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88" r:id="rId5"/>
    <p:sldMasterId id="2147483689"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Lst>
  <p:sldSz cy="6858000" cx="9144000"/>
  <p:notesSz cx="6881800" cy="9296400"/>
  <p:embeddedFontLst>
    <p:embeddedFont>
      <p:font typeface="Rokkitt"/>
      <p:regular r:id="rId159"/>
      <p:bold r:id="rId160"/>
    </p:embeddedFont>
    <p:embeddedFont>
      <p:font typeface="Century Gothic"/>
      <p:regular r:id="rId161"/>
      <p:bold r:id="rId162"/>
      <p:italic r:id="rId163"/>
      <p:boldItalic r:id="rId164"/>
    </p:embeddedFont>
    <p:embeddedFont>
      <p:font typeface="Open Sans"/>
      <p:regular r:id="rId165"/>
      <p:bold r:id="rId166"/>
      <p:italic r:id="rId167"/>
      <p:boldItalic r:id="rId1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87A11DEB-E3CD-4118-B5E7-ECB436E71137}">
  <a:tblStyle styleId="{87A11DEB-E3CD-4118-B5E7-ECB436E71137}" styleName="Table_0">
    <a:wholeTbl>
      <a:tcTxStyle b="off" i="off">
        <a:font>
          <a:latin typeface="Rockwell"/>
          <a:ea typeface="Rockwell"/>
          <a:cs typeface="Rockwell"/>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AE7EA"/>
          </a:solidFill>
        </a:fill>
      </a:tcStyle>
    </a:wholeTbl>
    <a:band1H>
      <a:tcTxStyle b="off" i="off"/>
      <a:tcStyle>
        <a:fill>
          <a:solidFill>
            <a:srgbClr val="D2CCD2"/>
          </a:solidFill>
        </a:fill>
      </a:tcStyle>
    </a:band1H>
    <a:band2H>
      <a:tcTxStyle b="off" i="off"/>
    </a:band2H>
    <a:band1V>
      <a:tcTxStyle b="off" i="off"/>
      <a:tcStyle>
        <a:fill>
          <a:solidFill>
            <a:srgbClr val="D2CCD2"/>
          </a:solidFill>
        </a:fill>
      </a:tcStyle>
    </a:band1V>
    <a:band2V>
      <a:tcTxStyle b="off" i="off"/>
    </a:band2V>
    <a:lastCol>
      <a:tcTxStyle b="on" i="off">
        <a:font>
          <a:latin typeface="Rockwell"/>
          <a:ea typeface="Rockwell"/>
          <a:cs typeface="Rockwell"/>
        </a:font>
        <a:schemeClr val="lt1"/>
      </a:tcTxStyle>
      <a:tcStyle>
        <a:fill>
          <a:solidFill>
            <a:schemeClr val="accent1"/>
          </a:solidFill>
        </a:fill>
      </a:tcStyle>
    </a:lastCol>
    <a:firstCol>
      <a:tcTxStyle b="on" i="off">
        <a:font>
          <a:latin typeface="Rockwell"/>
          <a:ea typeface="Rockwell"/>
          <a:cs typeface="Rockwell"/>
        </a:font>
        <a:schemeClr val="lt1"/>
      </a:tcTxStyle>
      <a:tcStyle>
        <a:fill>
          <a:solidFill>
            <a:schemeClr val="accent1"/>
          </a:solidFill>
        </a:fill>
      </a:tcStyle>
    </a:firstCol>
    <a:lastRow>
      <a:tcTxStyle b="on" i="off">
        <a:font>
          <a:latin typeface="Rockwell"/>
          <a:ea typeface="Rockwell"/>
          <a:cs typeface="Rockwell"/>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Rockwell"/>
          <a:ea typeface="Rockwell"/>
          <a:cs typeface="Rockwell"/>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 styleId="{E0B712FF-C3E1-423D-860B-312FDD35543D}"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2.xml"/><Relationship Id="rId4" Type="http://schemas.openxmlformats.org/officeDocument/2006/relationships/tableStyles" Target="tableStyles.xml"/><Relationship Id="rId148" Type="http://schemas.openxmlformats.org/officeDocument/2006/relationships/slide" Target="slides/slide14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1.xml"/><Relationship Id="rId147" Type="http://schemas.openxmlformats.org/officeDocument/2006/relationships/slide" Target="slides/slide140.xml"/><Relationship Id="rId6" Type="http://schemas.openxmlformats.org/officeDocument/2006/relationships/slideMaster" Target="slideMasters/slideMaster2.xml"/><Relationship Id="rId146" Type="http://schemas.openxmlformats.org/officeDocument/2006/relationships/slide" Target="slides/slide139.xml"/><Relationship Id="rId7" Type="http://schemas.openxmlformats.org/officeDocument/2006/relationships/notesMaster" Target="notesMasters/notesMaster1.xml"/><Relationship Id="rId145" Type="http://schemas.openxmlformats.org/officeDocument/2006/relationships/slide" Target="slides/slide138.xml"/><Relationship Id="rId8" Type="http://schemas.openxmlformats.org/officeDocument/2006/relationships/slide" Target="slides/slide1.xml"/><Relationship Id="rId144" Type="http://schemas.openxmlformats.org/officeDocument/2006/relationships/slide" Target="slides/slide137.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65" Type="http://schemas.openxmlformats.org/officeDocument/2006/relationships/slide" Target="slides/slide58.xml"/><Relationship Id="rId68" Type="http://schemas.openxmlformats.org/officeDocument/2006/relationships/slide" Target="slides/slide61.xml"/><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font" Target="fonts/OpenSans-regular.fntdata"/><Relationship Id="rId69" Type="http://schemas.openxmlformats.org/officeDocument/2006/relationships/slide" Target="slides/slide62.xml"/><Relationship Id="rId164" Type="http://schemas.openxmlformats.org/officeDocument/2006/relationships/font" Target="fonts/CenturyGothic-boldItalic.fntdata"/><Relationship Id="rId163" Type="http://schemas.openxmlformats.org/officeDocument/2006/relationships/font" Target="fonts/CenturyGothic-italic.fntdata"/><Relationship Id="rId162" Type="http://schemas.openxmlformats.org/officeDocument/2006/relationships/font" Target="fonts/CenturyGothic-bold.fntdata"/><Relationship Id="rId168" Type="http://schemas.openxmlformats.org/officeDocument/2006/relationships/font" Target="fonts/OpenSans-boldItalic.fntdata"/><Relationship Id="rId167" Type="http://schemas.openxmlformats.org/officeDocument/2006/relationships/font" Target="fonts/OpenSans-italic.fntdata"/><Relationship Id="rId166" Type="http://schemas.openxmlformats.org/officeDocument/2006/relationships/font" Target="fonts/OpenSans-bold.fntdata"/><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font" Target="fonts/CenturyGothic-regular.fntdata"/><Relationship Id="rId54" Type="http://schemas.openxmlformats.org/officeDocument/2006/relationships/slide" Target="slides/slide47.xml"/><Relationship Id="rId160" Type="http://schemas.openxmlformats.org/officeDocument/2006/relationships/font" Target="fonts/Rokkitt-bold.fntdata"/><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font" Target="fonts/Rokkitt-regular.fntdata"/><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82119" cy="464820"/>
          </a:xfrm>
          <a:prstGeom prst="rect">
            <a:avLst/>
          </a:prstGeom>
          <a:noFill/>
          <a:ln>
            <a:noFill/>
          </a:ln>
        </p:spPr>
        <p:txBody>
          <a:bodyPr anchorCtr="0" anchor="t" bIns="46200" lIns="92425" spcFirstLastPara="1" rIns="9242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98102" y="0"/>
            <a:ext cx="2982119" cy="464820"/>
          </a:xfrm>
          <a:prstGeom prst="rect">
            <a:avLst/>
          </a:prstGeom>
          <a:noFill/>
          <a:ln>
            <a:noFill/>
          </a:ln>
        </p:spPr>
        <p:txBody>
          <a:bodyPr anchorCtr="0" anchor="t" bIns="46200" lIns="92425" spcFirstLastPara="1" rIns="92425" wrap="square" tIns="462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829967"/>
            <a:ext cx="2982119" cy="464820"/>
          </a:xfrm>
          <a:prstGeom prst="rect">
            <a:avLst/>
          </a:prstGeom>
          <a:noFill/>
          <a:ln>
            <a:noFill/>
          </a:ln>
        </p:spPr>
        <p:txBody>
          <a:bodyPr anchorCtr="0" anchor="b" bIns="46200" lIns="92425" spcFirstLastPara="1" rIns="92425" wrap="square" tIns="462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05" name="Google Shape;405;p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3" name="Shape 523"/>
        <p:cNvGrpSpPr/>
        <p:nvPr/>
      </p:nvGrpSpPr>
      <p:grpSpPr>
        <a:xfrm>
          <a:off x="0" y="0"/>
          <a:ext cx="0" cy="0"/>
          <a:chOff x="0" y="0"/>
          <a:chExt cx="0" cy="0"/>
        </a:xfrm>
      </p:grpSpPr>
      <p:sp>
        <p:nvSpPr>
          <p:cNvPr id="524" name="Google Shape;524;g724b252115_0_34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25" name="Google Shape;525;g724b252115_0_34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0" name="Shape 1780"/>
        <p:cNvGrpSpPr/>
        <p:nvPr/>
      </p:nvGrpSpPr>
      <p:grpSpPr>
        <a:xfrm>
          <a:off x="0" y="0"/>
          <a:ext cx="0" cy="0"/>
          <a:chOff x="0" y="0"/>
          <a:chExt cx="0" cy="0"/>
        </a:xfrm>
      </p:grpSpPr>
      <p:sp>
        <p:nvSpPr>
          <p:cNvPr id="1781" name="Google Shape;1781;g724b250972_0_409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2" name="Google Shape;1782;g724b250972_0_4091: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1783" name="Google Shape;1783;g724b250972_0_4091: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3" name="Shape 1793"/>
        <p:cNvGrpSpPr/>
        <p:nvPr/>
      </p:nvGrpSpPr>
      <p:grpSpPr>
        <a:xfrm>
          <a:off x="0" y="0"/>
          <a:ext cx="0" cy="0"/>
          <a:chOff x="0" y="0"/>
          <a:chExt cx="0" cy="0"/>
        </a:xfrm>
      </p:grpSpPr>
      <p:sp>
        <p:nvSpPr>
          <p:cNvPr id="1794" name="Google Shape;1794;g724b250972_0_413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95" name="Google Shape;1795;g724b250972_0_413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4" name="Shape 1804"/>
        <p:cNvGrpSpPr/>
        <p:nvPr/>
      </p:nvGrpSpPr>
      <p:grpSpPr>
        <a:xfrm>
          <a:off x="0" y="0"/>
          <a:ext cx="0" cy="0"/>
          <a:chOff x="0" y="0"/>
          <a:chExt cx="0" cy="0"/>
        </a:xfrm>
      </p:grpSpPr>
      <p:sp>
        <p:nvSpPr>
          <p:cNvPr id="1805" name="Google Shape;1805;g724b252115_0_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06" name="Google Shape;1806;g724b252115_0_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5" name="Shape 1825"/>
        <p:cNvGrpSpPr/>
        <p:nvPr/>
      </p:nvGrpSpPr>
      <p:grpSpPr>
        <a:xfrm>
          <a:off x="0" y="0"/>
          <a:ext cx="0" cy="0"/>
          <a:chOff x="0" y="0"/>
          <a:chExt cx="0" cy="0"/>
        </a:xfrm>
      </p:grpSpPr>
      <p:sp>
        <p:nvSpPr>
          <p:cNvPr id="1826" name="Google Shape;1826;g724b250972_0_127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27" name="Google Shape;1827;g724b250972_0_127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5" name="Shape 1835"/>
        <p:cNvGrpSpPr/>
        <p:nvPr/>
      </p:nvGrpSpPr>
      <p:grpSpPr>
        <a:xfrm>
          <a:off x="0" y="0"/>
          <a:ext cx="0" cy="0"/>
          <a:chOff x="0" y="0"/>
          <a:chExt cx="0" cy="0"/>
        </a:xfrm>
      </p:grpSpPr>
      <p:sp>
        <p:nvSpPr>
          <p:cNvPr id="1836" name="Google Shape;1836;g724b250972_0_12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37" name="Google Shape;1837;g724b250972_0_128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7" name="Shape 1847"/>
        <p:cNvGrpSpPr/>
        <p:nvPr/>
      </p:nvGrpSpPr>
      <p:grpSpPr>
        <a:xfrm>
          <a:off x="0" y="0"/>
          <a:ext cx="0" cy="0"/>
          <a:chOff x="0" y="0"/>
          <a:chExt cx="0" cy="0"/>
        </a:xfrm>
      </p:grpSpPr>
      <p:sp>
        <p:nvSpPr>
          <p:cNvPr id="1848" name="Google Shape;1848;g724b250972_0_130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49" name="Google Shape;1849;g724b250972_0_130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7" name="Shape 1857"/>
        <p:cNvGrpSpPr/>
        <p:nvPr/>
      </p:nvGrpSpPr>
      <p:grpSpPr>
        <a:xfrm>
          <a:off x="0" y="0"/>
          <a:ext cx="0" cy="0"/>
          <a:chOff x="0" y="0"/>
          <a:chExt cx="0" cy="0"/>
        </a:xfrm>
      </p:grpSpPr>
      <p:sp>
        <p:nvSpPr>
          <p:cNvPr id="1858" name="Google Shape;1858;g724b252115_0_21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59" name="Google Shape;1859;g724b252115_0_21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0" name="Shape 1880"/>
        <p:cNvGrpSpPr/>
        <p:nvPr/>
      </p:nvGrpSpPr>
      <p:grpSpPr>
        <a:xfrm>
          <a:off x="0" y="0"/>
          <a:ext cx="0" cy="0"/>
          <a:chOff x="0" y="0"/>
          <a:chExt cx="0" cy="0"/>
        </a:xfrm>
      </p:grpSpPr>
      <p:sp>
        <p:nvSpPr>
          <p:cNvPr id="1881" name="Google Shape;1881;g724b250972_0_2734: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2" name="Google Shape;1882;g724b250972_0_2734: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1883" name="Google Shape;1883;g724b250972_0_2734: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8" name="Shape 1888"/>
        <p:cNvGrpSpPr/>
        <p:nvPr/>
      </p:nvGrpSpPr>
      <p:grpSpPr>
        <a:xfrm>
          <a:off x="0" y="0"/>
          <a:ext cx="0" cy="0"/>
          <a:chOff x="0" y="0"/>
          <a:chExt cx="0" cy="0"/>
        </a:xfrm>
      </p:grpSpPr>
      <p:sp>
        <p:nvSpPr>
          <p:cNvPr id="1889" name="Google Shape;1889;g724b250972_0_274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890" name="Google Shape;1890;g724b250972_0_274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0" name="Shape 1900"/>
        <p:cNvGrpSpPr/>
        <p:nvPr/>
      </p:nvGrpSpPr>
      <p:grpSpPr>
        <a:xfrm>
          <a:off x="0" y="0"/>
          <a:ext cx="0" cy="0"/>
          <a:chOff x="0" y="0"/>
          <a:chExt cx="0" cy="0"/>
        </a:xfrm>
      </p:grpSpPr>
      <p:sp>
        <p:nvSpPr>
          <p:cNvPr id="1901" name="Google Shape;1901;g724b250972_0_275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02" name="Google Shape;1902;g724b250972_0_275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8" name="Shape 538"/>
        <p:cNvGrpSpPr/>
        <p:nvPr/>
      </p:nvGrpSpPr>
      <p:grpSpPr>
        <a:xfrm>
          <a:off x="0" y="0"/>
          <a:ext cx="0" cy="0"/>
          <a:chOff x="0" y="0"/>
          <a:chExt cx="0" cy="0"/>
        </a:xfrm>
      </p:grpSpPr>
      <p:sp>
        <p:nvSpPr>
          <p:cNvPr id="539" name="Google Shape;539;p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p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41" name="Google Shape;541;p8: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6" name="Shape 1916"/>
        <p:cNvGrpSpPr/>
        <p:nvPr/>
      </p:nvGrpSpPr>
      <p:grpSpPr>
        <a:xfrm>
          <a:off x="0" y="0"/>
          <a:ext cx="0" cy="0"/>
          <a:chOff x="0" y="0"/>
          <a:chExt cx="0" cy="0"/>
        </a:xfrm>
      </p:grpSpPr>
      <p:sp>
        <p:nvSpPr>
          <p:cNvPr id="1917" name="Google Shape;1917;g724b250972_0_276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18" name="Google Shape;1918;g724b250972_0_276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27" name="Shape 1927"/>
        <p:cNvGrpSpPr/>
        <p:nvPr/>
      </p:nvGrpSpPr>
      <p:grpSpPr>
        <a:xfrm>
          <a:off x="0" y="0"/>
          <a:ext cx="0" cy="0"/>
          <a:chOff x="0" y="0"/>
          <a:chExt cx="0" cy="0"/>
        </a:xfrm>
      </p:grpSpPr>
      <p:sp>
        <p:nvSpPr>
          <p:cNvPr id="1928" name="Google Shape;1928;g724b250972_0_277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29" name="Google Shape;1929;g724b250972_0_277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7" name="Shape 1937"/>
        <p:cNvGrpSpPr/>
        <p:nvPr/>
      </p:nvGrpSpPr>
      <p:grpSpPr>
        <a:xfrm>
          <a:off x="0" y="0"/>
          <a:ext cx="0" cy="0"/>
          <a:chOff x="0" y="0"/>
          <a:chExt cx="0" cy="0"/>
        </a:xfrm>
      </p:grpSpPr>
      <p:sp>
        <p:nvSpPr>
          <p:cNvPr id="1938" name="Google Shape;1938;g724b250972_0_278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39" name="Google Shape;1939;g724b250972_0_278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51" name="Shape 1951"/>
        <p:cNvGrpSpPr/>
        <p:nvPr/>
      </p:nvGrpSpPr>
      <p:grpSpPr>
        <a:xfrm>
          <a:off x="0" y="0"/>
          <a:ext cx="0" cy="0"/>
          <a:chOff x="0" y="0"/>
          <a:chExt cx="0" cy="0"/>
        </a:xfrm>
      </p:grpSpPr>
      <p:sp>
        <p:nvSpPr>
          <p:cNvPr id="1952" name="Google Shape;1952;g724b250972_0_279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53" name="Google Shape;1953;g724b250972_0_279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5" name="Shape 1965"/>
        <p:cNvGrpSpPr/>
        <p:nvPr/>
      </p:nvGrpSpPr>
      <p:grpSpPr>
        <a:xfrm>
          <a:off x="0" y="0"/>
          <a:ext cx="0" cy="0"/>
          <a:chOff x="0" y="0"/>
          <a:chExt cx="0" cy="0"/>
        </a:xfrm>
      </p:grpSpPr>
      <p:sp>
        <p:nvSpPr>
          <p:cNvPr id="1966" name="Google Shape;1966;g724b250972_0_281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67" name="Google Shape;1967;g724b250972_0_281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77" name="Shape 1977"/>
        <p:cNvGrpSpPr/>
        <p:nvPr/>
      </p:nvGrpSpPr>
      <p:grpSpPr>
        <a:xfrm>
          <a:off x="0" y="0"/>
          <a:ext cx="0" cy="0"/>
          <a:chOff x="0" y="0"/>
          <a:chExt cx="0" cy="0"/>
        </a:xfrm>
      </p:grpSpPr>
      <p:sp>
        <p:nvSpPr>
          <p:cNvPr id="1978" name="Google Shape;1978;g724b250972_0_282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79" name="Google Shape;1979;g724b250972_0_282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7" name="Shape 1987"/>
        <p:cNvGrpSpPr/>
        <p:nvPr/>
      </p:nvGrpSpPr>
      <p:grpSpPr>
        <a:xfrm>
          <a:off x="0" y="0"/>
          <a:ext cx="0" cy="0"/>
          <a:chOff x="0" y="0"/>
          <a:chExt cx="0" cy="0"/>
        </a:xfrm>
      </p:grpSpPr>
      <p:sp>
        <p:nvSpPr>
          <p:cNvPr id="1988" name="Google Shape;1988;g724b250972_0_283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989" name="Google Shape;1989;g724b250972_0_283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9" name="Shape 1999"/>
        <p:cNvGrpSpPr/>
        <p:nvPr/>
      </p:nvGrpSpPr>
      <p:grpSpPr>
        <a:xfrm>
          <a:off x="0" y="0"/>
          <a:ext cx="0" cy="0"/>
          <a:chOff x="0" y="0"/>
          <a:chExt cx="0" cy="0"/>
        </a:xfrm>
      </p:grpSpPr>
      <p:sp>
        <p:nvSpPr>
          <p:cNvPr id="2000" name="Google Shape;2000;g724b250972_0_284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01" name="Google Shape;2001;g724b250972_0_284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6" name="Shape 2016"/>
        <p:cNvGrpSpPr/>
        <p:nvPr/>
      </p:nvGrpSpPr>
      <p:grpSpPr>
        <a:xfrm>
          <a:off x="0" y="0"/>
          <a:ext cx="0" cy="0"/>
          <a:chOff x="0" y="0"/>
          <a:chExt cx="0" cy="0"/>
        </a:xfrm>
      </p:grpSpPr>
      <p:sp>
        <p:nvSpPr>
          <p:cNvPr id="2017" name="Google Shape;2017;g724b250972_0_285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18" name="Google Shape;2018;g724b250972_0_285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7" name="Shape 2027"/>
        <p:cNvGrpSpPr/>
        <p:nvPr/>
      </p:nvGrpSpPr>
      <p:grpSpPr>
        <a:xfrm>
          <a:off x="0" y="0"/>
          <a:ext cx="0" cy="0"/>
          <a:chOff x="0" y="0"/>
          <a:chExt cx="0" cy="0"/>
        </a:xfrm>
      </p:grpSpPr>
      <p:sp>
        <p:nvSpPr>
          <p:cNvPr id="2028" name="Google Shape;2028;g724b250972_0_420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29" name="Google Shape;2029;g724b250972_0_420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3" name="Shape 553"/>
        <p:cNvGrpSpPr/>
        <p:nvPr/>
      </p:nvGrpSpPr>
      <p:grpSpPr>
        <a:xfrm>
          <a:off x="0" y="0"/>
          <a:ext cx="0" cy="0"/>
          <a:chOff x="0" y="0"/>
          <a:chExt cx="0" cy="0"/>
        </a:xfrm>
      </p:grpSpPr>
      <p:sp>
        <p:nvSpPr>
          <p:cNvPr id="554" name="Google Shape;554;p10: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55" name="Google Shape;555;p10: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7" name="Shape 2037"/>
        <p:cNvGrpSpPr/>
        <p:nvPr/>
      </p:nvGrpSpPr>
      <p:grpSpPr>
        <a:xfrm>
          <a:off x="0" y="0"/>
          <a:ext cx="0" cy="0"/>
          <a:chOff x="0" y="0"/>
          <a:chExt cx="0" cy="0"/>
        </a:xfrm>
      </p:grpSpPr>
      <p:sp>
        <p:nvSpPr>
          <p:cNvPr id="2038" name="Google Shape;2038;g724b250972_0_421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39" name="Google Shape;2039;g724b250972_0_421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7" name="Shape 2047"/>
        <p:cNvGrpSpPr/>
        <p:nvPr/>
      </p:nvGrpSpPr>
      <p:grpSpPr>
        <a:xfrm>
          <a:off x="0" y="0"/>
          <a:ext cx="0" cy="0"/>
          <a:chOff x="0" y="0"/>
          <a:chExt cx="0" cy="0"/>
        </a:xfrm>
      </p:grpSpPr>
      <p:sp>
        <p:nvSpPr>
          <p:cNvPr id="2048" name="Google Shape;2048;g724b250972_0_421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49" name="Google Shape;2049;g724b250972_0_421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7" name="Shape 2057"/>
        <p:cNvGrpSpPr/>
        <p:nvPr/>
      </p:nvGrpSpPr>
      <p:grpSpPr>
        <a:xfrm>
          <a:off x="0" y="0"/>
          <a:ext cx="0" cy="0"/>
          <a:chOff x="0" y="0"/>
          <a:chExt cx="0" cy="0"/>
        </a:xfrm>
      </p:grpSpPr>
      <p:sp>
        <p:nvSpPr>
          <p:cNvPr id="2058" name="Google Shape;2058;g724b252115_0_24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59" name="Google Shape;2059;g724b252115_0_24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75" name="Shape 2075"/>
        <p:cNvGrpSpPr/>
        <p:nvPr/>
      </p:nvGrpSpPr>
      <p:grpSpPr>
        <a:xfrm>
          <a:off x="0" y="0"/>
          <a:ext cx="0" cy="0"/>
          <a:chOff x="0" y="0"/>
          <a:chExt cx="0" cy="0"/>
        </a:xfrm>
      </p:grpSpPr>
      <p:sp>
        <p:nvSpPr>
          <p:cNvPr id="2076" name="Google Shape;2076;g724b250972_0_353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7" name="Google Shape;2077;g724b250972_0_3539: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078" name="Google Shape;2078;g724b250972_0_3539: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3" name="Shape 2083"/>
        <p:cNvGrpSpPr/>
        <p:nvPr/>
      </p:nvGrpSpPr>
      <p:grpSpPr>
        <a:xfrm>
          <a:off x="0" y="0"/>
          <a:ext cx="0" cy="0"/>
          <a:chOff x="0" y="0"/>
          <a:chExt cx="0" cy="0"/>
        </a:xfrm>
      </p:grpSpPr>
      <p:sp>
        <p:nvSpPr>
          <p:cNvPr id="2084" name="Google Shape;2084;g724b250972_0_286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085" name="Google Shape;2085;g724b250972_0_286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99" name="Shape 2099"/>
        <p:cNvGrpSpPr/>
        <p:nvPr/>
      </p:nvGrpSpPr>
      <p:grpSpPr>
        <a:xfrm>
          <a:off x="0" y="0"/>
          <a:ext cx="0" cy="0"/>
          <a:chOff x="0" y="0"/>
          <a:chExt cx="0" cy="0"/>
        </a:xfrm>
      </p:grpSpPr>
      <p:sp>
        <p:nvSpPr>
          <p:cNvPr id="2100" name="Google Shape;2100;g724b250972_0_417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01" name="Google Shape;2101;g724b250972_0_417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2" name="Shape 2112"/>
        <p:cNvGrpSpPr/>
        <p:nvPr/>
      </p:nvGrpSpPr>
      <p:grpSpPr>
        <a:xfrm>
          <a:off x="0" y="0"/>
          <a:ext cx="0" cy="0"/>
          <a:chOff x="0" y="0"/>
          <a:chExt cx="0" cy="0"/>
        </a:xfrm>
      </p:grpSpPr>
      <p:sp>
        <p:nvSpPr>
          <p:cNvPr id="2113" name="Google Shape;2113;g724b250972_0_383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14" name="Google Shape;2114;g724b250972_0_3830: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115" name="Google Shape;2115;g724b250972_0_3830: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6" name="Shape 2126"/>
        <p:cNvGrpSpPr/>
        <p:nvPr/>
      </p:nvGrpSpPr>
      <p:grpSpPr>
        <a:xfrm>
          <a:off x="0" y="0"/>
          <a:ext cx="0" cy="0"/>
          <a:chOff x="0" y="0"/>
          <a:chExt cx="0" cy="0"/>
        </a:xfrm>
      </p:grpSpPr>
      <p:sp>
        <p:nvSpPr>
          <p:cNvPr id="2127" name="Google Shape;2127;g724b250972_0_2884: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28" name="Google Shape;2128;g724b250972_0_2884: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43" name="Shape 2143"/>
        <p:cNvGrpSpPr/>
        <p:nvPr/>
      </p:nvGrpSpPr>
      <p:grpSpPr>
        <a:xfrm>
          <a:off x="0" y="0"/>
          <a:ext cx="0" cy="0"/>
          <a:chOff x="0" y="0"/>
          <a:chExt cx="0" cy="0"/>
        </a:xfrm>
      </p:grpSpPr>
      <p:sp>
        <p:nvSpPr>
          <p:cNvPr id="2144" name="Google Shape;2144;g724b250972_0_3864: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45" name="Google Shape;2145;g724b250972_0_3864: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63" name="Shape 2163"/>
        <p:cNvGrpSpPr/>
        <p:nvPr/>
      </p:nvGrpSpPr>
      <p:grpSpPr>
        <a:xfrm>
          <a:off x="0" y="0"/>
          <a:ext cx="0" cy="0"/>
          <a:chOff x="0" y="0"/>
          <a:chExt cx="0" cy="0"/>
        </a:xfrm>
      </p:grpSpPr>
      <p:sp>
        <p:nvSpPr>
          <p:cNvPr id="2164" name="Google Shape;2164;g724b250972_0_388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65" name="Google Shape;2165;g724b250972_0_388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8" name="Shape 568"/>
        <p:cNvGrpSpPr/>
        <p:nvPr/>
      </p:nvGrpSpPr>
      <p:grpSpPr>
        <a:xfrm>
          <a:off x="0" y="0"/>
          <a:ext cx="0" cy="0"/>
          <a:chOff x="0" y="0"/>
          <a:chExt cx="0" cy="0"/>
        </a:xfrm>
      </p:grpSpPr>
      <p:sp>
        <p:nvSpPr>
          <p:cNvPr id="569" name="Google Shape;569;g724b252115_0_294: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570" name="Google Shape;570;g724b252115_0_29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5" name="Shape 2175"/>
        <p:cNvGrpSpPr/>
        <p:nvPr/>
      </p:nvGrpSpPr>
      <p:grpSpPr>
        <a:xfrm>
          <a:off x="0" y="0"/>
          <a:ext cx="0" cy="0"/>
          <a:chOff x="0" y="0"/>
          <a:chExt cx="0" cy="0"/>
        </a:xfrm>
      </p:grpSpPr>
      <p:sp>
        <p:nvSpPr>
          <p:cNvPr id="2176" name="Google Shape;2176;g724b250972_0_41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77" name="Google Shape;2177;g724b250972_0_418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6" name="Shape 2186"/>
        <p:cNvGrpSpPr/>
        <p:nvPr/>
      </p:nvGrpSpPr>
      <p:grpSpPr>
        <a:xfrm>
          <a:off x="0" y="0"/>
          <a:ext cx="0" cy="0"/>
          <a:chOff x="0" y="0"/>
          <a:chExt cx="0" cy="0"/>
        </a:xfrm>
      </p:grpSpPr>
      <p:sp>
        <p:nvSpPr>
          <p:cNvPr id="2187" name="Google Shape;2187;g724b250972_0_290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188" name="Google Shape;2188;g724b250972_0_290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1" name="Shape 2211"/>
        <p:cNvGrpSpPr/>
        <p:nvPr/>
      </p:nvGrpSpPr>
      <p:grpSpPr>
        <a:xfrm>
          <a:off x="0" y="0"/>
          <a:ext cx="0" cy="0"/>
          <a:chOff x="0" y="0"/>
          <a:chExt cx="0" cy="0"/>
        </a:xfrm>
      </p:grpSpPr>
      <p:sp>
        <p:nvSpPr>
          <p:cNvPr id="2212" name="Google Shape;2212;g724b250972_0_3851: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2213" name="Google Shape;2213;g724b250972_0_3851: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5" name="Shape 2225"/>
        <p:cNvGrpSpPr/>
        <p:nvPr/>
      </p:nvGrpSpPr>
      <p:grpSpPr>
        <a:xfrm>
          <a:off x="0" y="0"/>
          <a:ext cx="0" cy="0"/>
          <a:chOff x="0" y="0"/>
          <a:chExt cx="0" cy="0"/>
        </a:xfrm>
      </p:grpSpPr>
      <p:sp>
        <p:nvSpPr>
          <p:cNvPr id="2226" name="Google Shape;2226;g724b250972_0_419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27" name="Google Shape;2227;g724b250972_0_419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35" name="Shape 2235"/>
        <p:cNvGrpSpPr/>
        <p:nvPr/>
      </p:nvGrpSpPr>
      <p:grpSpPr>
        <a:xfrm>
          <a:off x="0" y="0"/>
          <a:ext cx="0" cy="0"/>
          <a:chOff x="0" y="0"/>
          <a:chExt cx="0" cy="0"/>
        </a:xfrm>
      </p:grpSpPr>
      <p:sp>
        <p:nvSpPr>
          <p:cNvPr id="2236" name="Google Shape;2236;g724b252115_0_13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37" name="Google Shape;2237;g724b252115_0_13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6" name="Shape 2266"/>
        <p:cNvGrpSpPr/>
        <p:nvPr/>
      </p:nvGrpSpPr>
      <p:grpSpPr>
        <a:xfrm>
          <a:off x="0" y="0"/>
          <a:ext cx="0" cy="0"/>
          <a:chOff x="0" y="0"/>
          <a:chExt cx="0" cy="0"/>
        </a:xfrm>
      </p:grpSpPr>
      <p:sp>
        <p:nvSpPr>
          <p:cNvPr id="2267" name="Google Shape;2267;g724b250972_0_298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8" name="Google Shape;2268;g724b250972_0_2980: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269" name="Google Shape;2269;g724b250972_0_2980: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79" name="Shape 2279"/>
        <p:cNvGrpSpPr/>
        <p:nvPr/>
      </p:nvGrpSpPr>
      <p:grpSpPr>
        <a:xfrm>
          <a:off x="0" y="0"/>
          <a:ext cx="0" cy="0"/>
          <a:chOff x="0" y="0"/>
          <a:chExt cx="0" cy="0"/>
        </a:xfrm>
      </p:grpSpPr>
      <p:sp>
        <p:nvSpPr>
          <p:cNvPr id="2280" name="Google Shape;2280;g724b250972_0_300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281" name="Google Shape;2281;g724b250972_0_300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2" name="Shape 2292"/>
        <p:cNvGrpSpPr/>
        <p:nvPr/>
      </p:nvGrpSpPr>
      <p:grpSpPr>
        <a:xfrm>
          <a:off x="0" y="0"/>
          <a:ext cx="0" cy="0"/>
          <a:chOff x="0" y="0"/>
          <a:chExt cx="0" cy="0"/>
        </a:xfrm>
      </p:grpSpPr>
      <p:sp>
        <p:nvSpPr>
          <p:cNvPr id="2293" name="Google Shape;2293;g724b250972_0_354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4" name="Google Shape;2294;g724b250972_0_3546: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295" name="Google Shape;2295;g724b250972_0_3546: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9" name="Shape 2299"/>
        <p:cNvGrpSpPr/>
        <p:nvPr/>
      </p:nvGrpSpPr>
      <p:grpSpPr>
        <a:xfrm>
          <a:off x="0" y="0"/>
          <a:ext cx="0" cy="0"/>
          <a:chOff x="0" y="0"/>
          <a:chExt cx="0" cy="0"/>
        </a:xfrm>
      </p:grpSpPr>
      <p:sp>
        <p:nvSpPr>
          <p:cNvPr id="2300" name="Google Shape;2300;g724b250972_0_403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01" name="Google Shape;2301;g724b250972_0_403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2" name="Shape 2312"/>
        <p:cNvGrpSpPr/>
        <p:nvPr/>
      </p:nvGrpSpPr>
      <p:grpSpPr>
        <a:xfrm>
          <a:off x="0" y="0"/>
          <a:ext cx="0" cy="0"/>
          <a:chOff x="0" y="0"/>
          <a:chExt cx="0" cy="0"/>
        </a:xfrm>
      </p:grpSpPr>
      <p:sp>
        <p:nvSpPr>
          <p:cNvPr id="2313" name="Google Shape;2313;g724b250972_0_362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14" name="Google Shape;2314;g724b250972_0_362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2" name="Shape 582"/>
        <p:cNvGrpSpPr/>
        <p:nvPr/>
      </p:nvGrpSpPr>
      <p:grpSpPr>
        <a:xfrm>
          <a:off x="0" y="0"/>
          <a:ext cx="0" cy="0"/>
          <a:chOff x="0" y="0"/>
          <a:chExt cx="0" cy="0"/>
        </a:xfrm>
      </p:grpSpPr>
      <p:sp>
        <p:nvSpPr>
          <p:cNvPr id="583" name="Google Shape;583;g724b252115_0_307:notes"/>
          <p:cNvSpPr txBox="1"/>
          <p:nvPr>
            <p:ph idx="1" type="body"/>
          </p:nvPr>
        </p:nvSpPr>
        <p:spPr>
          <a:xfrm>
            <a:off x="688182" y="4415790"/>
            <a:ext cx="55053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584" name="Google Shape;584;g724b252115_0_30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5" name="Shape 2325"/>
        <p:cNvGrpSpPr/>
        <p:nvPr/>
      </p:nvGrpSpPr>
      <p:grpSpPr>
        <a:xfrm>
          <a:off x="0" y="0"/>
          <a:ext cx="0" cy="0"/>
          <a:chOff x="0" y="0"/>
          <a:chExt cx="0" cy="0"/>
        </a:xfrm>
      </p:grpSpPr>
      <p:sp>
        <p:nvSpPr>
          <p:cNvPr id="2326" name="Google Shape;2326;g724b250972_0_304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27" name="Google Shape;2327;g724b250972_0_304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46" name="Shape 2346"/>
        <p:cNvGrpSpPr/>
        <p:nvPr/>
      </p:nvGrpSpPr>
      <p:grpSpPr>
        <a:xfrm>
          <a:off x="0" y="0"/>
          <a:ext cx="0" cy="0"/>
          <a:chOff x="0" y="0"/>
          <a:chExt cx="0" cy="0"/>
        </a:xfrm>
      </p:grpSpPr>
      <p:sp>
        <p:nvSpPr>
          <p:cNvPr id="2347" name="Google Shape;2347;g724b250972_0_414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48" name="Google Shape;2348;g724b250972_0_414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8" name="Shape 2358"/>
        <p:cNvGrpSpPr/>
        <p:nvPr/>
      </p:nvGrpSpPr>
      <p:grpSpPr>
        <a:xfrm>
          <a:off x="0" y="0"/>
          <a:ext cx="0" cy="0"/>
          <a:chOff x="0" y="0"/>
          <a:chExt cx="0" cy="0"/>
        </a:xfrm>
      </p:grpSpPr>
      <p:sp>
        <p:nvSpPr>
          <p:cNvPr id="2359" name="Google Shape;2359;g724b250972_0_306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60" name="Google Shape;2360;g724b250972_0_306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0" name="Shape 2390"/>
        <p:cNvGrpSpPr/>
        <p:nvPr/>
      </p:nvGrpSpPr>
      <p:grpSpPr>
        <a:xfrm>
          <a:off x="0" y="0"/>
          <a:ext cx="0" cy="0"/>
          <a:chOff x="0" y="0"/>
          <a:chExt cx="0" cy="0"/>
        </a:xfrm>
      </p:grpSpPr>
      <p:sp>
        <p:nvSpPr>
          <p:cNvPr id="2391" name="Google Shape;2391;g724b252115_1_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392" name="Google Shape;2392;g724b252115_1_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6" name="Shape 2406"/>
        <p:cNvGrpSpPr/>
        <p:nvPr/>
      </p:nvGrpSpPr>
      <p:grpSpPr>
        <a:xfrm>
          <a:off x="0" y="0"/>
          <a:ext cx="0" cy="0"/>
          <a:chOff x="0" y="0"/>
          <a:chExt cx="0" cy="0"/>
        </a:xfrm>
      </p:grpSpPr>
      <p:sp>
        <p:nvSpPr>
          <p:cNvPr id="2407" name="Google Shape;2407;g724b250972_0_416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08" name="Google Shape;2408;g724b250972_0_416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17" name="Shape 2417"/>
        <p:cNvGrpSpPr/>
        <p:nvPr/>
      </p:nvGrpSpPr>
      <p:grpSpPr>
        <a:xfrm>
          <a:off x="0" y="0"/>
          <a:ext cx="0" cy="0"/>
          <a:chOff x="0" y="0"/>
          <a:chExt cx="0" cy="0"/>
        </a:xfrm>
      </p:grpSpPr>
      <p:sp>
        <p:nvSpPr>
          <p:cNvPr id="2418" name="Google Shape;2418;g724b250972_0_391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19" name="Google Shape;2419;g724b250972_0_391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8" name="Shape 2428"/>
        <p:cNvGrpSpPr/>
        <p:nvPr/>
      </p:nvGrpSpPr>
      <p:grpSpPr>
        <a:xfrm>
          <a:off x="0" y="0"/>
          <a:ext cx="0" cy="0"/>
          <a:chOff x="0" y="0"/>
          <a:chExt cx="0" cy="0"/>
        </a:xfrm>
      </p:grpSpPr>
      <p:sp>
        <p:nvSpPr>
          <p:cNvPr id="2429" name="Google Shape;2429;g724b250972_0_392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30" name="Google Shape;2430;g724b250972_0_392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39" name="Shape 2439"/>
        <p:cNvGrpSpPr/>
        <p:nvPr/>
      </p:nvGrpSpPr>
      <p:grpSpPr>
        <a:xfrm>
          <a:off x="0" y="0"/>
          <a:ext cx="0" cy="0"/>
          <a:chOff x="0" y="0"/>
          <a:chExt cx="0" cy="0"/>
        </a:xfrm>
      </p:grpSpPr>
      <p:sp>
        <p:nvSpPr>
          <p:cNvPr id="2440" name="Google Shape;2440;g724b250972_0_4065: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41" name="Google Shape;2441;g724b250972_0_4065: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57" name="Shape 2457"/>
        <p:cNvGrpSpPr/>
        <p:nvPr/>
      </p:nvGrpSpPr>
      <p:grpSpPr>
        <a:xfrm>
          <a:off x="0" y="0"/>
          <a:ext cx="0" cy="0"/>
          <a:chOff x="0" y="0"/>
          <a:chExt cx="0" cy="0"/>
        </a:xfrm>
      </p:grpSpPr>
      <p:sp>
        <p:nvSpPr>
          <p:cNvPr id="2458" name="Google Shape;2458;g724b250972_0_40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59" name="Google Shape;2459;g724b250972_0_408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7" name="Shape 2467"/>
        <p:cNvGrpSpPr/>
        <p:nvPr/>
      </p:nvGrpSpPr>
      <p:grpSpPr>
        <a:xfrm>
          <a:off x="0" y="0"/>
          <a:ext cx="0" cy="0"/>
          <a:chOff x="0" y="0"/>
          <a:chExt cx="0" cy="0"/>
        </a:xfrm>
      </p:grpSpPr>
      <p:sp>
        <p:nvSpPr>
          <p:cNvPr id="2468" name="Google Shape;2468;g724b250972_0_332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9" name="Google Shape;2469;g724b250972_0_3320: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2470" name="Google Shape;2470;g724b250972_0_3320: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Google Shape;595;p9: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96" name="Google Shape;596;p9: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5" name="Shape 2475"/>
        <p:cNvGrpSpPr/>
        <p:nvPr/>
      </p:nvGrpSpPr>
      <p:grpSpPr>
        <a:xfrm>
          <a:off x="0" y="0"/>
          <a:ext cx="0" cy="0"/>
          <a:chOff x="0" y="0"/>
          <a:chExt cx="0" cy="0"/>
        </a:xfrm>
      </p:grpSpPr>
      <p:sp>
        <p:nvSpPr>
          <p:cNvPr id="2476" name="Google Shape;2476;g724b250972_0_332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77" name="Google Shape;2477;g724b250972_0_332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2" name="Shape 2482"/>
        <p:cNvGrpSpPr/>
        <p:nvPr/>
      </p:nvGrpSpPr>
      <p:grpSpPr>
        <a:xfrm>
          <a:off x="0" y="0"/>
          <a:ext cx="0" cy="0"/>
          <a:chOff x="0" y="0"/>
          <a:chExt cx="0" cy="0"/>
        </a:xfrm>
      </p:grpSpPr>
      <p:sp>
        <p:nvSpPr>
          <p:cNvPr id="2483" name="Google Shape;2483;g724b250972_0_333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2484" name="Google Shape;2484;g724b250972_0_333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5" name="Shape 615"/>
        <p:cNvGrpSpPr/>
        <p:nvPr/>
      </p:nvGrpSpPr>
      <p:grpSpPr>
        <a:xfrm>
          <a:off x="0" y="0"/>
          <a:ext cx="0" cy="0"/>
          <a:chOff x="0" y="0"/>
          <a:chExt cx="0" cy="0"/>
        </a:xfrm>
      </p:grpSpPr>
      <p:sp>
        <p:nvSpPr>
          <p:cNvPr id="616" name="Google Shape;616;p11: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p11: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18" name="Google Shape;618;p11:notes"/>
          <p:cNvSpPr txBox="1"/>
          <p:nvPr>
            <p:ph idx="12" type="sldNum"/>
          </p:nvPr>
        </p:nvSpPr>
        <p:spPr>
          <a:xfrm>
            <a:off x="3898102" y="8829967"/>
            <a:ext cx="2982119" cy="46482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g724b252115_0_318:notes"/>
          <p:cNvSpPr txBox="1"/>
          <p:nvPr>
            <p:ph idx="1" type="body"/>
          </p:nvPr>
        </p:nvSpPr>
        <p:spPr>
          <a:xfrm>
            <a:off x="688182" y="4415790"/>
            <a:ext cx="55053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636" name="Google Shape;636;g724b252115_0_31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5" name="Shape 645"/>
        <p:cNvGrpSpPr/>
        <p:nvPr/>
      </p:nvGrpSpPr>
      <p:grpSpPr>
        <a:xfrm>
          <a:off x="0" y="0"/>
          <a:ext cx="0" cy="0"/>
          <a:chOff x="0" y="0"/>
          <a:chExt cx="0" cy="0"/>
        </a:xfrm>
      </p:grpSpPr>
      <p:sp>
        <p:nvSpPr>
          <p:cNvPr id="646" name="Google Shape;646;p1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47" name="Google Shape;647;p1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7" name="Shape 657"/>
        <p:cNvGrpSpPr/>
        <p:nvPr/>
      </p:nvGrpSpPr>
      <p:grpSpPr>
        <a:xfrm>
          <a:off x="0" y="0"/>
          <a:ext cx="0" cy="0"/>
          <a:chOff x="0" y="0"/>
          <a:chExt cx="0" cy="0"/>
        </a:xfrm>
      </p:grpSpPr>
      <p:sp>
        <p:nvSpPr>
          <p:cNvPr id="658" name="Google Shape;658;p14: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659" name="Google Shape;659;p1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9" name="Shape 409"/>
        <p:cNvGrpSpPr/>
        <p:nvPr/>
      </p:nvGrpSpPr>
      <p:grpSpPr>
        <a:xfrm>
          <a:off x="0" y="0"/>
          <a:ext cx="0" cy="0"/>
          <a:chOff x="0" y="0"/>
          <a:chExt cx="0" cy="0"/>
        </a:xfrm>
      </p:grpSpPr>
      <p:sp>
        <p:nvSpPr>
          <p:cNvPr id="410" name="Google Shape;410;p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11" name="Google Shape;411;p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g724b250972_0_165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74" name="Google Shape;674;g724b250972_0_165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4" name="Shape 684"/>
        <p:cNvGrpSpPr/>
        <p:nvPr/>
      </p:nvGrpSpPr>
      <p:grpSpPr>
        <a:xfrm>
          <a:off x="0" y="0"/>
          <a:ext cx="0" cy="0"/>
          <a:chOff x="0" y="0"/>
          <a:chExt cx="0" cy="0"/>
        </a:xfrm>
      </p:grpSpPr>
      <p:sp>
        <p:nvSpPr>
          <p:cNvPr id="685" name="Google Shape;685;g724b250972_0_166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86" name="Google Shape;686;g724b250972_0_166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g724b250972_0_182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697" name="Google Shape;697;g724b250972_0_1829: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1" name="Shape 701"/>
        <p:cNvGrpSpPr/>
        <p:nvPr/>
      </p:nvGrpSpPr>
      <p:grpSpPr>
        <a:xfrm>
          <a:off x="0" y="0"/>
          <a:ext cx="0" cy="0"/>
          <a:chOff x="0" y="0"/>
          <a:chExt cx="0" cy="0"/>
        </a:xfrm>
      </p:grpSpPr>
      <p:sp>
        <p:nvSpPr>
          <p:cNvPr id="702" name="Google Shape;702;g724b250972_0_369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03" name="Google Shape;703;g724b250972_0_369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7" name="Shape 717"/>
        <p:cNvGrpSpPr/>
        <p:nvPr/>
      </p:nvGrpSpPr>
      <p:grpSpPr>
        <a:xfrm>
          <a:off x="0" y="0"/>
          <a:ext cx="0" cy="0"/>
          <a:chOff x="0" y="0"/>
          <a:chExt cx="0" cy="0"/>
        </a:xfrm>
      </p:grpSpPr>
      <p:sp>
        <p:nvSpPr>
          <p:cNvPr id="718" name="Google Shape;718;g724b252115_0_35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19" name="Google Shape;719;g724b252115_0_356: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8" name="Shape 728"/>
        <p:cNvGrpSpPr/>
        <p:nvPr/>
      </p:nvGrpSpPr>
      <p:grpSpPr>
        <a:xfrm>
          <a:off x="0" y="0"/>
          <a:ext cx="0" cy="0"/>
          <a:chOff x="0" y="0"/>
          <a:chExt cx="0" cy="0"/>
        </a:xfrm>
      </p:grpSpPr>
      <p:sp>
        <p:nvSpPr>
          <p:cNvPr id="729" name="Google Shape;729;g724b250972_0_370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30" name="Google Shape;730;g724b250972_0_370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9" name="Shape 739"/>
        <p:cNvGrpSpPr/>
        <p:nvPr/>
      </p:nvGrpSpPr>
      <p:grpSpPr>
        <a:xfrm>
          <a:off x="0" y="0"/>
          <a:ext cx="0" cy="0"/>
          <a:chOff x="0" y="0"/>
          <a:chExt cx="0" cy="0"/>
        </a:xfrm>
      </p:grpSpPr>
      <p:sp>
        <p:nvSpPr>
          <p:cNvPr id="740" name="Google Shape;740;g724b250972_0_372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41" name="Google Shape;741;g724b250972_0_372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0" name="Shape 750"/>
        <p:cNvGrpSpPr/>
        <p:nvPr/>
      </p:nvGrpSpPr>
      <p:grpSpPr>
        <a:xfrm>
          <a:off x="0" y="0"/>
          <a:ext cx="0" cy="0"/>
          <a:chOff x="0" y="0"/>
          <a:chExt cx="0" cy="0"/>
        </a:xfrm>
      </p:grpSpPr>
      <p:sp>
        <p:nvSpPr>
          <p:cNvPr id="751" name="Google Shape;751;g724b250972_0_371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52" name="Google Shape;752;g724b250972_0_371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2" name="Shape 762"/>
        <p:cNvGrpSpPr/>
        <p:nvPr/>
      </p:nvGrpSpPr>
      <p:grpSpPr>
        <a:xfrm>
          <a:off x="0" y="0"/>
          <a:ext cx="0" cy="0"/>
          <a:chOff x="0" y="0"/>
          <a:chExt cx="0" cy="0"/>
        </a:xfrm>
      </p:grpSpPr>
      <p:sp>
        <p:nvSpPr>
          <p:cNvPr id="763" name="Google Shape;763;g724b250972_0_3748: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64" name="Google Shape;764;g724b250972_0_374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2" name="Shape 772"/>
        <p:cNvGrpSpPr/>
        <p:nvPr/>
      </p:nvGrpSpPr>
      <p:grpSpPr>
        <a:xfrm>
          <a:off x="0" y="0"/>
          <a:ext cx="0" cy="0"/>
          <a:chOff x="0" y="0"/>
          <a:chExt cx="0" cy="0"/>
        </a:xfrm>
      </p:grpSpPr>
      <p:sp>
        <p:nvSpPr>
          <p:cNvPr id="773" name="Google Shape;773;g724b250972_0_375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74" name="Google Shape;774;g724b250972_0_375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6" name="Shape 416"/>
        <p:cNvGrpSpPr/>
        <p:nvPr/>
      </p:nvGrpSpPr>
      <p:grpSpPr>
        <a:xfrm>
          <a:off x="0" y="0"/>
          <a:ext cx="0" cy="0"/>
          <a:chOff x="0" y="0"/>
          <a:chExt cx="0" cy="0"/>
        </a:xfrm>
      </p:grpSpPr>
      <p:sp>
        <p:nvSpPr>
          <p:cNvPr id="417" name="Google Shape;417;g724b252115_0_258:notes"/>
          <p:cNvSpPr txBox="1"/>
          <p:nvPr>
            <p:ph idx="1" type="body"/>
          </p:nvPr>
        </p:nvSpPr>
        <p:spPr>
          <a:xfrm>
            <a:off x="688182" y="4415790"/>
            <a:ext cx="55053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418" name="Google Shape;418;g724b252115_0_258: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6" name="Shape 786"/>
        <p:cNvGrpSpPr/>
        <p:nvPr/>
      </p:nvGrpSpPr>
      <p:grpSpPr>
        <a:xfrm>
          <a:off x="0" y="0"/>
          <a:ext cx="0" cy="0"/>
          <a:chOff x="0" y="0"/>
          <a:chExt cx="0" cy="0"/>
        </a:xfrm>
      </p:grpSpPr>
      <p:sp>
        <p:nvSpPr>
          <p:cNvPr id="787" name="Google Shape;787;g724b250972_0_172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88" name="Google Shape;788;g724b250972_0_172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7" name="Shape 797"/>
        <p:cNvGrpSpPr/>
        <p:nvPr/>
      </p:nvGrpSpPr>
      <p:grpSpPr>
        <a:xfrm>
          <a:off x="0" y="0"/>
          <a:ext cx="0" cy="0"/>
          <a:chOff x="0" y="0"/>
          <a:chExt cx="0" cy="0"/>
        </a:xfrm>
      </p:grpSpPr>
      <p:sp>
        <p:nvSpPr>
          <p:cNvPr id="798" name="Google Shape;798;g724b250972_0_167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799" name="Google Shape;799;g724b250972_0_167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9" name="Shape 809"/>
        <p:cNvGrpSpPr/>
        <p:nvPr/>
      </p:nvGrpSpPr>
      <p:grpSpPr>
        <a:xfrm>
          <a:off x="0" y="0"/>
          <a:ext cx="0" cy="0"/>
          <a:chOff x="0" y="0"/>
          <a:chExt cx="0" cy="0"/>
        </a:xfrm>
      </p:grpSpPr>
      <p:sp>
        <p:nvSpPr>
          <p:cNvPr id="810" name="Google Shape;810;g724b250972_0_173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11" name="Google Shape;811;g724b250972_0_173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1" name="Shape 821"/>
        <p:cNvGrpSpPr/>
        <p:nvPr/>
      </p:nvGrpSpPr>
      <p:grpSpPr>
        <a:xfrm>
          <a:off x="0" y="0"/>
          <a:ext cx="0" cy="0"/>
          <a:chOff x="0" y="0"/>
          <a:chExt cx="0" cy="0"/>
        </a:xfrm>
      </p:grpSpPr>
      <p:sp>
        <p:nvSpPr>
          <p:cNvPr id="822" name="Google Shape;822;g724b250972_0_367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23" name="Google Shape;823;g724b250972_0_3679: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5" name="Shape 835"/>
        <p:cNvGrpSpPr/>
        <p:nvPr/>
      </p:nvGrpSpPr>
      <p:grpSpPr>
        <a:xfrm>
          <a:off x="0" y="0"/>
          <a:ext cx="0" cy="0"/>
          <a:chOff x="0" y="0"/>
          <a:chExt cx="0" cy="0"/>
        </a:xfrm>
      </p:grpSpPr>
      <p:sp>
        <p:nvSpPr>
          <p:cNvPr id="836" name="Google Shape;836;g724b250972_0_1781: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37" name="Google Shape;837;g724b250972_0_1781: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6" name="Shape 846"/>
        <p:cNvGrpSpPr/>
        <p:nvPr/>
      </p:nvGrpSpPr>
      <p:grpSpPr>
        <a:xfrm>
          <a:off x="0" y="0"/>
          <a:ext cx="0" cy="0"/>
          <a:chOff x="0" y="0"/>
          <a:chExt cx="0" cy="0"/>
        </a:xfrm>
      </p:grpSpPr>
      <p:sp>
        <p:nvSpPr>
          <p:cNvPr id="847" name="Google Shape;847;g724b250972_0_183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48" name="Google Shape;848;g724b250972_0_1835: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2" name="Shape 852"/>
        <p:cNvGrpSpPr/>
        <p:nvPr/>
      </p:nvGrpSpPr>
      <p:grpSpPr>
        <a:xfrm>
          <a:off x="0" y="0"/>
          <a:ext cx="0" cy="0"/>
          <a:chOff x="0" y="0"/>
          <a:chExt cx="0" cy="0"/>
        </a:xfrm>
      </p:grpSpPr>
      <p:sp>
        <p:nvSpPr>
          <p:cNvPr id="853" name="Google Shape;853;g724b250972_0_4025: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54" name="Google Shape;854;g724b250972_0_4025: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6" name="Shape 866"/>
        <p:cNvGrpSpPr/>
        <p:nvPr/>
      </p:nvGrpSpPr>
      <p:grpSpPr>
        <a:xfrm>
          <a:off x="0" y="0"/>
          <a:ext cx="0" cy="0"/>
          <a:chOff x="0" y="0"/>
          <a:chExt cx="0" cy="0"/>
        </a:xfrm>
      </p:grpSpPr>
      <p:sp>
        <p:nvSpPr>
          <p:cNvPr id="867" name="Google Shape;867;g724b252115_0_38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68" name="Google Shape;868;g724b252115_0_38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4" name="Shape 884"/>
        <p:cNvGrpSpPr/>
        <p:nvPr/>
      </p:nvGrpSpPr>
      <p:grpSpPr>
        <a:xfrm>
          <a:off x="0" y="0"/>
          <a:ext cx="0" cy="0"/>
          <a:chOff x="0" y="0"/>
          <a:chExt cx="0" cy="0"/>
        </a:xfrm>
      </p:grpSpPr>
      <p:sp>
        <p:nvSpPr>
          <p:cNvPr id="885" name="Google Shape;885;g724b250972_0_356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86" name="Google Shape;886;g724b250972_0_356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6" name="Shape 896"/>
        <p:cNvGrpSpPr/>
        <p:nvPr/>
      </p:nvGrpSpPr>
      <p:grpSpPr>
        <a:xfrm>
          <a:off x="0" y="0"/>
          <a:ext cx="0" cy="0"/>
          <a:chOff x="0" y="0"/>
          <a:chExt cx="0" cy="0"/>
        </a:xfrm>
      </p:grpSpPr>
      <p:sp>
        <p:nvSpPr>
          <p:cNvPr id="897" name="Google Shape;897;g724b250972_0_357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898" name="Google Shape;898;g724b250972_0_357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p6: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431" name="Google Shape;431;p6: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9" name="Shape 909"/>
        <p:cNvGrpSpPr/>
        <p:nvPr/>
      </p:nvGrpSpPr>
      <p:grpSpPr>
        <a:xfrm>
          <a:off x="0" y="0"/>
          <a:ext cx="0" cy="0"/>
          <a:chOff x="0" y="0"/>
          <a:chExt cx="0" cy="0"/>
        </a:xfrm>
      </p:grpSpPr>
      <p:sp>
        <p:nvSpPr>
          <p:cNvPr id="910" name="Google Shape;910;g724b250972_0_364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11" name="Google Shape;911;g724b250972_0_364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3" name="Shape 923"/>
        <p:cNvGrpSpPr/>
        <p:nvPr/>
      </p:nvGrpSpPr>
      <p:grpSpPr>
        <a:xfrm>
          <a:off x="0" y="0"/>
          <a:ext cx="0" cy="0"/>
          <a:chOff x="0" y="0"/>
          <a:chExt cx="0" cy="0"/>
        </a:xfrm>
      </p:grpSpPr>
      <p:sp>
        <p:nvSpPr>
          <p:cNvPr id="924" name="Google Shape;924;g724b252115_0_36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25" name="Google Shape;925;g724b252115_0_366: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8" name="Shape 938"/>
        <p:cNvGrpSpPr/>
        <p:nvPr/>
      </p:nvGrpSpPr>
      <p:grpSpPr>
        <a:xfrm>
          <a:off x="0" y="0"/>
          <a:ext cx="0" cy="0"/>
          <a:chOff x="0" y="0"/>
          <a:chExt cx="0" cy="0"/>
        </a:xfrm>
      </p:grpSpPr>
      <p:sp>
        <p:nvSpPr>
          <p:cNvPr id="939" name="Google Shape;939;g724b252115_0_397: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40" name="Google Shape;940;g724b252115_0_397: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3" name="Shape 953"/>
        <p:cNvGrpSpPr/>
        <p:nvPr/>
      </p:nvGrpSpPr>
      <p:grpSpPr>
        <a:xfrm>
          <a:off x="0" y="0"/>
          <a:ext cx="0" cy="0"/>
          <a:chOff x="0" y="0"/>
          <a:chExt cx="0" cy="0"/>
        </a:xfrm>
      </p:grpSpPr>
      <p:sp>
        <p:nvSpPr>
          <p:cNvPr id="954" name="Google Shape;954;g724b252115_0_411: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55" name="Google Shape;955;g724b252115_0_411: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6" name="Shape 966"/>
        <p:cNvGrpSpPr/>
        <p:nvPr/>
      </p:nvGrpSpPr>
      <p:grpSpPr>
        <a:xfrm>
          <a:off x="0" y="0"/>
          <a:ext cx="0" cy="0"/>
          <a:chOff x="0" y="0"/>
          <a:chExt cx="0" cy="0"/>
        </a:xfrm>
      </p:grpSpPr>
      <p:sp>
        <p:nvSpPr>
          <p:cNvPr id="967" name="Google Shape;967;g724b250972_0_401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68" name="Google Shape;968;g724b250972_0_401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Google Shape;982;g724b250972_0_3595: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83" name="Google Shape;983;g724b250972_0_3595: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1" name="Shape 991"/>
        <p:cNvGrpSpPr/>
        <p:nvPr/>
      </p:nvGrpSpPr>
      <p:grpSpPr>
        <a:xfrm>
          <a:off x="0" y="0"/>
          <a:ext cx="0" cy="0"/>
          <a:chOff x="0" y="0"/>
          <a:chExt cx="0" cy="0"/>
        </a:xfrm>
      </p:grpSpPr>
      <p:sp>
        <p:nvSpPr>
          <p:cNvPr id="992" name="Google Shape;992;g724b252115_0_7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993" name="Google Shape;993;g724b252115_0_7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8" name="Shape 1008"/>
        <p:cNvGrpSpPr/>
        <p:nvPr/>
      </p:nvGrpSpPr>
      <p:grpSpPr>
        <a:xfrm>
          <a:off x="0" y="0"/>
          <a:ext cx="0" cy="0"/>
          <a:chOff x="0" y="0"/>
          <a:chExt cx="0" cy="0"/>
        </a:xfrm>
      </p:grpSpPr>
      <p:sp>
        <p:nvSpPr>
          <p:cNvPr id="1009" name="Google Shape;1009;g724b250972_0_361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10" name="Google Shape;1010;g724b250972_0_361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3" name="Shape 1023"/>
        <p:cNvGrpSpPr/>
        <p:nvPr/>
      </p:nvGrpSpPr>
      <p:grpSpPr>
        <a:xfrm>
          <a:off x="0" y="0"/>
          <a:ext cx="0" cy="0"/>
          <a:chOff x="0" y="0"/>
          <a:chExt cx="0" cy="0"/>
        </a:xfrm>
      </p:grpSpPr>
      <p:sp>
        <p:nvSpPr>
          <p:cNvPr id="1024" name="Google Shape;1024;g724b250972_0_3586: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25" name="Google Shape;1025;g724b250972_0_3586: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3" name="Shape 1033"/>
        <p:cNvGrpSpPr/>
        <p:nvPr/>
      </p:nvGrpSpPr>
      <p:grpSpPr>
        <a:xfrm>
          <a:off x="0" y="0"/>
          <a:ext cx="0" cy="0"/>
          <a:chOff x="0" y="0"/>
          <a:chExt cx="0" cy="0"/>
        </a:xfrm>
      </p:grpSpPr>
      <p:sp>
        <p:nvSpPr>
          <p:cNvPr id="1034" name="Google Shape;1034;p2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35" name="Google Shape;1035;p2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2" name="Shape 442"/>
        <p:cNvGrpSpPr/>
        <p:nvPr/>
      </p:nvGrpSpPr>
      <p:grpSpPr>
        <a:xfrm>
          <a:off x="0" y="0"/>
          <a:ext cx="0" cy="0"/>
          <a:chOff x="0" y="0"/>
          <a:chExt cx="0" cy="0"/>
        </a:xfrm>
      </p:grpSpPr>
      <p:sp>
        <p:nvSpPr>
          <p:cNvPr id="443" name="Google Shape;443;p3: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444" name="Google Shape;444;p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4" name="Shape 1044"/>
        <p:cNvGrpSpPr/>
        <p:nvPr/>
      </p:nvGrpSpPr>
      <p:grpSpPr>
        <a:xfrm>
          <a:off x="0" y="0"/>
          <a:ext cx="0" cy="0"/>
          <a:chOff x="0" y="0"/>
          <a:chExt cx="0" cy="0"/>
        </a:xfrm>
      </p:grpSpPr>
      <p:sp>
        <p:nvSpPr>
          <p:cNvPr id="1045" name="Google Shape;1045;p29: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46" name="Google Shape;1046;p29: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4" name="Shape 1054"/>
        <p:cNvGrpSpPr/>
        <p:nvPr/>
      </p:nvGrpSpPr>
      <p:grpSpPr>
        <a:xfrm>
          <a:off x="0" y="0"/>
          <a:ext cx="0" cy="0"/>
          <a:chOff x="0" y="0"/>
          <a:chExt cx="0" cy="0"/>
        </a:xfrm>
      </p:grpSpPr>
      <p:sp>
        <p:nvSpPr>
          <p:cNvPr id="1055" name="Google Shape;1055;p30: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56" name="Google Shape;1056;p30: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5" name="Shape 1065"/>
        <p:cNvGrpSpPr/>
        <p:nvPr/>
      </p:nvGrpSpPr>
      <p:grpSpPr>
        <a:xfrm>
          <a:off x="0" y="0"/>
          <a:ext cx="0" cy="0"/>
          <a:chOff x="0" y="0"/>
          <a:chExt cx="0" cy="0"/>
        </a:xfrm>
      </p:grpSpPr>
      <p:sp>
        <p:nvSpPr>
          <p:cNvPr id="1066" name="Google Shape;1066;g724b250972_0_360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67" name="Google Shape;1067;g724b250972_0_360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6" name="Shape 1076"/>
        <p:cNvGrpSpPr/>
        <p:nvPr/>
      </p:nvGrpSpPr>
      <p:grpSpPr>
        <a:xfrm>
          <a:off x="0" y="0"/>
          <a:ext cx="0" cy="0"/>
          <a:chOff x="0" y="0"/>
          <a:chExt cx="0" cy="0"/>
        </a:xfrm>
      </p:grpSpPr>
      <p:sp>
        <p:nvSpPr>
          <p:cNvPr id="1077" name="Google Shape;1077;g724b252115_0_5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078" name="Google Shape;1078;g724b252115_0_5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3" name="Shape 1103"/>
        <p:cNvGrpSpPr/>
        <p:nvPr/>
      </p:nvGrpSpPr>
      <p:grpSpPr>
        <a:xfrm>
          <a:off x="0" y="0"/>
          <a:ext cx="0" cy="0"/>
          <a:chOff x="0" y="0"/>
          <a:chExt cx="0" cy="0"/>
        </a:xfrm>
      </p:grpSpPr>
      <p:sp>
        <p:nvSpPr>
          <p:cNvPr id="1104" name="Google Shape;1104;p32: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05" name="Google Shape;1105;p32: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4" name="Shape 1114"/>
        <p:cNvGrpSpPr/>
        <p:nvPr/>
      </p:nvGrpSpPr>
      <p:grpSpPr>
        <a:xfrm>
          <a:off x="0" y="0"/>
          <a:ext cx="0" cy="0"/>
          <a:chOff x="0" y="0"/>
          <a:chExt cx="0" cy="0"/>
        </a:xfrm>
      </p:grpSpPr>
      <p:sp>
        <p:nvSpPr>
          <p:cNvPr id="1115" name="Google Shape;1115;p33: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16" name="Google Shape;1116;p33: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6" name="Shape 1126"/>
        <p:cNvGrpSpPr/>
        <p:nvPr/>
      </p:nvGrpSpPr>
      <p:grpSpPr>
        <a:xfrm>
          <a:off x="0" y="0"/>
          <a:ext cx="0" cy="0"/>
          <a:chOff x="0" y="0"/>
          <a:chExt cx="0" cy="0"/>
        </a:xfrm>
      </p:grpSpPr>
      <p:sp>
        <p:nvSpPr>
          <p:cNvPr id="1127" name="Google Shape;1127;p38: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28" name="Google Shape;1128;p38: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0" name="Shape 1140"/>
        <p:cNvGrpSpPr/>
        <p:nvPr/>
      </p:nvGrpSpPr>
      <p:grpSpPr>
        <a:xfrm>
          <a:off x="0" y="0"/>
          <a:ext cx="0" cy="0"/>
          <a:chOff x="0" y="0"/>
          <a:chExt cx="0" cy="0"/>
        </a:xfrm>
      </p:grpSpPr>
      <p:sp>
        <p:nvSpPr>
          <p:cNvPr id="1141" name="Google Shape;1141;g724b250972_0_1852:notes"/>
          <p:cNvSpPr txBox="1"/>
          <p:nvPr>
            <p:ph idx="1" type="body"/>
          </p:nvPr>
        </p:nvSpPr>
        <p:spPr>
          <a:xfrm>
            <a:off x="688182" y="4415790"/>
            <a:ext cx="55053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1142" name="Google Shape;1142;g724b250972_0_185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3" name="Shape 1153"/>
        <p:cNvGrpSpPr/>
        <p:nvPr/>
      </p:nvGrpSpPr>
      <p:grpSpPr>
        <a:xfrm>
          <a:off x="0" y="0"/>
          <a:ext cx="0" cy="0"/>
          <a:chOff x="0" y="0"/>
          <a:chExt cx="0" cy="0"/>
        </a:xfrm>
      </p:grpSpPr>
      <p:sp>
        <p:nvSpPr>
          <p:cNvPr id="1154" name="Google Shape;1154;g724b250972_0_83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55" name="Google Shape;1155;g724b250972_0_83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0" name="Shape 1160"/>
        <p:cNvGrpSpPr/>
        <p:nvPr/>
      </p:nvGrpSpPr>
      <p:grpSpPr>
        <a:xfrm>
          <a:off x="0" y="0"/>
          <a:ext cx="0" cy="0"/>
          <a:chOff x="0" y="0"/>
          <a:chExt cx="0" cy="0"/>
        </a:xfrm>
      </p:grpSpPr>
      <p:sp>
        <p:nvSpPr>
          <p:cNvPr id="1161" name="Google Shape;1161;g724b250972_0_83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62" name="Google Shape;1162;g724b250972_0_83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5" name="Shape 465"/>
        <p:cNvGrpSpPr/>
        <p:nvPr/>
      </p:nvGrpSpPr>
      <p:grpSpPr>
        <a:xfrm>
          <a:off x="0" y="0"/>
          <a:ext cx="0" cy="0"/>
          <a:chOff x="0" y="0"/>
          <a:chExt cx="0" cy="0"/>
        </a:xfrm>
      </p:grpSpPr>
      <p:sp>
        <p:nvSpPr>
          <p:cNvPr id="466" name="Google Shape;466;p5: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467" name="Google Shape;467;p5: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7" name="Shape 1167"/>
        <p:cNvGrpSpPr/>
        <p:nvPr/>
      </p:nvGrpSpPr>
      <p:grpSpPr>
        <a:xfrm>
          <a:off x="0" y="0"/>
          <a:ext cx="0" cy="0"/>
          <a:chOff x="0" y="0"/>
          <a:chExt cx="0" cy="0"/>
        </a:xfrm>
      </p:grpSpPr>
      <p:sp>
        <p:nvSpPr>
          <p:cNvPr id="1168" name="Google Shape;1168;g724b250972_0_84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69" name="Google Shape;1169;g724b250972_0_84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5" name="Shape 1185"/>
        <p:cNvGrpSpPr/>
        <p:nvPr/>
      </p:nvGrpSpPr>
      <p:grpSpPr>
        <a:xfrm>
          <a:off x="0" y="0"/>
          <a:ext cx="0" cy="0"/>
          <a:chOff x="0" y="0"/>
          <a:chExt cx="0" cy="0"/>
        </a:xfrm>
      </p:grpSpPr>
      <p:sp>
        <p:nvSpPr>
          <p:cNvPr id="1186" name="Google Shape;1186;g724b250972_0_86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187" name="Google Shape;1187;g724b250972_0_86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3" name="Shape 1203"/>
        <p:cNvGrpSpPr/>
        <p:nvPr/>
      </p:nvGrpSpPr>
      <p:grpSpPr>
        <a:xfrm>
          <a:off x="0" y="0"/>
          <a:ext cx="0" cy="0"/>
          <a:chOff x="0" y="0"/>
          <a:chExt cx="0" cy="0"/>
        </a:xfrm>
      </p:grpSpPr>
      <p:sp>
        <p:nvSpPr>
          <p:cNvPr id="1204" name="Google Shape;1204;g724b250972_0_380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05" name="Google Shape;1205;g724b250972_0_380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8" name="Shape 1218"/>
        <p:cNvGrpSpPr/>
        <p:nvPr/>
      </p:nvGrpSpPr>
      <p:grpSpPr>
        <a:xfrm>
          <a:off x="0" y="0"/>
          <a:ext cx="0" cy="0"/>
          <a:chOff x="0" y="0"/>
          <a:chExt cx="0" cy="0"/>
        </a:xfrm>
      </p:grpSpPr>
      <p:sp>
        <p:nvSpPr>
          <p:cNvPr id="1219" name="Google Shape;1219;g724b250972_0_87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20" name="Google Shape;1220;g724b250972_0_87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0" name="Shape 1230"/>
        <p:cNvGrpSpPr/>
        <p:nvPr/>
      </p:nvGrpSpPr>
      <p:grpSpPr>
        <a:xfrm>
          <a:off x="0" y="0"/>
          <a:ext cx="0" cy="0"/>
          <a:chOff x="0" y="0"/>
          <a:chExt cx="0" cy="0"/>
        </a:xfrm>
      </p:grpSpPr>
      <p:sp>
        <p:nvSpPr>
          <p:cNvPr id="1231" name="Google Shape;1231;g724b250972_0_3843: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1232" name="Google Shape;1232;g724b250972_0_384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9" name="Shape 1239"/>
        <p:cNvGrpSpPr/>
        <p:nvPr/>
      </p:nvGrpSpPr>
      <p:grpSpPr>
        <a:xfrm>
          <a:off x="0" y="0"/>
          <a:ext cx="0" cy="0"/>
          <a:chOff x="0" y="0"/>
          <a:chExt cx="0" cy="0"/>
        </a:xfrm>
      </p:grpSpPr>
      <p:sp>
        <p:nvSpPr>
          <p:cNvPr id="1240" name="Google Shape;1240;g724b250972_0_3770: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1241" name="Google Shape;1241;g724b250972_0_377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2" name="Shape 1252"/>
        <p:cNvGrpSpPr/>
        <p:nvPr/>
      </p:nvGrpSpPr>
      <p:grpSpPr>
        <a:xfrm>
          <a:off x="0" y="0"/>
          <a:ext cx="0" cy="0"/>
          <a:chOff x="0" y="0"/>
          <a:chExt cx="0" cy="0"/>
        </a:xfrm>
      </p:grpSpPr>
      <p:sp>
        <p:nvSpPr>
          <p:cNvPr id="1253" name="Google Shape;1253;g724b250972_0_378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54" name="Google Shape;1254;g724b250972_0_378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4" name="Shape 1264"/>
        <p:cNvGrpSpPr/>
        <p:nvPr/>
      </p:nvGrpSpPr>
      <p:grpSpPr>
        <a:xfrm>
          <a:off x="0" y="0"/>
          <a:ext cx="0" cy="0"/>
          <a:chOff x="0" y="0"/>
          <a:chExt cx="0" cy="0"/>
        </a:xfrm>
      </p:grpSpPr>
      <p:sp>
        <p:nvSpPr>
          <p:cNvPr id="1265" name="Google Shape;1265;g724b250972_0_379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66" name="Google Shape;1266;g724b250972_0_379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75" name="Shape 1275"/>
        <p:cNvGrpSpPr/>
        <p:nvPr/>
      </p:nvGrpSpPr>
      <p:grpSpPr>
        <a:xfrm>
          <a:off x="0" y="0"/>
          <a:ext cx="0" cy="0"/>
          <a:chOff x="0" y="0"/>
          <a:chExt cx="0" cy="0"/>
        </a:xfrm>
      </p:grpSpPr>
      <p:sp>
        <p:nvSpPr>
          <p:cNvPr id="1276" name="Google Shape;1276;g724b250972_0_88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77" name="Google Shape;1277;g724b250972_0_88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8" name="Shape 1288"/>
        <p:cNvGrpSpPr/>
        <p:nvPr/>
      </p:nvGrpSpPr>
      <p:grpSpPr>
        <a:xfrm>
          <a:off x="0" y="0"/>
          <a:ext cx="0" cy="0"/>
          <a:chOff x="0" y="0"/>
          <a:chExt cx="0" cy="0"/>
        </a:xfrm>
      </p:grpSpPr>
      <p:sp>
        <p:nvSpPr>
          <p:cNvPr id="1289" name="Google Shape;1289;g724b252115_0_94: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290" name="Google Shape;1290;g724b252115_0_94: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0" name="Shape 480"/>
        <p:cNvGrpSpPr/>
        <p:nvPr/>
      </p:nvGrpSpPr>
      <p:grpSpPr>
        <a:xfrm>
          <a:off x="0" y="0"/>
          <a:ext cx="0" cy="0"/>
          <a:chOff x="0" y="0"/>
          <a:chExt cx="0" cy="0"/>
        </a:xfrm>
      </p:grpSpPr>
      <p:sp>
        <p:nvSpPr>
          <p:cNvPr id="481" name="Google Shape;481;p4:notes"/>
          <p:cNvSpPr txBox="1"/>
          <p:nvPr>
            <p:ph idx="1" type="body"/>
          </p:nvPr>
        </p:nvSpPr>
        <p:spPr>
          <a:xfrm>
            <a:off x="688182" y="4415790"/>
            <a:ext cx="5505449" cy="418338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482" name="Google Shape;482;p4: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6" name="Shape 1326"/>
        <p:cNvGrpSpPr/>
        <p:nvPr/>
      </p:nvGrpSpPr>
      <p:grpSpPr>
        <a:xfrm>
          <a:off x="0" y="0"/>
          <a:ext cx="0" cy="0"/>
          <a:chOff x="0" y="0"/>
          <a:chExt cx="0" cy="0"/>
        </a:xfrm>
      </p:grpSpPr>
      <p:sp>
        <p:nvSpPr>
          <p:cNvPr id="1327" name="Google Shape;1327;g724b252115_0_2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28" name="Google Shape;1328;g724b252115_0_2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3" name="Shape 1343"/>
        <p:cNvGrpSpPr/>
        <p:nvPr/>
      </p:nvGrpSpPr>
      <p:grpSpPr>
        <a:xfrm>
          <a:off x="0" y="0"/>
          <a:ext cx="0" cy="0"/>
          <a:chOff x="0" y="0"/>
          <a:chExt cx="0" cy="0"/>
        </a:xfrm>
      </p:grpSpPr>
      <p:sp>
        <p:nvSpPr>
          <p:cNvPr id="1344" name="Google Shape;1344;g724b250972_0_3902:notes"/>
          <p:cNvSpPr txBox="1"/>
          <p:nvPr>
            <p:ph idx="1" type="body"/>
          </p:nvPr>
        </p:nvSpPr>
        <p:spPr>
          <a:xfrm>
            <a:off x="688182" y="4415790"/>
            <a:ext cx="5505600" cy="4183500"/>
          </a:xfrm>
          <a:prstGeom prst="rect">
            <a:avLst/>
          </a:prstGeom>
          <a:noFill/>
          <a:ln>
            <a:noFill/>
          </a:ln>
        </p:spPr>
        <p:txBody>
          <a:bodyPr anchorCtr="0" anchor="t" bIns="92425" lIns="92425" spcFirstLastPara="1" rIns="92425" wrap="square" tIns="92425">
            <a:noAutofit/>
          </a:bodyPr>
          <a:lstStyle/>
          <a:p>
            <a:pPr indent="0" lvl="0" marL="0" rtl="0" algn="l">
              <a:lnSpc>
                <a:spcPct val="100000"/>
              </a:lnSpc>
              <a:spcBef>
                <a:spcPts val="0"/>
              </a:spcBef>
              <a:spcAft>
                <a:spcPts val="0"/>
              </a:spcAft>
              <a:buSzPts val="1400"/>
              <a:buNone/>
            </a:pPr>
            <a:r>
              <a:t/>
            </a:r>
            <a:endParaRPr/>
          </a:p>
        </p:txBody>
      </p:sp>
      <p:sp>
        <p:nvSpPr>
          <p:cNvPr id="1345" name="Google Shape;1345;g724b250972_0_390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54" name="Shape 1354"/>
        <p:cNvGrpSpPr/>
        <p:nvPr/>
      </p:nvGrpSpPr>
      <p:grpSpPr>
        <a:xfrm>
          <a:off x="0" y="0"/>
          <a:ext cx="0" cy="0"/>
          <a:chOff x="0" y="0"/>
          <a:chExt cx="0" cy="0"/>
        </a:xfrm>
      </p:grpSpPr>
      <p:sp>
        <p:nvSpPr>
          <p:cNvPr id="1355" name="Google Shape;1355;g724b250972_0_90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56" name="Google Shape;1356;g724b250972_0_90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3" name="Shape 1373"/>
        <p:cNvGrpSpPr/>
        <p:nvPr/>
      </p:nvGrpSpPr>
      <p:grpSpPr>
        <a:xfrm>
          <a:off x="0" y="0"/>
          <a:ext cx="0" cy="0"/>
          <a:chOff x="0" y="0"/>
          <a:chExt cx="0" cy="0"/>
        </a:xfrm>
      </p:grpSpPr>
      <p:sp>
        <p:nvSpPr>
          <p:cNvPr id="1374" name="Google Shape;1374;g724b250972_0_91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75" name="Google Shape;1375;g724b250972_0_91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3" name="Shape 1393"/>
        <p:cNvGrpSpPr/>
        <p:nvPr/>
      </p:nvGrpSpPr>
      <p:grpSpPr>
        <a:xfrm>
          <a:off x="0" y="0"/>
          <a:ext cx="0" cy="0"/>
          <a:chOff x="0" y="0"/>
          <a:chExt cx="0" cy="0"/>
        </a:xfrm>
      </p:grpSpPr>
      <p:sp>
        <p:nvSpPr>
          <p:cNvPr id="1394" name="Google Shape;1394;g724b250972_0_3894: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5" name="Google Shape;1395;g724b250972_0_3894: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396" name="Google Shape;1396;g724b250972_0_3894:notes"/>
          <p:cNvSpPr txBox="1"/>
          <p:nvPr>
            <p:ph idx="12" type="sldNum"/>
          </p:nvPr>
        </p:nvSpPr>
        <p:spPr>
          <a:xfrm>
            <a:off x="3898102"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2" name="Shape 1402"/>
        <p:cNvGrpSpPr/>
        <p:nvPr/>
      </p:nvGrpSpPr>
      <p:grpSpPr>
        <a:xfrm>
          <a:off x="0" y="0"/>
          <a:ext cx="0" cy="0"/>
          <a:chOff x="0" y="0"/>
          <a:chExt cx="0" cy="0"/>
        </a:xfrm>
      </p:grpSpPr>
      <p:sp>
        <p:nvSpPr>
          <p:cNvPr id="1403" name="Google Shape;1403;g724b250972_0_97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04" name="Google Shape;1404;g724b250972_0_97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18" name="Shape 1418"/>
        <p:cNvGrpSpPr/>
        <p:nvPr/>
      </p:nvGrpSpPr>
      <p:grpSpPr>
        <a:xfrm>
          <a:off x="0" y="0"/>
          <a:ext cx="0" cy="0"/>
          <a:chOff x="0" y="0"/>
          <a:chExt cx="0" cy="0"/>
        </a:xfrm>
      </p:grpSpPr>
      <p:sp>
        <p:nvSpPr>
          <p:cNvPr id="1419" name="Google Shape;1419;g724b250972_0_98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20" name="Google Shape;1420;g724b250972_0_98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9" name="Shape 1429"/>
        <p:cNvGrpSpPr/>
        <p:nvPr/>
      </p:nvGrpSpPr>
      <p:grpSpPr>
        <a:xfrm>
          <a:off x="0" y="0"/>
          <a:ext cx="0" cy="0"/>
          <a:chOff x="0" y="0"/>
          <a:chExt cx="0" cy="0"/>
        </a:xfrm>
      </p:grpSpPr>
      <p:sp>
        <p:nvSpPr>
          <p:cNvPr id="1430" name="Google Shape;1430;g724b252115_0_16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31" name="Google Shape;1431;g724b252115_0_16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57" name="Shape 1457"/>
        <p:cNvGrpSpPr/>
        <p:nvPr/>
      </p:nvGrpSpPr>
      <p:grpSpPr>
        <a:xfrm>
          <a:off x="0" y="0"/>
          <a:ext cx="0" cy="0"/>
          <a:chOff x="0" y="0"/>
          <a:chExt cx="0" cy="0"/>
        </a:xfrm>
      </p:grpSpPr>
      <p:sp>
        <p:nvSpPr>
          <p:cNvPr id="1458" name="Google Shape;1458;g724b250972_0_104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9" name="Google Shape;1459;g724b250972_0_1040: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1460" name="Google Shape;1460;g724b250972_0_1040: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5" name="Shape 1465"/>
        <p:cNvGrpSpPr/>
        <p:nvPr/>
      </p:nvGrpSpPr>
      <p:grpSpPr>
        <a:xfrm>
          <a:off x="0" y="0"/>
          <a:ext cx="0" cy="0"/>
          <a:chOff x="0" y="0"/>
          <a:chExt cx="0" cy="0"/>
        </a:xfrm>
      </p:grpSpPr>
      <p:sp>
        <p:nvSpPr>
          <p:cNvPr id="1466" name="Google Shape;1466;g724b250972_0_104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67" name="Google Shape;1467;g724b250972_0_104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724b252115_0_3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495" name="Google Shape;495;g724b252115_0_3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78" name="Shape 1478"/>
        <p:cNvGrpSpPr/>
        <p:nvPr/>
      </p:nvGrpSpPr>
      <p:grpSpPr>
        <a:xfrm>
          <a:off x="0" y="0"/>
          <a:ext cx="0" cy="0"/>
          <a:chOff x="0" y="0"/>
          <a:chExt cx="0" cy="0"/>
        </a:xfrm>
      </p:grpSpPr>
      <p:sp>
        <p:nvSpPr>
          <p:cNvPr id="1479" name="Google Shape;1479;g724b250972_0_105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80" name="Google Shape;1480;g724b250972_0_105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3" name="Shape 1493"/>
        <p:cNvGrpSpPr/>
        <p:nvPr/>
      </p:nvGrpSpPr>
      <p:grpSpPr>
        <a:xfrm>
          <a:off x="0" y="0"/>
          <a:ext cx="0" cy="0"/>
          <a:chOff x="0" y="0"/>
          <a:chExt cx="0" cy="0"/>
        </a:xfrm>
      </p:grpSpPr>
      <p:sp>
        <p:nvSpPr>
          <p:cNvPr id="1494" name="Google Shape;1494;g724b250972_0_107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495" name="Google Shape;1495;g724b250972_0_107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1" name="Shape 1531"/>
        <p:cNvGrpSpPr/>
        <p:nvPr/>
      </p:nvGrpSpPr>
      <p:grpSpPr>
        <a:xfrm>
          <a:off x="0" y="0"/>
          <a:ext cx="0" cy="0"/>
          <a:chOff x="0" y="0"/>
          <a:chExt cx="0" cy="0"/>
        </a:xfrm>
      </p:grpSpPr>
      <p:sp>
        <p:nvSpPr>
          <p:cNvPr id="1532" name="Google Shape;1532;g724b250972_0_111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33" name="Google Shape;1533;g724b250972_0_111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1" name="Shape 1541"/>
        <p:cNvGrpSpPr/>
        <p:nvPr/>
      </p:nvGrpSpPr>
      <p:grpSpPr>
        <a:xfrm>
          <a:off x="0" y="0"/>
          <a:ext cx="0" cy="0"/>
          <a:chOff x="0" y="0"/>
          <a:chExt cx="0" cy="0"/>
        </a:xfrm>
      </p:grpSpPr>
      <p:sp>
        <p:nvSpPr>
          <p:cNvPr id="1542" name="Google Shape;1542;g724b250972_0_1119: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43" name="Google Shape;1543;g724b250972_0_1119: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51" name="Shape 1551"/>
        <p:cNvGrpSpPr/>
        <p:nvPr/>
      </p:nvGrpSpPr>
      <p:grpSpPr>
        <a:xfrm>
          <a:off x="0" y="0"/>
          <a:ext cx="0" cy="0"/>
          <a:chOff x="0" y="0"/>
          <a:chExt cx="0" cy="0"/>
        </a:xfrm>
      </p:grpSpPr>
      <p:sp>
        <p:nvSpPr>
          <p:cNvPr id="1552" name="Google Shape;1552;g724b250972_0_112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553" name="Google Shape;1553;g724b250972_0_112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1" name="Shape 1601"/>
        <p:cNvGrpSpPr/>
        <p:nvPr/>
      </p:nvGrpSpPr>
      <p:grpSpPr>
        <a:xfrm>
          <a:off x="0" y="0"/>
          <a:ext cx="0" cy="0"/>
          <a:chOff x="0" y="0"/>
          <a:chExt cx="0" cy="0"/>
        </a:xfrm>
      </p:grpSpPr>
      <p:sp>
        <p:nvSpPr>
          <p:cNvPr id="1602" name="Google Shape;1602;g724b250972_0_117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03" name="Google Shape;1603;g724b250972_0_117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17" name="Shape 1617"/>
        <p:cNvGrpSpPr/>
        <p:nvPr/>
      </p:nvGrpSpPr>
      <p:grpSpPr>
        <a:xfrm>
          <a:off x="0" y="0"/>
          <a:ext cx="0" cy="0"/>
          <a:chOff x="0" y="0"/>
          <a:chExt cx="0" cy="0"/>
        </a:xfrm>
      </p:grpSpPr>
      <p:sp>
        <p:nvSpPr>
          <p:cNvPr id="1618" name="Google Shape;1618;g724b250972_0_119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19" name="Google Shape;1619;g724b250972_0_119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32" name="Shape 1632"/>
        <p:cNvGrpSpPr/>
        <p:nvPr/>
      </p:nvGrpSpPr>
      <p:grpSpPr>
        <a:xfrm>
          <a:off x="0" y="0"/>
          <a:ext cx="0" cy="0"/>
          <a:chOff x="0" y="0"/>
          <a:chExt cx="0" cy="0"/>
        </a:xfrm>
      </p:grpSpPr>
      <p:sp>
        <p:nvSpPr>
          <p:cNvPr id="1633" name="Google Shape;1633;g724b252115_0_188: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34" name="Google Shape;1634;g724b252115_0_188: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64" name="Shape 1664"/>
        <p:cNvGrpSpPr/>
        <p:nvPr/>
      </p:nvGrpSpPr>
      <p:grpSpPr>
        <a:xfrm>
          <a:off x="0" y="0"/>
          <a:ext cx="0" cy="0"/>
          <a:chOff x="0" y="0"/>
          <a:chExt cx="0" cy="0"/>
        </a:xfrm>
      </p:grpSpPr>
      <p:sp>
        <p:nvSpPr>
          <p:cNvPr id="1665" name="Google Shape;1665;g724b250972_0_3943: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6" name="Google Shape;1666;g724b250972_0_3943: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67" name="Google Shape;1667;g724b250972_0_3943:notes"/>
          <p:cNvSpPr txBox="1"/>
          <p:nvPr>
            <p:ph idx="12" type="sldNum"/>
          </p:nvPr>
        </p:nvSpPr>
        <p:spPr>
          <a:xfrm>
            <a:off x="3898102"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1" name="Shape 1671"/>
        <p:cNvGrpSpPr/>
        <p:nvPr/>
      </p:nvGrpSpPr>
      <p:grpSpPr>
        <a:xfrm>
          <a:off x="0" y="0"/>
          <a:ext cx="0" cy="0"/>
          <a:chOff x="0" y="0"/>
          <a:chExt cx="0" cy="0"/>
        </a:xfrm>
      </p:grpSpPr>
      <p:sp>
        <p:nvSpPr>
          <p:cNvPr id="1672" name="Google Shape;1672;g724b250972_0_3949: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3" name="Google Shape;1673;g724b250972_0_3949: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74" name="Google Shape;1674;g724b250972_0_3949:notes"/>
          <p:cNvSpPr txBox="1"/>
          <p:nvPr>
            <p:ph idx="12" type="sldNum"/>
          </p:nvPr>
        </p:nvSpPr>
        <p:spPr>
          <a:xfrm>
            <a:off x="3898102"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0" name="Shape 510"/>
        <p:cNvGrpSpPr/>
        <p:nvPr/>
      </p:nvGrpSpPr>
      <p:grpSpPr>
        <a:xfrm>
          <a:off x="0" y="0"/>
          <a:ext cx="0" cy="0"/>
          <a:chOff x="0" y="0"/>
          <a:chExt cx="0" cy="0"/>
        </a:xfrm>
      </p:grpSpPr>
      <p:sp>
        <p:nvSpPr>
          <p:cNvPr id="511" name="Google Shape;511;p7:notes"/>
          <p:cNvSpPr txBox="1"/>
          <p:nvPr>
            <p:ph idx="1" type="body"/>
          </p:nvPr>
        </p:nvSpPr>
        <p:spPr>
          <a:xfrm>
            <a:off x="688182" y="4415790"/>
            <a:ext cx="5505450" cy="418338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12" name="Google Shape;512;p7:notes"/>
          <p:cNvSpPr/>
          <p:nvPr>
            <p:ph idx="2" type="sldImg"/>
          </p:nvPr>
        </p:nvSpPr>
        <p:spPr>
          <a:xfrm>
            <a:off x="1117600" y="696913"/>
            <a:ext cx="4648200" cy="348615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77" name="Shape 1677"/>
        <p:cNvGrpSpPr/>
        <p:nvPr/>
      </p:nvGrpSpPr>
      <p:grpSpPr>
        <a:xfrm>
          <a:off x="0" y="0"/>
          <a:ext cx="0" cy="0"/>
          <a:chOff x="0" y="0"/>
          <a:chExt cx="0" cy="0"/>
        </a:xfrm>
      </p:grpSpPr>
      <p:sp>
        <p:nvSpPr>
          <p:cNvPr id="1678" name="Google Shape;1678;g724b250972_0_3962: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9" name="Google Shape;1679;g724b250972_0_3962: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80" name="Google Shape;1680;g724b250972_0_3962:notes"/>
          <p:cNvSpPr txBox="1"/>
          <p:nvPr>
            <p:ph idx="12" type="sldNum"/>
          </p:nvPr>
        </p:nvSpPr>
        <p:spPr>
          <a:xfrm>
            <a:off x="3898102"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3" name="Shape 1683"/>
        <p:cNvGrpSpPr/>
        <p:nvPr/>
      </p:nvGrpSpPr>
      <p:grpSpPr>
        <a:xfrm>
          <a:off x="0" y="0"/>
          <a:ext cx="0" cy="0"/>
          <a:chOff x="0" y="0"/>
          <a:chExt cx="0" cy="0"/>
        </a:xfrm>
      </p:grpSpPr>
      <p:sp>
        <p:nvSpPr>
          <p:cNvPr id="1684" name="Google Shape;1684;g724b250972_0_3970:notes"/>
          <p:cNvSpPr/>
          <p:nvPr>
            <p:ph idx="2" type="sldImg"/>
          </p:nvPr>
        </p:nvSpPr>
        <p:spPr>
          <a:xfrm>
            <a:off x="1117600" y="696913"/>
            <a:ext cx="46482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5" name="Google Shape;1685;g724b250972_0_3970:notes"/>
          <p:cNvSpPr txBox="1"/>
          <p:nvPr>
            <p:ph idx="1" type="body"/>
          </p:nvPr>
        </p:nvSpPr>
        <p:spPr>
          <a:xfrm>
            <a:off x="688182" y="4415790"/>
            <a:ext cx="55056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86" name="Google Shape;1686;g724b250972_0_3970:notes"/>
          <p:cNvSpPr txBox="1"/>
          <p:nvPr>
            <p:ph idx="12" type="sldNum"/>
          </p:nvPr>
        </p:nvSpPr>
        <p:spPr>
          <a:xfrm>
            <a:off x="3898102" y="8829967"/>
            <a:ext cx="2982000" cy="464700"/>
          </a:xfrm>
          <a:prstGeom prst="rect">
            <a:avLst/>
          </a:prstGeom>
          <a:noFill/>
          <a:ln>
            <a:noFill/>
          </a:ln>
        </p:spPr>
        <p:txBody>
          <a:bodyPr anchorCtr="0" anchor="b" bIns="46200" lIns="92425" spcFirstLastPara="1" rIns="92425" wrap="square" tIns="462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5" name="Shape 1695"/>
        <p:cNvGrpSpPr/>
        <p:nvPr/>
      </p:nvGrpSpPr>
      <p:grpSpPr>
        <a:xfrm>
          <a:off x="0" y="0"/>
          <a:ext cx="0" cy="0"/>
          <a:chOff x="0" y="0"/>
          <a:chExt cx="0" cy="0"/>
        </a:xfrm>
      </p:grpSpPr>
      <p:sp>
        <p:nvSpPr>
          <p:cNvPr id="1696" name="Google Shape;1696;g724b250972_0_1206: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697" name="Google Shape;1697;g724b250972_0_1206: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2" name="Shape 1702"/>
        <p:cNvGrpSpPr/>
        <p:nvPr/>
      </p:nvGrpSpPr>
      <p:grpSpPr>
        <a:xfrm>
          <a:off x="0" y="0"/>
          <a:ext cx="0" cy="0"/>
          <a:chOff x="0" y="0"/>
          <a:chExt cx="0" cy="0"/>
        </a:xfrm>
      </p:grpSpPr>
      <p:sp>
        <p:nvSpPr>
          <p:cNvPr id="1703" name="Google Shape;1703;g724b250972_0_410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04" name="Google Shape;1704;g724b250972_0_410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2" name="Shape 1712"/>
        <p:cNvGrpSpPr/>
        <p:nvPr/>
      </p:nvGrpSpPr>
      <p:grpSpPr>
        <a:xfrm>
          <a:off x="0" y="0"/>
          <a:ext cx="0" cy="0"/>
          <a:chOff x="0" y="0"/>
          <a:chExt cx="0" cy="0"/>
        </a:xfrm>
      </p:grpSpPr>
      <p:sp>
        <p:nvSpPr>
          <p:cNvPr id="1713" name="Google Shape;1713;g724b250972_0_4112: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14" name="Google Shape;1714;g724b250972_0_411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2" name="Shape 1722"/>
        <p:cNvGrpSpPr/>
        <p:nvPr/>
      </p:nvGrpSpPr>
      <p:grpSpPr>
        <a:xfrm>
          <a:off x="0" y="0"/>
          <a:ext cx="0" cy="0"/>
          <a:chOff x="0" y="0"/>
          <a:chExt cx="0" cy="0"/>
        </a:xfrm>
      </p:grpSpPr>
      <p:sp>
        <p:nvSpPr>
          <p:cNvPr id="1723" name="Google Shape;1723;g724b250972_0_4121: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24" name="Google Shape;1724;g724b250972_0_4121: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2" name="Shape 1732"/>
        <p:cNvGrpSpPr/>
        <p:nvPr/>
      </p:nvGrpSpPr>
      <p:grpSpPr>
        <a:xfrm>
          <a:off x="0" y="0"/>
          <a:ext cx="0" cy="0"/>
          <a:chOff x="0" y="0"/>
          <a:chExt cx="0" cy="0"/>
        </a:xfrm>
      </p:grpSpPr>
      <p:sp>
        <p:nvSpPr>
          <p:cNvPr id="1733" name="Google Shape;1733;g724b250972_0_4130: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34" name="Google Shape;1734;g724b250972_0_4130: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42" name="Shape 1742"/>
        <p:cNvGrpSpPr/>
        <p:nvPr/>
      </p:nvGrpSpPr>
      <p:grpSpPr>
        <a:xfrm>
          <a:off x="0" y="0"/>
          <a:ext cx="0" cy="0"/>
          <a:chOff x="0" y="0"/>
          <a:chExt cx="0" cy="0"/>
        </a:xfrm>
      </p:grpSpPr>
      <p:sp>
        <p:nvSpPr>
          <p:cNvPr id="1743" name="Google Shape;1743;g724b250972_0_3553: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44" name="Google Shape;1744;g724b250972_0_3553: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3" name="Shape 1753"/>
        <p:cNvGrpSpPr/>
        <p:nvPr/>
      </p:nvGrpSpPr>
      <p:grpSpPr>
        <a:xfrm>
          <a:off x="0" y="0"/>
          <a:ext cx="0" cy="0"/>
          <a:chOff x="0" y="0"/>
          <a:chExt cx="0" cy="0"/>
        </a:xfrm>
      </p:grpSpPr>
      <p:sp>
        <p:nvSpPr>
          <p:cNvPr id="1754" name="Google Shape;1754;g724b250972_0_1227:notes"/>
          <p:cNvSpPr txBox="1"/>
          <p:nvPr>
            <p:ph idx="1" type="body"/>
          </p:nvPr>
        </p:nvSpPr>
        <p:spPr>
          <a:xfrm>
            <a:off x="688180" y="4415790"/>
            <a:ext cx="5505300" cy="41835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1755" name="Google Shape;1755;g724b250972_0_1227: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4" name="Shape 1764"/>
        <p:cNvGrpSpPr/>
        <p:nvPr/>
      </p:nvGrpSpPr>
      <p:grpSpPr>
        <a:xfrm>
          <a:off x="0" y="0"/>
          <a:ext cx="0" cy="0"/>
          <a:chOff x="0" y="0"/>
          <a:chExt cx="0" cy="0"/>
        </a:xfrm>
      </p:grpSpPr>
      <p:sp>
        <p:nvSpPr>
          <p:cNvPr id="1765" name="Google Shape;1765;g724b250972_0_1212:notes"/>
          <p:cNvSpPr/>
          <p:nvPr>
            <p:ph idx="2" type="sldImg"/>
          </p:nvPr>
        </p:nvSpPr>
        <p:spPr>
          <a:xfrm>
            <a:off x="1146967" y="697230"/>
            <a:ext cx="4587900" cy="3486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6" name="Google Shape;1766;g724b250972_0_1212:notes"/>
          <p:cNvSpPr txBox="1"/>
          <p:nvPr>
            <p:ph idx="1" type="body"/>
          </p:nvPr>
        </p:nvSpPr>
        <p:spPr>
          <a:xfrm>
            <a:off x="688180" y="4415790"/>
            <a:ext cx="5505300" cy="4183500"/>
          </a:xfrm>
          <a:prstGeom prst="rect">
            <a:avLst/>
          </a:prstGeom>
          <a:noFill/>
          <a:ln>
            <a:noFill/>
          </a:ln>
        </p:spPr>
        <p:txBody>
          <a:bodyPr anchorCtr="0" anchor="t" bIns="46050" lIns="92150" spcFirstLastPara="1" rIns="92150" wrap="square" tIns="46050">
            <a:noAutofit/>
          </a:bodyPr>
          <a:lstStyle/>
          <a:p>
            <a:pPr indent="0" lvl="0" marL="0" rtl="0" algn="l">
              <a:lnSpc>
                <a:spcPct val="100000"/>
              </a:lnSpc>
              <a:spcBef>
                <a:spcPts val="0"/>
              </a:spcBef>
              <a:spcAft>
                <a:spcPts val="0"/>
              </a:spcAft>
              <a:buSzPts val="1400"/>
              <a:buNone/>
            </a:pPr>
            <a:r>
              <a:t/>
            </a:r>
            <a:endParaRPr/>
          </a:p>
        </p:txBody>
      </p:sp>
      <p:sp>
        <p:nvSpPr>
          <p:cNvPr id="1767" name="Google Shape;1767;g724b250972_0_1212:notes"/>
          <p:cNvSpPr txBox="1"/>
          <p:nvPr>
            <p:ph idx="12" type="sldNum"/>
          </p:nvPr>
        </p:nvSpPr>
        <p:spPr>
          <a:xfrm>
            <a:off x="3898094" y="8829967"/>
            <a:ext cx="2982000" cy="464700"/>
          </a:xfrm>
          <a:prstGeom prst="rect">
            <a:avLst/>
          </a:prstGeom>
          <a:noFill/>
          <a:ln>
            <a:noFill/>
          </a:ln>
        </p:spPr>
        <p:txBody>
          <a:bodyPr anchorCtr="0" anchor="b" bIns="46050" lIns="92150" spcFirstLastPara="1" rIns="92150" wrap="square" tIns="4605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4800600" y="4624668"/>
            <a:ext cx="4038600" cy="9334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2"/>
          <p:cNvSpPr txBox="1"/>
          <p:nvPr>
            <p:ph idx="1" type="subTitle"/>
          </p:nvPr>
        </p:nvSpPr>
        <p:spPr>
          <a:xfrm>
            <a:off x="4800600" y="5562599"/>
            <a:ext cx="4038600" cy="748553"/>
          </a:xfrm>
          <a:prstGeom prst="rect">
            <a:avLst/>
          </a:prstGeom>
          <a:noFill/>
          <a:ln>
            <a:noFill/>
          </a:ln>
        </p:spPr>
        <p:txBody>
          <a:bodyPr anchorCtr="0" anchor="t" bIns="45700" lIns="91425" spcFirstLastPara="1" rIns="91425" wrap="square" tIns="4570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p:txBody>
      </p:sp>
      <p:sp>
        <p:nvSpPr>
          <p:cNvPr id="18" name="Google Shape;18;p2"/>
          <p:cNvSpPr txBox="1"/>
          <p:nvPr>
            <p:ph idx="10" type="dt"/>
          </p:nvPr>
        </p:nvSpPr>
        <p:spPr>
          <a:xfrm>
            <a:off x="4800600" y="6425640"/>
            <a:ext cx="123264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
          <p:cNvSpPr txBox="1"/>
          <p:nvPr>
            <p:ph idx="11" type="ftr"/>
          </p:nvPr>
        </p:nvSpPr>
        <p:spPr>
          <a:xfrm>
            <a:off x="6311153" y="6425640"/>
            <a:ext cx="261769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2"/>
          <p:cNvSpPr/>
          <p:nvPr/>
        </p:nvSpPr>
        <p:spPr>
          <a:xfrm>
            <a:off x="282575" y="228600"/>
            <a:ext cx="4235450" cy="418795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1" name="Google Shape;21;p2"/>
          <p:cNvSpPr/>
          <p:nvPr/>
        </p:nvSpPr>
        <p:spPr>
          <a:xfrm>
            <a:off x="6802438" y="228600"/>
            <a:ext cx="2057400" cy="203911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 name="Google Shape;22;p2"/>
          <p:cNvSpPr/>
          <p:nvPr/>
        </p:nvSpPr>
        <p:spPr>
          <a:xfrm>
            <a:off x="4624388" y="2377440"/>
            <a:ext cx="2057400" cy="203911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 name="Google Shape;23;p2"/>
          <p:cNvSpPr txBox="1"/>
          <p:nvPr/>
        </p:nvSpPr>
        <p:spPr>
          <a:xfrm>
            <a:off x="424891" y="174812"/>
            <a:ext cx="413309" cy="8309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4" name="Google Shape;24;p2"/>
          <p:cNvSpPr/>
          <p:nvPr/>
        </p:nvSpPr>
        <p:spPr>
          <a:xfrm>
            <a:off x="4624388" y="228600"/>
            <a:ext cx="2057400" cy="2039112"/>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5" name="Google Shape;25;p2"/>
          <p:cNvSpPr/>
          <p:nvPr/>
        </p:nvSpPr>
        <p:spPr>
          <a:xfrm>
            <a:off x="6802438" y="2377440"/>
            <a:ext cx="2057400" cy="2039112"/>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ntent">
  <p:cSld name="4 Content">
    <p:spTree>
      <p:nvGrpSpPr>
        <p:cNvPr id="105" name="Shape 105"/>
        <p:cNvGrpSpPr/>
        <p:nvPr/>
      </p:nvGrpSpPr>
      <p:grpSpPr>
        <a:xfrm>
          <a:off x="0" y="0"/>
          <a:ext cx="0" cy="0"/>
          <a:chOff x="0" y="0"/>
          <a:chExt cx="0" cy="0"/>
        </a:xfrm>
      </p:grpSpPr>
      <p:sp>
        <p:nvSpPr>
          <p:cNvPr id="106" name="Google Shape;106;p11"/>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07" name="Google Shape;107;p11"/>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08" name="Google Shape;108;p11"/>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9" name="Google Shape;109;p11"/>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11"/>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11"/>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12" name="Google Shape;112;p11"/>
          <p:cNvSpPr txBox="1"/>
          <p:nvPr>
            <p:ph idx="1" type="body"/>
          </p:nvPr>
        </p:nvSpPr>
        <p:spPr>
          <a:xfrm>
            <a:off x="502920" y="1985963"/>
            <a:ext cx="3657413" cy="196596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13" name="Google Shape;113;p11"/>
          <p:cNvSpPr txBox="1"/>
          <p:nvPr>
            <p:ph idx="2" type="body"/>
          </p:nvPr>
        </p:nvSpPr>
        <p:spPr>
          <a:xfrm>
            <a:off x="502920" y="4164965"/>
            <a:ext cx="3657413" cy="196596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14" name="Google Shape;114;p11"/>
          <p:cNvSpPr txBox="1"/>
          <p:nvPr>
            <p:ph idx="3" type="body"/>
          </p:nvPr>
        </p:nvSpPr>
        <p:spPr>
          <a:xfrm>
            <a:off x="4410075" y="1985963"/>
            <a:ext cx="3657600" cy="196596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15" name="Google Shape;115;p11"/>
          <p:cNvSpPr txBox="1"/>
          <p:nvPr>
            <p:ph idx="4" type="body"/>
          </p:nvPr>
        </p:nvSpPr>
        <p:spPr>
          <a:xfrm>
            <a:off x="4410075" y="4169664"/>
            <a:ext cx="3657600" cy="196596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116" name="Shape 116"/>
        <p:cNvGrpSpPr/>
        <p:nvPr/>
      </p:nvGrpSpPr>
      <p:grpSpPr>
        <a:xfrm>
          <a:off x="0" y="0"/>
          <a:ext cx="0" cy="0"/>
          <a:chOff x="0" y="0"/>
          <a:chExt cx="0" cy="0"/>
        </a:xfrm>
      </p:grpSpPr>
      <p:sp>
        <p:nvSpPr>
          <p:cNvPr id="117" name="Google Shape;117;p12"/>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18" name="Google Shape;118;p12"/>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19" name="Google Shape;119;p12"/>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1" name="Google Shape;121;p12"/>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12"/>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123" name="Shape 123"/>
        <p:cNvGrpSpPr/>
        <p:nvPr/>
      </p:nvGrpSpPr>
      <p:grpSpPr>
        <a:xfrm>
          <a:off x="0" y="0"/>
          <a:ext cx="0" cy="0"/>
          <a:chOff x="0" y="0"/>
          <a:chExt cx="0" cy="0"/>
        </a:xfrm>
      </p:grpSpPr>
      <p:sp>
        <p:nvSpPr>
          <p:cNvPr id="124" name="Google Shape;124;p13"/>
          <p:cNvSpPr/>
          <p:nvPr/>
        </p:nvSpPr>
        <p:spPr>
          <a:xfrm>
            <a:off x="8166847" y="282573"/>
            <a:ext cx="685800" cy="3022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25" name="Google Shape;125;p13"/>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6" name="Google Shape;126;p13"/>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13"/>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28" name="Shape 128"/>
        <p:cNvGrpSpPr/>
        <p:nvPr/>
      </p:nvGrpSpPr>
      <p:grpSpPr>
        <a:xfrm>
          <a:off x="0" y="0"/>
          <a:ext cx="0" cy="0"/>
          <a:chOff x="0" y="0"/>
          <a:chExt cx="0" cy="0"/>
        </a:xfrm>
      </p:grpSpPr>
      <p:sp>
        <p:nvSpPr>
          <p:cNvPr id="129" name="Google Shape;129;p14"/>
          <p:cNvSpPr/>
          <p:nvPr/>
        </p:nvSpPr>
        <p:spPr>
          <a:xfrm>
            <a:off x="282575" y="228600"/>
            <a:ext cx="3451225" cy="63452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30" name="Google Shape;130;p14"/>
          <p:cNvSpPr txBox="1"/>
          <p:nvPr>
            <p:ph type="title"/>
          </p:nvPr>
        </p:nvSpPr>
        <p:spPr>
          <a:xfrm>
            <a:off x="380555" y="2571750"/>
            <a:ext cx="3255264"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1" name="Google Shape;131;p14"/>
          <p:cNvSpPr txBox="1"/>
          <p:nvPr>
            <p:ph idx="1" type="body"/>
          </p:nvPr>
        </p:nvSpPr>
        <p:spPr>
          <a:xfrm>
            <a:off x="4168775" y="273050"/>
            <a:ext cx="4597399" cy="5853113"/>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23850" lvl="5" marL="2743200" algn="l">
              <a:lnSpc>
                <a:spcPct val="100000"/>
              </a:lnSpc>
              <a:spcBef>
                <a:spcPts val="400"/>
              </a:spcBef>
              <a:spcAft>
                <a:spcPts val="0"/>
              </a:spcAft>
              <a:buSzPts val="1500"/>
              <a:buChar char="■"/>
              <a:defRPr sz="2000"/>
            </a:lvl6pPr>
            <a:lvl7pPr indent="-323850" lvl="6" marL="3200400" algn="l">
              <a:lnSpc>
                <a:spcPct val="100000"/>
              </a:lnSpc>
              <a:spcBef>
                <a:spcPts val="400"/>
              </a:spcBef>
              <a:spcAft>
                <a:spcPts val="0"/>
              </a:spcAft>
              <a:buSzPts val="1500"/>
              <a:buChar char="■"/>
              <a:defRPr sz="2000"/>
            </a:lvl7pPr>
            <a:lvl8pPr indent="-323850" lvl="7" marL="3657600" algn="l">
              <a:lnSpc>
                <a:spcPct val="100000"/>
              </a:lnSpc>
              <a:spcBef>
                <a:spcPts val="400"/>
              </a:spcBef>
              <a:spcAft>
                <a:spcPts val="0"/>
              </a:spcAft>
              <a:buSzPts val="1500"/>
              <a:buChar char="■"/>
              <a:defRPr sz="2000"/>
            </a:lvl8pPr>
            <a:lvl9pPr indent="-323850" lvl="8" marL="4114800" algn="l">
              <a:lnSpc>
                <a:spcPct val="100000"/>
              </a:lnSpc>
              <a:spcBef>
                <a:spcPts val="400"/>
              </a:spcBef>
              <a:spcAft>
                <a:spcPts val="0"/>
              </a:spcAft>
              <a:buSzPts val="1500"/>
              <a:buChar char="■"/>
              <a:defRPr sz="2000"/>
            </a:lvl9pPr>
          </a:lstStyle>
          <a:p/>
        </p:txBody>
      </p:sp>
      <p:sp>
        <p:nvSpPr>
          <p:cNvPr id="132" name="Google Shape;132;p14"/>
          <p:cNvSpPr txBox="1"/>
          <p:nvPr>
            <p:ph idx="2" type="body"/>
          </p:nvPr>
        </p:nvSpPr>
        <p:spPr>
          <a:xfrm>
            <a:off x="381093" y="3733800"/>
            <a:ext cx="3255264" cy="23923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33" name="Google Shape;133;p14"/>
          <p:cNvSpPr txBox="1"/>
          <p:nvPr>
            <p:ph idx="10" type="dt"/>
          </p:nvPr>
        </p:nvSpPr>
        <p:spPr>
          <a:xfrm>
            <a:off x="7391399" y="6423585"/>
            <a:ext cx="153744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4"/>
          <p:cNvSpPr txBox="1"/>
          <p:nvPr>
            <p:ph idx="11" type="ftr"/>
          </p:nvPr>
        </p:nvSpPr>
        <p:spPr>
          <a:xfrm>
            <a:off x="3859305" y="6423585"/>
            <a:ext cx="3316941"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4"/>
          <p:cNvSpPr txBox="1"/>
          <p:nvPr/>
        </p:nvSpPr>
        <p:spPr>
          <a:xfrm>
            <a:off x="424891" y="174812"/>
            <a:ext cx="413309" cy="8309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15"/>
          <p:cNvSpPr/>
          <p:nvPr/>
        </p:nvSpPr>
        <p:spPr>
          <a:xfrm>
            <a:off x="8166847" y="282573"/>
            <a:ext cx="685800" cy="3022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38" name="Google Shape;138;p15"/>
          <p:cNvSpPr txBox="1"/>
          <p:nvPr>
            <p:ph type="title"/>
          </p:nvPr>
        </p:nvSpPr>
        <p:spPr>
          <a:xfrm>
            <a:off x="4169404" y="3124200"/>
            <a:ext cx="3898272" cy="8715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9" name="Google Shape;139;p15"/>
          <p:cNvSpPr/>
          <p:nvPr>
            <p:ph idx="2" type="pic"/>
          </p:nvPr>
        </p:nvSpPr>
        <p:spPr>
          <a:xfrm>
            <a:off x="277906" y="228600"/>
            <a:ext cx="3460658" cy="634523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140" name="Google Shape;140;p15"/>
          <p:cNvSpPr txBox="1"/>
          <p:nvPr>
            <p:ph idx="1" type="body"/>
          </p:nvPr>
        </p:nvSpPr>
        <p:spPr>
          <a:xfrm>
            <a:off x="4169404" y="3995737"/>
            <a:ext cx="3898272" cy="21478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41" name="Google Shape;141;p15"/>
          <p:cNvSpPr txBox="1"/>
          <p:nvPr>
            <p:ph idx="10" type="dt"/>
          </p:nvPr>
        </p:nvSpPr>
        <p:spPr>
          <a:xfrm>
            <a:off x="7391399" y="6423585"/>
            <a:ext cx="153744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5"/>
          <p:cNvSpPr txBox="1"/>
          <p:nvPr>
            <p:ph idx="11" type="ftr"/>
          </p:nvPr>
        </p:nvSpPr>
        <p:spPr>
          <a:xfrm>
            <a:off x="4191000" y="6423585"/>
            <a:ext cx="300513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3" name="Google Shape;143;p15"/>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44" name="Google Shape;144;p15"/>
          <p:cNvSpPr txBox="1"/>
          <p:nvPr/>
        </p:nvSpPr>
        <p:spPr>
          <a:xfrm>
            <a:off x="3990110" y="3370730"/>
            <a:ext cx="220568" cy="3693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above Caption">
  <p:cSld name="Picture above Caption">
    <p:spTree>
      <p:nvGrpSpPr>
        <p:cNvPr id="145" name="Shape 145"/>
        <p:cNvGrpSpPr/>
        <p:nvPr/>
      </p:nvGrpSpPr>
      <p:grpSpPr>
        <a:xfrm>
          <a:off x="0" y="0"/>
          <a:ext cx="0" cy="0"/>
          <a:chOff x="0" y="0"/>
          <a:chExt cx="0" cy="0"/>
        </a:xfrm>
      </p:grpSpPr>
      <p:sp>
        <p:nvSpPr>
          <p:cNvPr id="146" name="Google Shape;146;p16"/>
          <p:cNvSpPr txBox="1"/>
          <p:nvPr>
            <p:ph type="title"/>
          </p:nvPr>
        </p:nvSpPr>
        <p:spPr>
          <a:xfrm>
            <a:off x="506505" y="4424082"/>
            <a:ext cx="6191157" cy="83371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7" name="Google Shape;147;p16"/>
          <p:cNvSpPr/>
          <p:nvPr>
            <p:ph idx="2" type="pic"/>
          </p:nvPr>
        </p:nvSpPr>
        <p:spPr>
          <a:xfrm>
            <a:off x="277905" y="228600"/>
            <a:ext cx="6378389" cy="418795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148" name="Google Shape;148;p16"/>
          <p:cNvSpPr txBox="1"/>
          <p:nvPr>
            <p:ph idx="1" type="body"/>
          </p:nvPr>
        </p:nvSpPr>
        <p:spPr>
          <a:xfrm>
            <a:off x="506505" y="5257799"/>
            <a:ext cx="6191157" cy="885825"/>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49" name="Google Shape;149;p16"/>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6"/>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 name="Google Shape;151;p16"/>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52" name="Google Shape;152;p16"/>
          <p:cNvSpPr/>
          <p:nvPr/>
        </p:nvSpPr>
        <p:spPr>
          <a:xfrm>
            <a:off x="6802438" y="228600"/>
            <a:ext cx="2057400" cy="203911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3" name="Google Shape;153;p16"/>
          <p:cNvSpPr/>
          <p:nvPr/>
        </p:nvSpPr>
        <p:spPr>
          <a:xfrm>
            <a:off x="6802438" y="2377440"/>
            <a:ext cx="2057400" cy="203911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4" name="Google Shape;154;p16"/>
          <p:cNvSpPr txBox="1"/>
          <p:nvPr/>
        </p:nvSpPr>
        <p:spPr>
          <a:xfrm>
            <a:off x="327212" y="4632792"/>
            <a:ext cx="220568" cy="3693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Pictures with Caption">
  <p:cSld name="2 Pictures with Caption">
    <p:spTree>
      <p:nvGrpSpPr>
        <p:cNvPr id="155" name="Shape 155"/>
        <p:cNvGrpSpPr/>
        <p:nvPr/>
      </p:nvGrpSpPr>
      <p:grpSpPr>
        <a:xfrm>
          <a:off x="0" y="0"/>
          <a:ext cx="0" cy="0"/>
          <a:chOff x="0" y="0"/>
          <a:chExt cx="0" cy="0"/>
        </a:xfrm>
      </p:grpSpPr>
      <p:sp>
        <p:nvSpPr>
          <p:cNvPr id="156" name="Google Shape;156;p17"/>
          <p:cNvSpPr/>
          <p:nvPr/>
        </p:nvSpPr>
        <p:spPr>
          <a:xfrm>
            <a:off x="282574" y="228600"/>
            <a:ext cx="6387167" cy="63452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7" name="Google Shape;157;p17"/>
          <p:cNvSpPr txBox="1"/>
          <p:nvPr>
            <p:ph type="title"/>
          </p:nvPr>
        </p:nvSpPr>
        <p:spPr>
          <a:xfrm>
            <a:off x="380554" y="2571750"/>
            <a:ext cx="6181611"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8" name="Google Shape;158;p17"/>
          <p:cNvSpPr txBox="1"/>
          <p:nvPr>
            <p:ph idx="1" type="body"/>
          </p:nvPr>
        </p:nvSpPr>
        <p:spPr>
          <a:xfrm>
            <a:off x="381094" y="3733800"/>
            <a:ext cx="6179566" cy="23923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59" name="Google Shape;159;p17"/>
          <p:cNvSpPr txBox="1"/>
          <p:nvPr>
            <p:ph idx="10" type="dt"/>
          </p:nvPr>
        </p:nvSpPr>
        <p:spPr>
          <a:xfrm>
            <a:off x="5212262" y="6235607"/>
            <a:ext cx="13483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p17"/>
          <p:cNvSpPr txBox="1"/>
          <p:nvPr>
            <p:ph idx="11" type="ftr"/>
          </p:nvPr>
        </p:nvSpPr>
        <p:spPr>
          <a:xfrm>
            <a:off x="381095" y="6235607"/>
            <a:ext cx="464810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7"/>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17"/>
          <p:cNvSpPr txBox="1"/>
          <p:nvPr/>
        </p:nvSpPr>
        <p:spPr>
          <a:xfrm>
            <a:off x="424891" y="174812"/>
            <a:ext cx="413309" cy="8309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63" name="Google Shape;163;p17"/>
          <p:cNvSpPr/>
          <p:nvPr/>
        </p:nvSpPr>
        <p:spPr>
          <a:xfrm>
            <a:off x="6802438" y="228600"/>
            <a:ext cx="2057400" cy="203911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4" name="Google Shape;164;p17"/>
          <p:cNvSpPr/>
          <p:nvPr>
            <p:ph idx="2" type="pic"/>
          </p:nvPr>
        </p:nvSpPr>
        <p:spPr>
          <a:xfrm>
            <a:off x="6802438" y="2374940"/>
            <a:ext cx="2057400" cy="20391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65" name="Google Shape;165;p17"/>
          <p:cNvSpPr/>
          <p:nvPr>
            <p:ph idx="3" type="pic"/>
          </p:nvPr>
        </p:nvSpPr>
        <p:spPr>
          <a:xfrm>
            <a:off x="6802438" y="4535424"/>
            <a:ext cx="2057400" cy="20391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s with Caption">
  <p:cSld name="3 Pictures with Caption">
    <p:spTree>
      <p:nvGrpSpPr>
        <p:cNvPr id="166" name="Shape 166"/>
        <p:cNvGrpSpPr/>
        <p:nvPr/>
      </p:nvGrpSpPr>
      <p:grpSpPr>
        <a:xfrm>
          <a:off x="0" y="0"/>
          <a:ext cx="0" cy="0"/>
          <a:chOff x="0" y="0"/>
          <a:chExt cx="0" cy="0"/>
        </a:xfrm>
      </p:grpSpPr>
      <p:sp>
        <p:nvSpPr>
          <p:cNvPr id="167" name="Google Shape;167;p18"/>
          <p:cNvSpPr/>
          <p:nvPr/>
        </p:nvSpPr>
        <p:spPr>
          <a:xfrm>
            <a:off x="282575" y="228600"/>
            <a:ext cx="4235450" cy="63452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68" name="Google Shape;168;p18"/>
          <p:cNvSpPr txBox="1"/>
          <p:nvPr>
            <p:ph type="title"/>
          </p:nvPr>
        </p:nvSpPr>
        <p:spPr>
          <a:xfrm>
            <a:off x="380554" y="2571750"/>
            <a:ext cx="401663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18"/>
          <p:cNvSpPr txBox="1"/>
          <p:nvPr>
            <p:ph idx="1" type="body"/>
          </p:nvPr>
        </p:nvSpPr>
        <p:spPr>
          <a:xfrm>
            <a:off x="381094" y="3733800"/>
            <a:ext cx="4015304" cy="23923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70" name="Google Shape;170;p18"/>
          <p:cNvSpPr txBox="1"/>
          <p:nvPr>
            <p:ph idx="10" type="dt"/>
          </p:nvPr>
        </p:nvSpPr>
        <p:spPr>
          <a:xfrm>
            <a:off x="3048000" y="6235607"/>
            <a:ext cx="1348398"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1" name="Google Shape;171;p18"/>
          <p:cNvSpPr txBox="1"/>
          <p:nvPr>
            <p:ph idx="11" type="ftr"/>
          </p:nvPr>
        </p:nvSpPr>
        <p:spPr>
          <a:xfrm>
            <a:off x="381095" y="6235607"/>
            <a:ext cx="259070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p18"/>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73" name="Google Shape;173;p18"/>
          <p:cNvSpPr txBox="1"/>
          <p:nvPr/>
        </p:nvSpPr>
        <p:spPr>
          <a:xfrm>
            <a:off x="424891" y="174812"/>
            <a:ext cx="413309" cy="8309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74" name="Google Shape;174;p18"/>
          <p:cNvSpPr/>
          <p:nvPr/>
        </p:nvSpPr>
        <p:spPr>
          <a:xfrm>
            <a:off x="6802438" y="228600"/>
            <a:ext cx="2057400" cy="203911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75" name="Google Shape;175;p18"/>
          <p:cNvSpPr/>
          <p:nvPr/>
        </p:nvSpPr>
        <p:spPr>
          <a:xfrm>
            <a:off x="4624388" y="4534726"/>
            <a:ext cx="2057400" cy="203911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76" name="Google Shape;176;p18"/>
          <p:cNvSpPr/>
          <p:nvPr>
            <p:ph idx="2" type="pic"/>
          </p:nvPr>
        </p:nvSpPr>
        <p:spPr>
          <a:xfrm>
            <a:off x="4624388" y="228600"/>
            <a:ext cx="2057400" cy="20391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77" name="Google Shape;177;p18"/>
          <p:cNvSpPr/>
          <p:nvPr>
            <p:ph idx="3" type="pic"/>
          </p:nvPr>
        </p:nvSpPr>
        <p:spPr>
          <a:xfrm>
            <a:off x="4624388" y="2381663"/>
            <a:ext cx="2057400" cy="20391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78" name="Google Shape;178;p18"/>
          <p:cNvSpPr/>
          <p:nvPr>
            <p:ph idx="4" type="pic"/>
          </p:nvPr>
        </p:nvSpPr>
        <p:spPr>
          <a:xfrm>
            <a:off x="6803136" y="2381662"/>
            <a:ext cx="2057400" cy="418795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s with Caption, Alt.">
  <p:cSld name="3 Pictures with Caption, Alt.">
    <p:spTree>
      <p:nvGrpSpPr>
        <p:cNvPr id="179" name="Shape 179"/>
        <p:cNvGrpSpPr/>
        <p:nvPr/>
      </p:nvGrpSpPr>
      <p:grpSpPr>
        <a:xfrm>
          <a:off x="0" y="0"/>
          <a:ext cx="0" cy="0"/>
          <a:chOff x="0" y="0"/>
          <a:chExt cx="0" cy="0"/>
        </a:xfrm>
      </p:grpSpPr>
      <p:sp>
        <p:nvSpPr>
          <p:cNvPr id="180" name="Google Shape;180;p19"/>
          <p:cNvSpPr/>
          <p:nvPr/>
        </p:nvSpPr>
        <p:spPr>
          <a:xfrm>
            <a:off x="8166847" y="282573"/>
            <a:ext cx="685800" cy="3022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1" name="Google Shape;181;p19"/>
          <p:cNvSpPr txBox="1"/>
          <p:nvPr>
            <p:ph type="title"/>
          </p:nvPr>
        </p:nvSpPr>
        <p:spPr>
          <a:xfrm>
            <a:off x="4953000" y="3124200"/>
            <a:ext cx="3108960" cy="8715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2" name="Google Shape;182;p19"/>
          <p:cNvSpPr/>
          <p:nvPr>
            <p:ph idx="2" type="pic"/>
          </p:nvPr>
        </p:nvSpPr>
        <p:spPr>
          <a:xfrm>
            <a:off x="277905" y="2365248"/>
            <a:ext cx="4240119" cy="418795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183" name="Google Shape;183;p19"/>
          <p:cNvSpPr txBox="1"/>
          <p:nvPr>
            <p:ph idx="1" type="body"/>
          </p:nvPr>
        </p:nvSpPr>
        <p:spPr>
          <a:xfrm>
            <a:off x="4953000" y="3995737"/>
            <a:ext cx="3108960" cy="2147888"/>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184" name="Google Shape;184;p19"/>
          <p:cNvSpPr txBox="1"/>
          <p:nvPr>
            <p:ph idx="10" type="dt"/>
          </p:nvPr>
        </p:nvSpPr>
        <p:spPr>
          <a:xfrm>
            <a:off x="7391399" y="6423585"/>
            <a:ext cx="1537447"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p19"/>
          <p:cNvSpPr txBox="1"/>
          <p:nvPr>
            <p:ph idx="11" type="ftr"/>
          </p:nvPr>
        </p:nvSpPr>
        <p:spPr>
          <a:xfrm>
            <a:off x="4191000" y="6423585"/>
            <a:ext cx="300513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19"/>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87" name="Google Shape;187;p19"/>
          <p:cNvSpPr txBox="1"/>
          <p:nvPr/>
        </p:nvSpPr>
        <p:spPr>
          <a:xfrm>
            <a:off x="4750361" y="3370730"/>
            <a:ext cx="220568" cy="369332"/>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88" name="Google Shape;188;p19"/>
          <p:cNvSpPr/>
          <p:nvPr>
            <p:ph idx="3" type="pic"/>
          </p:nvPr>
        </p:nvSpPr>
        <p:spPr>
          <a:xfrm>
            <a:off x="277905" y="228600"/>
            <a:ext cx="2057400" cy="20391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89" name="Google Shape;189;p19"/>
          <p:cNvSpPr/>
          <p:nvPr>
            <p:ph idx="4" type="pic"/>
          </p:nvPr>
        </p:nvSpPr>
        <p:spPr>
          <a:xfrm>
            <a:off x="2460625" y="228600"/>
            <a:ext cx="2057400" cy="20391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p:cSld name="Title and Vertical Text">
    <p:spTree>
      <p:nvGrpSpPr>
        <p:cNvPr id="190" name="Shape 190"/>
        <p:cNvGrpSpPr/>
        <p:nvPr/>
      </p:nvGrpSpPr>
      <p:grpSpPr>
        <a:xfrm>
          <a:off x="0" y="0"/>
          <a:ext cx="0" cy="0"/>
          <a:chOff x="0" y="0"/>
          <a:chExt cx="0" cy="0"/>
        </a:xfrm>
      </p:grpSpPr>
      <p:sp>
        <p:nvSpPr>
          <p:cNvPr id="191" name="Google Shape;191;p20"/>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92" name="Google Shape;192;p20"/>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93" name="Google Shape;193;p20"/>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4" name="Google Shape;194;p20"/>
          <p:cNvSpPr txBox="1"/>
          <p:nvPr>
            <p:ph idx="1" type="body"/>
          </p:nvPr>
        </p:nvSpPr>
        <p:spPr>
          <a:xfrm rot="5400000">
            <a:off x="2204149" y="275525"/>
            <a:ext cx="4144963" cy="7556313"/>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195" name="Google Shape;195;p20"/>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6" name="Google Shape;196;p20"/>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7" name="Google Shape;197;p20"/>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6" name="Shape 26"/>
        <p:cNvGrpSpPr/>
        <p:nvPr/>
      </p:nvGrpSpPr>
      <p:grpSpPr>
        <a:xfrm>
          <a:off x="0" y="0"/>
          <a:ext cx="0" cy="0"/>
          <a:chOff x="0" y="0"/>
          <a:chExt cx="0" cy="0"/>
        </a:xfrm>
      </p:grpSpPr>
      <p:sp>
        <p:nvSpPr>
          <p:cNvPr id="27" name="Google Shape;27;p3"/>
          <p:cNvSpPr/>
          <p:nvPr/>
        </p:nvSpPr>
        <p:spPr>
          <a:xfrm>
            <a:off x="658907" y="228600"/>
            <a:ext cx="8200930" cy="6345238"/>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8" name="Google Shape;28;p3"/>
          <p:cNvSpPr txBox="1"/>
          <p:nvPr>
            <p:ph type="title"/>
          </p:nvPr>
        </p:nvSpPr>
        <p:spPr>
          <a:xfrm>
            <a:off x="2286000" y="3124200"/>
            <a:ext cx="5638800" cy="1362075"/>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Rockwell"/>
              <a:buNone/>
              <a:defRPr b="0"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3"/>
          <p:cNvSpPr txBox="1"/>
          <p:nvPr>
            <p:ph idx="1" type="body"/>
          </p:nvPr>
        </p:nvSpPr>
        <p:spPr>
          <a:xfrm>
            <a:off x="2286000" y="4495800"/>
            <a:ext cx="56388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SzPts val="1050"/>
              <a:buNone/>
              <a:defRPr sz="1400" cap="none">
                <a:solidFill>
                  <a:schemeClr val="lt1"/>
                </a:solidFill>
              </a:defRPr>
            </a:lvl1pPr>
            <a:lvl2pPr indent="-228600" lvl="1" marL="914400" algn="l">
              <a:lnSpc>
                <a:spcPct val="100000"/>
              </a:lnSpc>
              <a:spcBef>
                <a:spcPts val="600"/>
              </a:spcBef>
              <a:spcAft>
                <a:spcPts val="0"/>
              </a:spcAft>
              <a:buSzPts val="1350"/>
              <a:buNone/>
              <a:defRPr sz="1800">
                <a:solidFill>
                  <a:srgbClr val="888888"/>
                </a:solidFill>
              </a:defRPr>
            </a:lvl2pPr>
            <a:lvl3pPr indent="-228600" lvl="2" marL="1371600" algn="l">
              <a:lnSpc>
                <a:spcPct val="100000"/>
              </a:lnSpc>
              <a:spcBef>
                <a:spcPts val="600"/>
              </a:spcBef>
              <a:spcAft>
                <a:spcPts val="0"/>
              </a:spcAft>
              <a:buSzPts val="1200"/>
              <a:buNone/>
              <a:defRPr sz="1600">
                <a:solidFill>
                  <a:srgbClr val="888888"/>
                </a:solidFill>
              </a:defRPr>
            </a:lvl3pPr>
            <a:lvl4pPr indent="-228600" lvl="3" marL="1828800" algn="l">
              <a:lnSpc>
                <a:spcPct val="100000"/>
              </a:lnSpc>
              <a:spcBef>
                <a:spcPts val="600"/>
              </a:spcBef>
              <a:spcAft>
                <a:spcPts val="0"/>
              </a:spcAft>
              <a:buSzPts val="1050"/>
              <a:buNone/>
              <a:defRPr sz="1400">
                <a:solidFill>
                  <a:srgbClr val="888888"/>
                </a:solidFill>
              </a:defRPr>
            </a:lvl4pPr>
            <a:lvl5pPr indent="-228600" lvl="4" marL="2286000" algn="l">
              <a:lnSpc>
                <a:spcPct val="100000"/>
              </a:lnSpc>
              <a:spcBef>
                <a:spcPts val="600"/>
              </a:spcBef>
              <a:spcAft>
                <a:spcPts val="0"/>
              </a:spcAft>
              <a:buSzPts val="1050"/>
              <a:buNone/>
              <a:defRPr sz="1400">
                <a:solidFill>
                  <a:srgbClr val="888888"/>
                </a:solidFill>
              </a:defRPr>
            </a:lvl5pPr>
            <a:lvl6pPr indent="-228600" lvl="5" marL="2743200" algn="l">
              <a:lnSpc>
                <a:spcPct val="100000"/>
              </a:lnSpc>
              <a:spcBef>
                <a:spcPts val="280"/>
              </a:spcBef>
              <a:spcAft>
                <a:spcPts val="0"/>
              </a:spcAft>
              <a:buSzPts val="1050"/>
              <a:buNone/>
              <a:defRPr sz="1400">
                <a:solidFill>
                  <a:srgbClr val="888888"/>
                </a:solidFill>
              </a:defRPr>
            </a:lvl6pPr>
            <a:lvl7pPr indent="-228600" lvl="6" marL="3200400" algn="l">
              <a:lnSpc>
                <a:spcPct val="100000"/>
              </a:lnSpc>
              <a:spcBef>
                <a:spcPts val="280"/>
              </a:spcBef>
              <a:spcAft>
                <a:spcPts val="0"/>
              </a:spcAft>
              <a:buSzPts val="1050"/>
              <a:buNone/>
              <a:defRPr sz="1400">
                <a:solidFill>
                  <a:srgbClr val="888888"/>
                </a:solidFill>
              </a:defRPr>
            </a:lvl7pPr>
            <a:lvl8pPr indent="-228600" lvl="7" marL="3657600" algn="l">
              <a:lnSpc>
                <a:spcPct val="100000"/>
              </a:lnSpc>
              <a:spcBef>
                <a:spcPts val="280"/>
              </a:spcBef>
              <a:spcAft>
                <a:spcPts val="0"/>
              </a:spcAft>
              <a:buSzPts val="1050"/>
              <a:buNone/>
              <a:defRPr sz="1400">
                <a:solidFill>
                  <a:srgbClr val="888888"/>
                </a:solidFill>
              </a:defRPr>
            </a:lvl8pPr>
            <a:lvl9pPr indent="-228600" lvl="8" marL="4114800" algn="l">
              <a:lnSpc>
                <a:spcPct val="100000"/>
              </a:lnSpc>
              <a:spcBef>
                <a:spcPts val="280"/>
              </a:spcBef>
              <a:spcAft>
                <a:spcPts val="0"/>
              </a:spcAft>
              <a:buSzPts val="1050"/>
              <a:buNone/>
              <a:defRPr sz="1400">
                <a:solidFill>
                  <a:srgbClr val="888888"/>
                </a:solidFill>
              </a:defRPr>
            </a:lvl9pPr>
          </a:lstStyle>
          <a:p/>
        </p:txBody>
      </p:sp>
      <p:sp>
        <p:nvSpPr>
          <p:cNvPr id="30" name="Google Shape;30;p3"/>
          <p:cNvSpPr txBox="1"/>
          <p:nvPr>
            <p:ph idx="10" type="dt"/>
          </p:nvPr>
        </p:nvSpPr>
        <p:spPr>
          <a:xfrm>
            <a:off x="658906" y="6248774"/>
            <a:ext cx="14746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3"/>
          <p:cNvSpPr txBox="1"/>
          <p:nvPr>
            <p:ph idx="11" type="ftr"/>
          </p:nvPr>
        </p:nvSpPr>
        <p:spPr>
          <a:xfrm>
            <a:off x="2286000" y="6248774"/>
            <a:ext cx="5638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3"/>
          <p:cNvSpPr txBox="1"/>
          <p:nvPr>
            <p:ph idx="12" type="sldNum"/>
          </p:nvPr>
        </p:nvSpPr>
        <p:spPr>
          <a:xfrm>
            <a:off x="8305800" y="624877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33" name="Google Shape;33;p3"/>
          <p:cNvSpPr txBox="1"/>
          <p:nvPr/>
        </p:nvSpPr>
        <p:spPr>
          <a:xfrm>
            <a:off x="2003612" y="3110754"/>
            <a:ext cx="260909" cy="61555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4" name="Google Shape;34;p3"/>
          <p:cNvSpPr/>
          <p:nvPr/>
        </p:nvSpPr>
        <p:spPr>
          <a:xfrm>
            <a:off x="285750" y="228600"/>
            <a:ext cx="212725" cy="6345238"/>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p:cSld name="Vertical Title and Text">
    <p:spTree>
      <p:nvGrpSpPr>
        <p:cNvPr id="198" name="Shape 198"/>
        <p:cNvGrpSpPr/>
        <p:nvPr/>
      </p:nvGrpSpPr>
      <p:grpSpPr>
        <a:xfrm>
          <a:off x="0" y="0"/>
          <a:ext cx="0" cy="0"/>
          <a:chOff x="0" y="0"/>
          <a:chExt cx="0" cy="0"/>
        </a:xfrm>
      </p:grpSpPr>
      <p:sp>
        <p:nvSpPr>
          <p:cNvPr id="199" name="Google Shape;199;p21"/>
          <p:cNvSpPr/>
          <p:nvPr/>
        </p:nvSpPr>
        <p:spPr>
          <a:xfrm>
            <a:off x="8166847" y="282573"/>
            <a:ext cx="685800" cy="302217"/>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00" name="Google Shape;200;p21"/>
          <p:cNvSpPr txBox="1"/>
          <p:nvPr>
            <p:ph type="title"/>
          </p:nvPr>
        </p:nvSpPr>
        <p:spPr>
          <a:xfrm rot="5400000">
            <a:off x="5750720" y="3199794"/>
            <a:ext cx="5171422" cy="681318"/>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1" name="Google Shape;201;p21"/>
          <p:cNvSpPr txBox="1"/>
          <p:nvPr>
            <p:ph idx="1" type="body"/>
          </p:nvPr>
        </p:nvSpPr>
        <p:spPr>
          <a:xfrm rot="5400000">
            <a:off x="1293765" y="122191"/>
            <a:ext cx="5184869" cy="68580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202" name="Google Shape;202;p21"/>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3" name="Google Shape;203;p21"/>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4" name="Google Shape;204;p21"/>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05" name="Google Shape;205;p21"/>
          <p:cNvSpPr txBox="1"/>
          <p:nvPr/>
        </p:nvSpPr>
        <p:spPr>
          <a:xfrm rot="-5400000">
            <a:off x="8593111" y="561668"/>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212" name="Shape 212"/>
        <p:cNvGrpSpPr/>
        <p:nvPr/>
      </p:nvGrpSpPr>
      <p:grpSpPr>
        <a:xfrm>
          <a:off x="0" y="0"/>
          <a:ext cx="0" cy="0"/>
          <a:chOff x="0" y="0"/>
          <a:chExt cx="0" cy="0"/>
        </a:xfrm>
      </p:grpSpPr>
      <p:sp>
        <p:nvSpPr>
          <p:cNvPr id="213" name="Google Shape;213;p23"/>
          <p:cNvSpPr/>
          <p:nvPr/>
        </p:nvSpPr>
        <p:spPr>
          <a:xfrm>
            <a:off x="8210550" y="282574"/>
            <a:ext cx="6420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14" name="Google Shape;214;p23"/>
          <p:cNvSpPr/>
          <p:nvPr/>
        </p:nvSpPr>
        <p:spPr>
          <a:xfrm>
            <a:off x="8068235" y="282574"/>
            <a:ext cx="91500" cy="160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15" name="Google Shape;215;p23"/>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16" name="Google Shape;216;p23"/>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7" name="Google Shape;217;p23"/>
          <p:cNvSpPr txBox="1"/>
          <p:nvPr>
            <p:ph idx="1" type="body"/>
          </p:nvPr>
        </p:nvSpPr>
        <p:spPr>
          <a:xfrm>
            <a:off x="498518" y="1985963"/>
            <a:ext cx="3657600" cy="41403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18" name="Google Shape;218;p23"/>
          <p:cNvSpPr txBox="1"/>
          <p:nvPr>
            <p:ph idx="2" type="body"/>
          </p:nvPr>
        </p:nvSpPr>
        <p:spPr>
          <a:xfrm>
            <a:off x="4399878" y="1985963"/>
            <a:ext cx="3657600" cy="41403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19" name="Google Shape;219;p23"/>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0" name="Google Shape;220;p23"/>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1" name="Google Shape;221;p23"/>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222" name="Shape 222"/>
        <p:cNvGrpSpPr/>
        <p:nvPr/>
      </p:nvGrpSpPr>
      <p:grpSpPr>
        <a:xfrm>
          <a:off x="0" y="0"/>
          <a:ext cx="0" cy="0"/>
          <a:chOff x="0" y="0"/>
          <a:chExt cx="0" cy="0"/>
        </a:xfrm>
      </p:grpSpPr>
      <p:sp>
        <p:nvSpPr>
          <p:cNvPr id="223" name="Google Shape;223;p24"/>
          <p:cNvSpPr/>
          <p:nvPr/>
        </p:nvSpPr>
        <p:spPr>
          <a:xfrm>
            <a:off x="8210550" y="282574"/>
            <a:ext cx="6420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4" name="Google Shape;224;p24"/>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5" name="Google Shape;225;p24"/>
          <p:cNvSpPr txBox="1"/>
          <p:nvPr>
            <p:ph idx="1" type="body"/>
          </p:nvPr>
        </p:nvSpPr>
        <p:spPr>
          <a:xfrm>
            <a:off x="498474" y="1981200"/>
            <a:ext cx="7556400" cy="41451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226" name="Google Shape;226;p24"/>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7" name="Google Shape;227;p24"/>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28" name="Google Shape;228;p24"/>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29" name="Google Shape;229;p24"/>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30" name="Google Shape;230;p24"/>
          <p:cNvSpPr/>
          <p:nvPr/>
        </p:nvSpPr>
        <p:spPr>
          <a:xfrm>
            <a:off x="8068235" y="282574"/>
            <a:ext cx="91500" cy="160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ntent, Top and Bottom">
  <p:cSld name="2 Content, Top and Bottom">
    <p:spTree>
      <p:nvGrpSpPr>
        <p:cNvPr id="231" name="Shape 231"/>
        <p:cNvGrpSpPr/>
        <p:nvPr/>
      </p:nvGrpSpPr>
      <p:grpSpPr>
        <a:xfrm>
          <a:off x="0" y="0"/>
          <a:ext cx="0" cy="0"/>
          <a:chOff x="0" y="0"/>
          <a:chExt cx="0" cy="0"/>
        </a:xfrm>
      </p:grpSpPr>
      <p:sp>
        <p:nvSpPr>
          <p:cNvPr id="232" name="Google Shape;232;p25"/>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33" name="Google Shape;233;p25"/>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4" name="Google Shape;234;p25"/>
          <p:cNvSpPr txBox="1"/>
          <p:nvPr>
            <p:ph idx="1" type="body"/>
          </p:nvPr>
        </p:nvSpPr>
        <p:spPr>
          <a:xfrm>
            <a:off x="498517" y="1985963"/>
            <a:ext cx="75693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35" name="Google Shape;235;p25"/>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6" name="Google Shape;236;p25"/>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7" name="Google Shape;237;p25"/>
          <p:cNvSpPr txBox="1"/>
          <p:nvPr>
            <p:ph idx="2" type="body"/>
          </p:nvPr>
        </p:nvSpPr>
        <p:spPr>
          <a:xfrm>
            <a:off x="498517" y="4164965"/>
            <a:ext cx="75693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38" name="Google Shape;238;p25"/>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9" name="Google Shape;239;p25"/>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240" name="Shape 240"/>
        <p:cNvGrpSpPr/>
        <p:nvPr/>
      </p:nvGrpSpPr>
      <p:grpSpPr>
        <a:xfrm>
          <a:off x="0" y="0"/>
          <a:ext cx="0" cy="0"/>
          <a:chOff x="0" y="0"/>
          <a:chExt cx="0" cy="0"/>
        </a:xfrm>
      </p:grpSpPr>
      <p:sp>
        <p:nvSpPr>
          <p:cNvPr id="241" name="Google Shape;241;p26"/>
          <p:cNvSpPr/>
          <p:nvPr/>
        </p:nvSpPr>
        <p:spPr>
          <a:xfrm>
            <a:off x="658907" y="228600"/>
            <a:ext cx="8200800" cy="6345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42" name="Google Shape;242;p26"/>
          <p:cNvSpPr txBox="1"/>
          <p:nvPr>
            <p:ph type="title"/>
          </p:nvPr>
        </p:nvSpPr>
        <p:spPr>
          <a:xfrm>
            <a:off x="2286000" y="3124200"/>
            <a:ext cx="5638800" cy="13620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3200"/>
              <a:buFont typeface="Rockwell"/>
              <a:buNone/>
              <a:defRPr b="0" sz="3200" cap="none">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3" name="Google Shape;243;p26"/>
          <p:cNvSpPr txBox="1"/>
          <p:nvPr>
            <p:ph idx="1" type="body"/>
          </p:nvPr>
        </p:nvSpPr>
        <p:spPr>
          <a:xfrm>
            <a:off x="2286000" y="4495800"/>
            <a:ext cx="5638800" cy="15003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SzPts val="1050"/>
              <a:buNone/>
              <a:defRPr sz="1400" cap="none">
                <a:solidFill>
                  <a:schemeClr val="lt1"/>
                </a:solidFill>
              </a:defRPr>
            </a:lvl1pPr>
            <a:lvl2pPr indent="-228600" lvl="1" marL="914400" algn="l">
              <a:lnSpc>
                <a:spcPct val="100000"/>
              </a:lnSpc>
              <a:spcBef>
                <a:spcPts val="600"/>
              </a:spcBef>
              <a:spcAft>
                <a:spcPts val="0"/>
              </a:spcAft>
              <a:buSzPts val="1350"/>
              <a:buNone/>
              <a:defRPr sz="1800">
                <a:solidFill>
                  <a:srgbClr val="888888"/>
                </a:solidFill>
              </a:defRPr>
            </a:lvl2pPr>
            <a:lvl3pPr indent="-228600" lvl="2" marL="1371600" algn="l">
              <a:lnSpc>
                <a:spcPct val="100000"/>
              </a:lnSpc>
              <a:spcBef>
                <a:spcPts val="600"/>
              </a:spcBef>
              <a:spcAft>
                <a:spcPts val="0"/>
              </a:spcAft>
              <a:buSzPts val="1200"/>
              <a:buNone/>
              <a:defRPr sz="1600">
                <a:solidFill>
                  <a:srgbClr val="888888"/>
                </a:solidFill>
              </a:defRPr>
            </a:lvl3pPr>
            <a:lvl4pPr indent="-228600" lvl="3" marL="1828800" algn="l">
              <a:lnSpc>
                <a:spcPct val="100000"/>
              </a:lnSpc>
              <a:spcBef>
                <a:spcPts val="600"/>
              </a:spcBef>
              <a:spcAft>
                <a:spcPts val="0"/>
              </a:spcAft>
              <a:buSzPts val="1050"/>
              <a:buNone/>
              <a:defRPr sz="1400">
                <a:solidFill>
                  <a:srgbClr val="888888"/>
                </a:solidFill>
              </a:defRPr>
            </a:lvl4pPr>
            <a:lvl5pPr indent="-228600" lvl="4" marL="2286000" algn="l">
              <a:lnSpc>
                <a:spcPct val="100000"/>
              </a:lnSpc>
              <a:spcBef>
                <a:spcPts val="600"/>
              </a:spcBef>
              <a:spcAft>
                <a:spcPts val="0"/>
              </a:spcAft>
              <a:buSzPts val="1050"/>
              <a:buNone/>
              <a:defRPr sz="1400">
                <a:solidFill>
                  <a:srgbClr val="888888"/>
                </a:solidFill>
              </a:defRPr>
            </a:lvl5pPr>
            <a:lvl6pPr indent="-228600" lvl="5" marL="2743200" algn="l">
              <a:lnSpc>
                <a:spcPct val="100000"/>
              </a:lnSpc>
              <a:spcBef>
                <a:spcPts val="280"/>
              </a:spcBef>
              <a:spcAft>
                <a:spcPts val="0"/>
              </a:spcAft>
              <a:buSzPts val="1050"/>
              <a:buNone/>
              <a:defRPr sz="1400">
                <a:solidFill>
                  <a:srgbClr val="888888"/>
                </a:solidFill>
              </a:defRPr>
            </a:lvl6pPr>
            <a:lvl7pPr indent="-228600" lvl="6" marL="3200400" algn="l">
              <a:lnSpc>
                <a:spcPct val="100000"/>
              </a:lnSpc>
              <a:spcBef>
                <a:spcPts val="280"/>
              </a:spcBef>
              <a:spcAft>
                <a:spcPts val="0"/>
              </a:spcAft>
              <a:buSzPts val="1050"/>
              <a:buNone/>
              <a:defRPr sz="1400">
                <a:solidFill>
                  <a:srgbClr val="888888"/>
                </a:solidFill>
              </a:defRPr>
            </a:lvl7pPr>
            <a:lvl8pPr indent="-228600" lvl="7" marL="3657600" algn="l">
              <a:lnSpc>
                <a:spcPct val="100000"/>
              </a:lnSpc>
              <a:spcBef>
                <a:spcPts val="280"/>
              </a:spcBef>
              <a:spcAft>
                <a:spcPts val="0"/>
              </a:spcAft>
              <a:buSzPts val="1050"/>
              <a:buNone/>
              <a:defRPr sz="1400">
                <a:solidFill>
                  <a:srgbClr val="888888"/>
                </a:solidFill>
              </a:defRPr>
            </a:lvl8pPr>
            <a:lvl9pPr indent="-228600" lvl="8" marL="4114800" algn="l">
              <a:lnSpc>
                <a:spcPct val="100000"/>
              </a:lnSpc>
              <a:spcBef>
                <a:spcPts val="280"/>
              </a:spcBef>
              <a:spcAft>
                <a:spcPts val="0"/>
              </a:spcAft>
              <a:buSzPts val="1050"/>
              <a:buNone/>
              <a:defRPr sz="1400">
                <a:solidFill>
                  <a:srgbClr val="888888"/>
                </a:solidFill>
              </a:defRPr>
            </a:lvl9pPr>
          </a:lstStyle>
          <a:p/>
        </p:txBody>
      </p:sp>
      <p:sp>
        <p:nvSpPr>
          <p:cNvPr id="244" name="Google Shape;244;p26"/>
          <p:cNvSpPr txBox="1"/>
          <p:nvPr>
            <p:ph idx="10" type="dt"/>
          </p:nvPr>
        </p:nvSpPr>
        <p:spPr>
          <a:xfrm>
            <a:off x="658906" y="6248774"/>
            <a:ext cx="1474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5" name="Google Shape;245;p26"/>
          <p:cNvSpPr txBox="1"/>
          <p:nvPr>
            <p:ph idx="11" type="ftr"/>
          </p:nvPr>
        </p:nvSpPr>
        <p:spPr>
          <a:xfrm>
            <a:off x="2286000" y="6248774"/>
            <a:ext cx="5638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6" name="Google Shape;246;p26"/>
          <p:cNvSpPr txBox="1"/>
          <p:nvPr>
            <p:ph idx="12" type="sldNum"/>
          </p:nvPr>
        </p:nvSpPr>
        <p:spPr>
          <a:xfrm>
            <a:off x="8305800" y="624877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47" name="Google Shape;247;p26"/>
          <p:cNvSpPr txBox="1"/>
          <p:nvPr/>
        </p:nvSpPr>
        <p:spPr>
          <a:xfrm>
            <a:off x="2003612" y="3110754"/>
            <a:ext cx="261000" cy="615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4000"/>
              <a:buFont typeface="Arial"/>
              <a:buNone/>
            </a:pPr>
            <a:r>
              <a:rPr b="1" i="0" lang="en-US" sz="40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48" name="Google Shape;248;p26"/>
          <p:cNvSpPr/>
          <p:nvPr/>
        </p:nvSpPr>
        <p:spPr>
          <a:xfrm>
            <a:off x="285750" y="228600"/>
            <a:ext cx="212700" cy="63453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Pictures with Caption">
  <p:cSld name="2 Pictures with Caption">
    <p:spTree>
      <p:nvGrpSpPr>
        <p:cNvPr id="249" name="Shape 249"/>
        <p:cNvGrpSpPr/>
        <p:nvPr/>
      </p:nvGrpSpPr>
      <p:grpSpPr>
        <a:xfrm>
          <a:off x="0" y="0"/>
          <a:ext cx="0" cy="0"/>
          <a:chOff x="0" y="0"/>
          <a:chExt cx="0" cy="0"/>
        </a:xfrm>
      </p:grpSpPr>
      <p:sp>
        <p:nvSpPr>
          <p:cNvPr id="250" name="Google Shape;250;p27"/>
          <p:cNvSpPr/>
          <p:nvPr/>
        </p:nvSpPr>
        <p:spPr>
          <a:xfrm>
            <a:off x="282574" y="228600"/>
            <a:ext cx="6387300" cy="6345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51" name="Google Shape;251;p27"/>
          <p:cNvSpPr txBox="1"/>
          <p:nvPr>
            <p:ph type="title"/>
          </p:nvPr>
        </p:nvSpPr>
        <p:spPr>
          <a:xfrm>
            <a:off x="380554" y="2571750"/>
            <a:ext cx="6181500" cy="1161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2" name="Google Shape;252;p27"/>
          <p:cNvSpPr txBox="1"/>
          <p:nvPr>
            <p:ph idx="1" type="body"/>
          </p:nvPr>
        </p:nvSpPr>
        <p:spPr>
          <a:xfrm>
            <a:off x="381094" y="3733800"/>
            <a:ext cx="6179700" cy="2392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253" name="Google Shape;253;p27"/>
          <p:cNvSpPr txBox="1"/>
          <p:nvPr>
            <p:ph idx="10" type="dt"/>
          </p:nvPr>
        </p:nvSpPr>
        <p:spPr>
          <a:xfrm>
            <a:off x="5212262" y="6235607"/>
            <a:ext cx="1348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4" name="Google Shape;254;p27"/>
          <p:cNvSpPr txBox="1"/>
          <p:nvPr>
            <p:ph idx="11" type="ftr"/>
          </p:nvPr>
        </p:nvSpPr>
        <p:spPr>
          <a:xfrm>
            <a:off x="381095" y="6235607"/>
            <a:ext cx="46482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5" name="Google Shape;255;p27"/>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56" name="Google Shape;256;p27"/>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57" name="Google Shape;257;p27"/>
          <p:cNvSpPr/>
          <p:nvPr/>
        </p:nvSpPr>
        <p:spPr>
          <a:xfrm>
            <a:off x="6802438" y="228600"/>
            <a:ext cx="2057400" cy="203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58" name="Google Shape;258;p27"/>
          <p:cNvSpPr/>
          <p:nvPr>
            <p:ph idx="2" type="pic"/>
          </p:nvPr>
        </p:nvSpPr>
        <p:spPr>
          <a:xfrm>
            <a:off x="6802438" y="237494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259" name="Google Shape;259;p27"/>
          <p:cNvSpPr/>
          <p:nvPr>
            <p:ph idx="3" type="pic"/>
          </p:nvPr>
        </p:nvSpPr>
        <p:spPr>
          <a:xfrm>
            <a:off x="6802438" y="4535424"/>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260" name="Shape 260"/>
        <p:cNvGrpSpPr/>
        <p:nvPr/>
      </p:nvGrpSpPr>
      <p:grpSpPr>
        <a:xfrm>
          <a:off x="0" y="0"/>
          <a:ext cx="0" cy="0"/>
          <a:chOff x="0" y="0"/>
          <a:chExt cx="0" cy="0"/>
        </a:xfrm>
      </p:grpSpPr>
      <p:sp>
        <p:nvSpPr>
          <p:cNvPr id="261" name="Google Shape;261;p28"/>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62" name="Google Shape;262;p28"/>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63" name="Google Shape;263;p28"/>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4" name="Google Shape;264;p28"/>
          <p:cNvSpPr txBox="1"/>
          <p:nvPr>
            <p:ph idx="1" type="body"/>
          </p:nvPr>
        </p:nvSpPr>
        <p:spPr>
          <a:xfrm>
            <a:off x="497541" y="2447365"/>
            <a:ext cx="3657600" cy="3678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04800" lvl="5" marL="2743200" algn="l">
              <a:lnSpc>
                <a:spcPct val="100000"/>
              </a:lnSpc>
              <a:spcBef>
                <a:spcPts val="320"/>
              </a:spcBef>
              <a:spcAft>
                <a:spcPts val="0"/>
              </a:spcAft>
              <a:buSzPts val="1200"/>
              <a:buChar char="■"/>
              <a:defRPr sz="1600"/>
            </a:lvl6pPr>
            <a:lvl7pPr indent="-304800" lvl="6" marL="3200400" algn="l">
              <a:lnSpc>
                <a:spcPct val="100000"/>
              </a:lnSpc>
              <a:spcBef>
                <a:spcPts val="320"/>
              </a:spcBef>
              <a:spcAft>
                <a:spcPts val="0"/>
              </a:spcAft>
              <a:buSzPts val="1200"/>
              <a:buChar char="■"/>
              <a:defRPr sz="1600"/>
            </a:lvl7pPr>
            <a:lvl8pPr indent="-304800" lvl="7" marL="3657600" algn="l">
              <a:lnSpc>
                <a:spcPct val="100000"/>
              </a:lnSpc>
              <a:spcBef>
                <a:spcPts val="320"/>
              </a:spcBef>
              <a:spcAft>
                <a:spcPts val="0"/>
              </a:spcAft>
              <a:buSzPts val="1200"/>
              <a:buChar char="■"/>
              <a:defRPr sz="1600"/>
            </a:lvl8pPr>
            <a:lvl9pPr indent="-304800" lvl="8" marL="4114800" algn="l">
              <a:lnSpc>
                <a:spcPct val="100000"/>
              </a:lnSpc>
              <a:spcBef>
                <a:spcPts val="320"/>
              </a:spcBef>
              <a:spcAft>
                <a:spcPts val="0"/>
              </a:spcAft>
              <a:buSzPts val="1200"/>
              <a:buChar char="■"/>
              <a:defRPr sz="1600"/>
            </a:lvl9pPr>
          </a:lstStyle>
          <a:p/>
        </p:txBody>
      </p:sp>
      <p:sp>
        <p:nvSpPr>
          <p:cNvPr id="265" name="Google Shape;265;p28"/>
          <p:cNvSpPr txBox="1"/>
          <p:nvPr>
            <p:ph idx="2" type="body"/>
          </p:nvPr>
        </p:nvSpPr>
        <p:spPr>
          <a:xfrm>
            <a:off x="4399878" y="2447365"/>
            <a:ext cx="3657600" cy="3678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04800" lvl="5" marL="2743200" algn="l">
              <a:lnSpc>
                <a:spcPct val="100000"/>
              </a:lnSpc>
              <a:spcBef>
                <a:spcPts val="320"/>
              </a:spcBef>
              <a:spcAft>
                <a:spcPts val="0"/>
              </a:spcAft>
              <a:buSzPts val="1200"/>
              <a:buChar char="■"/>
              <a:defRPr sz="1600"/>
            </a:lvl6pPr>
            <a:lvl7pPr indent="-304800" lvl="6" marL="3200400" algn="l">
              <a:lnSpc>
                <a:spcPct val="100000"/>
              </a:lnSpc>
              <a:spcBef>
                <a:spcPts val="320"/>
              </a:spcBef>
              <a:spcAft>
                <a:spcPts val="0"/>
              </a:spcAft>
              <a:buSzPts val="1200"/>
              <a:buChar char="■"/>
              <a:defRPr sz="1600"/>
            </a:lvl7pPr>
            <a:lvl8pPr indent="-304800" lvl="7" marL="3657600" algn="l">
              <a:lnSpc>
                <a:spcPct val="100000"/>
              </a:lnSpc>
              <a:spcBef>
                <a:spcPts val="320"/>
              </a:spcBef>
              <a:spcAft>
                <a:spcPts val="0"/>
              </a:spcAft>
              <a:buSzPts val="1200"/>
              <a:buChar char="■"/>
              <a:defRPr sz="1600"/>
            </a:lvl8pPr>
            <a:lvl9pPr indent="-304800" lvl="8" marL="4114800" algn="l">
              <a:lnSpc>
                <a:spcPct val="100000"/>
              </a:lnSpc>
              <a:spcBef>
                <a:spcPts val="320"/>
              </a:spcBef>
              <a:spcAft>
                <a:spcPts val="0"/>
              </a:spcAft>
              <a:buSzPts val="1200"/>
              <a:buChar char="■"/>
              <a:defRPr sz="1600"/>
            </a:lvl9pPr>
          </a:lstStyle>
          <a:p/>
        </p:txBody>
      </p:sp>
      <p:sp>
        <p:nvSpPr>
          <p:cNvPr id="266" name="Google Shape;266;p28"/>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7" name="Google Shape;267;p28"/>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8" name="Google Shape;268;p28"/>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69" name="Google Shape;269;p28"/>
          <p:cNvSpPr txBox="1"/>
          <p:nvPr>
            <p:ph idx="3" type="body"/>
          </p:nvPr>
        </p:nvSpPr>
        <p:spPr>
          <a:xfrm>
            <a:off x="497541" y="2070847"/>
            <a:ext cx="3657600" cy="322800"/>
          </a:xfrm>
          <a:prstGeom prst="rect">
            <a:avLst/>
          </a:prstGeom>
          <a:solidFill>
            <a:schemeClr val="accent3"/>
          </a:solidFill>
          <a:ln>
            <a:noFill/>
          </a:ln>
        </p:spPr>
        <p:txBody>
          <a:bodyPr anchorCtr="0" anchor="ctr" bIns="0" lIns="91425" spcFirstLastPara="1" rIns="91425" wrap="square" tIns="0">
            <a:noAutofit/>
          </a:bodyPr>
          <a:lstStyle>
            <a:lvl1pPr indent="-228600" lvl="0" marL="457200" algn="ctr">
              <a:lnSpc>
                <a:spcPct val="100000"/>
              </a:lnSpc>
              <a:spcBef>
                <a:spcPts val="0"/>
              </a:spcBef>
              <a:spcAft>
                <a:spcPts val="0"/>
              </a:spcAft>
              <a:buSzPts val="1350"/>
              <a:buNone/>
              <a:defRPr b="0" sz="1800">
                <a:solidFill>
                  <a:schemeClr val="lt1"/>
                </a:solidFill>
              </a:defRPr>
            </a:lvl1pPr>
            <a:lvl2pPr indent="-228600" lvl="1" marL="914400" algn="l">
              <a:lnSpc>
                <a:spcPct val="100000"/>
              </a:lnSpc>
              <a:spcBef>
                <a:spcPts val="600"/>
              </a:spcBef>
              <a:spcAft>
                <a:spcPts val="0"/>
              </a:spcAft>
              <a:buSzPts val="1500"/>
              <a:buNone/>
              <a:defRPr b="1" sz="2000"/>
            </a:lvl2pPr>
            <a:lvl3pPr indent="-228600" lvl="2" marL="1371600" algn="l">
              <a:lnSpc>
                <a:spcPct val="100000"/>
              </a:lnSpc>
              <a:spcBef>
                <a:spcPts val="600"/>
              </a:spcBef>
              <a:spcAft>
                <a:spcPts val="0"/>
              </a:spcAft>
              <a:buSzPts val="1350"/>
              <a:buNone/>
              <a:defRPr b="1" sz="1800"/>
            </a:lvl3pPr>
            <a:lvl4pPr indent="-228600" lvl="3" marL="1828800" algn="l">
              <a:lnSpc>
                <a:spcPct val="100000"/>
              </a:lnSpc>
              <a:spcBef>
                <a:spcPts val="600"/>
              </a:spcBef>
              <a:spcAft>
                <a:spcPts val="0"/>
              </a:spcAft>
              <a:buSzPts val="1200"/>
              <a:buNone/>
              <a:defRPr b="1" sz="1600"/>
            </a:lvl4pPr>
            <a:lvl5pPr indent="-228600" lvl="4" marL="2286000" algn="l">
              <a:lnSpc>
                <a:spcPct val="100000"/>
              </a:lnSpc>
              <a:spcBef>
                <a:spcPts val="600"/>
              </a:spcBef>
              <a:spcAft>
                <a:spcPts val="0"/>
              </a:spcAft>
              <a:buSzPts val="1200"/>
              <a:buNone/>
              <a:defRPr b="1" sz="1600"/>
            </a:lvl5pPr>
            <a:lvl6pPr indent="-228600" lvl="5" marL="2743200" algn="l">
              <a:lnSpc>
                <a:spcPct val="100000"/>
              </a:lnSpc>
              <a:spcBef>
                <a:spcPts val="320"/>
              </a:spcBef>
              <a:spcAft>
                <a:spcPts val="0"/>
              </a:spcAft>
              <a:buSzPts val="1200"/>
              <a:buNone/>
              <a:defRPr b="1" sz="1600"/>
            </a:lvl6pPr>
            <a:lvl7pPr indent="-228600" lvl="6" marL="3200400" algn="l">
              <a:lnSpc>
                <a:spcPct val="100000"/>
              </a:lnSpc>
              <a:spcBef>
                <a:spcPts val="320"/>
              </a:spcBef>
              <a:spcAft>
                <a:spcPts val="0"/>
              </a:spcAft>
              <a:buSzPts val="1200"/>
              <a:buNone/>
              <a:defRPr b="1" sz="1600"/>
            </a:lvl7pPr>
            <a:lvl8pPr indent="-228600" lvl="7" marL="3657600" algn="l">
              <a:lnSpc>
                <a:spcPct val="100000"/>
              </a:lnSpc>
              <a:spcBef>
                <a:spcPts val="320"/>
              </a:spcBef>
              <a:spcAft>
                <a:spcPts val="0"/>
              </a:spcAft>
              <a:buSzPts val="1200"/>
              <a:buNone/>
              <a:defRPr b="1" sz="1600"/>
            </a:lvl8pPr>
            <a:lvl9pPr indent="-228600" lvl="8" marL="4114800" algn="l">
              <a:lnSpc>
                <a:spcPct val="100000"/>
              </a:lnSpc>
              <a:spcBef>
                <a:spcPts val="320"/>
              </a:spcBef>
              <a:spcAft>
                <a:spcPts val="0"/>
              </a:spcAft>
              <a:buSzPts val="1200"/>
              <a:buNone/>
              <a:defRPr b="1" sz="1600"/>
            </a:lvl9pPr>
          </a:lstStyle>
          <a:p/>
        </p:txBody>
      </p:sp>
      <p:sp>
        <p:nvSpPr>
          <p:cNvPr id="270" name="Google Shape;270;p28"/>
          <p:cNvSpPr txBox="1"/>
          <p:nvPr>
            <p:ph idx="4" type="body"/>
          </p:nvPr>
        </p:nvSpPr>
        <p:spPr>
          <a:xfrm>
            <a:off x="4399878" y="2070847"/>
            <a:ext cx="3657600" cy="322800"/>
          </a:xfrm>
          <a:prstGeom prst="rect">
            <a:avLst/>
          </a:prstGeom>
          <a:solidFill>
            <a:srgbClr val="A2A2C1"/>
          </a:solidFill>
          <a:ln>
            <a:noFill/>
          </a:ln>
        </p:spPr>
        <p:txBody>
          <a:bodyPr anchorCtr="0" anchor="ctr" bIns="0" lIns="91425" spcFirstLastPara="1" rIns="91425" wrap="square" tIns="0">
            <a:noAutofit/>
          </a:bodyPr>
          <a:lstStyle>
            <a:lvl1pPr indent="-228600" lvl="0" marL="457200" algn="ctr">
              <a:lnSpc>
                <a:spcPct val="100000"/>
              </a:lnSpc>
              <a:spcBef>
                <a:spcPts val="0"/>
              </a:spcBef>
              <a:spcAft>
                <a:spcPts val="0"/>
              </a:spcAft>
              <a:buSzPts val="1350"/>
              <a:buNone/>
              <a:defRPr b="0" sz="1800">
                <a:solidFill>
                  <a:schemeClr val="lt1"/>
                </a:solidFill>
              </a:defRPr>
            </a:lvl1pPr>
            <a:lvl2pPr indent="-228600" lvl="1" marL="914400" algn="l">
              <a:lnSpc>
                <a:spcPct val="100000"/>
              </a:lnSpc>
              <a:spcBef>
                <a:spcPts val="600"/>
              </a:spcBef>
              <a:spcAft>
                <a:spcPts val="0"/>
              </a:spcAft>
              <a:buSzPts val="1500"/>
              <a:buNone/>
              <a:defRPr b="1" sz="2000"/>
            </a:lvl2pPr>
            <a:lvl3pPr indent="-228600" lvl="2" marL="1371600" algn="l">
              <a:lnSpc>
                <a:spcPct val="100000"/>
              </a:lnSpc>
              <a:spcBef>
                <a:spcPts val="600"/>
              </a:spcBef>
              <a:spcAft>
                <a:spcPts val="0"/>
              </a:spcAft>
              <a:buSzPts val="1350"/>
              <a:buNone/>
              <a:defRPr b="1" sz="1800"/>
            </a:lvl3pPr>
            <a:lvl4pPr indent="-228600" lvl="3" marL="1828800" algn="l">
              <a:lnSpc>
                <a:spcPct val="100000"/>
              </a:lnSpc>
              <a:spcBef>
                <a:spcPts val="600"/>
              </a:spcBef>
              <a:spcAft>
                <a:spcPts val="0"/>
              </a:spcAft>
              <a:buSzPts val="1200"/>
              <a:buNone/>
              <a:defRPr b="1" sz="1600"/>
            </a:lvl4pPr>
            <a:lvl5pPr indent="-228600" lvl="4" marL="2286000" algn="l">
              <a:lnSpc>
                <a:spcPct val="100000"/>
              </a:lnSpc>
              <a:spcBef>
                <a:spcPts val="600"/>
              </a:spcBef>
              <a:spcAft>
                <a:spcPts val="0"/>
              </a:spcAft>
              <a:buSzPts val="1200"/>
              <a:buNone/>
              <a:defRPr b="1" sz="1600"/>
            </a:lvl5pPr>
            <a:lvl6pPr indent="-228600" lvl="5" marL="2743200" algn="l">
              <a:lnSpc>
                <a:spcPct val="100000"/>
              </a:lnSpc>
              <a:spcBef>
                <a:spcPts val="320"/>
              </a:spcBef>
              <a:spcAft>
                <a:spcPts val="0"/>
              </a:spcAft>
              <a:buSzPts val="1200"/>
              <a:buNone/>
              <a:defRPr b="1" sz="1600"/>
            </a:lvl6pPr>
            <a:lvl7pPr indent="-228600" lvl="6" marL="3200400" algn="l">
              <a:lnSpc>
                <a:spcPct val="100000"/>
              </a:lnSpc>
              <a:spcBef>
                <a:spcPts val="320"/>
              </a:spcBef>
              <a:spcAft>
                <a:spcPts val="0"/>
              </a:spcAft>
              <a:buSzPts val="1200"/>
              <a:buNone/>
              <a:defRPr b="1" sz="1600"/>
            </a:lvl7pPr>
            <a:lvl8pPr indent="-228600" lvl="7" marL="3657600" algn="l">
              <a:lnSpc>
                <a:spcPct val="100000"/>
              </a:lnSpc>
              <a:spcBef>
                <a:spcPts val="320"/>
              </a:spcBef>
              <a:spcAft>
                <a:spcPts val="0"/>
              </a:spcAft>
              <a:buSzPts val="1200"/>
              <a:buNone/>
              <a:defRPr b="1" sz="1600"/>
            </a:lvl8pPr>
            <a:lvl9pPr indent="-228600" lvl="8" marL="4114800" algn="l">
              <a:lnSpc>
                <a:spcPct val="100000"/>
              </a:lnSpc>
              <a:spcBef>
                <a:spcPts val="320"/>
              </a:spcBef>
              <a:spcAft>
                <a:spcPts val="0"/>
              </a:spcAft>
              <a:buSzPts val="1200"/>
              <a:buNone/>
              <a:defRPr b="1" sz="16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4 Content">
  <p:cSld name="4 Content">
    <p:spTree>
      <p:nvGrpSpPr>
        <p:cNvPr id="271" name="Shape 271"/>
        <p:cNvGrpSpPr/>
        <p:nvPr/>
      </p:nvGrpSpPr>
      <p:grpSpPr>
        <a:xfrm>
          <a:off x="0" y="0"/>
          <a:ext cx="0" cy="0"/>
          <a:chOff x="0" y="0"/>
          <a:chExt cx="0" cy="0"/>
        </a:xfrm>
      </p:grpSpPr>
      <p:sp>
        <p:nvSpPr>
          <p:cNvPr id="272" name="Google Shape;272;p29"/>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73" name="Google Shape;273;p29"/>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74" name="Google Shape;274;p29"/>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5" name="Google Shape;275;p29"/>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6" name="Google Shape;276;p29"/>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7" name="Google Shape;277;p29"/>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278" name="Google Shape;278;p29"/>
          <p:cNvSpPr txBox="1"/>
          <p:nvPr>
            <p:ph idx="1" type="body"/>
          </p:nvPr>
        </p:nvSpPr>
        <p:spPr>
          <a:xfrm>
            <a:off x="502920" y="1985963"/>
            <a:ext cx="36573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79" name="Google Shape;279;p29"/>
          <p:cNvSpPr txBox="1"/>
          <p:nvPr>
            <p:ph idx="2" type="body"/>
          </p:nvPr>
        </p:nvSpPr>
        <p:spPr>
          <a:xfrm>
            <a:off x="502920" y="4164965"/>
            <a:ext cx="36573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80" name="Google Shape;280;p29"/>
          <p:cNvSpPr txBox="1"/>
          <p:nvPr>
            <p:ph idx="3" type="body"/>
          </p:nvPr>
        </p:nvSpPr>
        <p:spPr>
          <a:xfrm>
            <a:off x="4410075" y="1985963"/>
            <a:ext cx="36576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281" name="Google Shape;281;p29"/>
          <p:cNvSpPr txBox="1"/>
          <p:nvPr>
            <p:ph idx="4" type="body"/>
          </p:nvPr>
        </p:nvSpPr>
        <p:spPr>
          <a:xfrm>
            <a:off x="4410075" y="4169664"/>
            <a:ext cx="36576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showMasterSp="0" type="title">
  <p:cSld name="TITLE">
    <p:spTree>
      <p:nvGrpSpPr>
        <p:cNvPr id="282" name="Shape 282"/>
        <p:cNvGrpSpPr/>
        <p:nvPr/>
      </p:nvGrpSpPr>
      <p:grpSpPr>
        <a:xfrm>
          <a:off x="0" y="0"/>
          <a:ext cx="0" cy="0"/>
          <a:chOff x="0" y="0"/>
          <a:chExt cx="0" cy="0"/>
        </a:xfrm>
      </p:grpSpPr>
      <p:sp>
        <p:nvSpPr>
          <p:cNvPr id="283" name="Google Shape;283;p30"/>
          <p:cNvSpPr txBox="1"/>
          <p:nvPr>
            <p:ph type="ctrTitle"/>
          </p:nvPr>
        </p:nvSpPr>
        <p:spPr>
          <a:xfrm>
            <a:off x="4800600" y="4624668"/>
            <a:ext cx="4038600" cy="933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4" name="Google Shape;284;p30"/>
          <p:cNvSpPr txBox="1"/>
          <p:nvPr>
            <p:ph idx="1" type="subTitle"/>
          </p:nvPr>
        </p:nvSpPr>
        <p:spPr>
          <a:xfrm>
            <a:off x="4800600" y="5562599"/>
            <a:ext cx="4038600" cy="748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p:txBody>
      </p:sp>
      <p:sp>
        <p:nvSpPr>
          <p:cNvPr id="285" name="Google Shape;285;p30"/>
          <p:cNvSpPr txBox="1"/>
          <p:nvPr>
            <p:ph idx="10" type="dt"/>
          </p:nvPr>
        </p:nvSpPr>
        <p:spPr>
          <a:xfrm>
            <a:off x="4800600" y="6425640"/>
            <a:ext cx="1232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6" name="Google Shape;286;p30"/>
          <p:cNvSpPr txBox="1"/>
          <p:nvPr>
            <p:ph idx="11" type="ftr"/>
          </p:nvPr>
        </p:nvSpPr>
        <p:spPr>
          <a:xfrm>
            <a:off x="6311153" y="6425640"/>
            <a:ext cx="26178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7" name="Google Shape;287;p30"/>
          <p:cNvSpPr/>
          <p:nvPr/>
        </p:nvSpPr>
        <p:spPr>
          <a:xfrm>
            <a:off x="282575" y="228600"/>
            <a:ext cx="4235400" cy="418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88" name="Google Shape;288;p30"/>
          <p:cNvSpPr/>
          <p:nvPr/>
        </p:nvSpPr>
        <p:spPr>
          <a:xfrm>
            <a:off x="6802438" y="228600"/>
            <a:ext cx="2057400" cy="203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89" name="Google Shape;289;p30"/>
          <p:cNvSpPr/>
          <p:nvPr/>
        </p:nvSpPr>
        <p:spPr>
          <a:xfrm>
            <a:off x="4624388" y="2377440"/>
            <a:ext cx="2057400" cy="2039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90" name="Google Shape;290;p30"/>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291" name="Google Shape;291;p30"/>
          <p:cNvSpPr/>
          <p:nvPr/>
        </p:nvSpPr>
        <p:spPr>
          <a:xfrm>
            <a:off x="4624388" y="228600"/>
            <a:ext cx="2057400" cy="2039100"/>
          </a:xfrm>
          <a:prstGeom prst="rect">
            <a:avLst/>
          </a:prstGeom>
          <a:solidFill>
            <a:schemeClr val="accent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92" name="Google Shape;292;p30"/>
          <p:cNvSpPr/>
          <p:nvPr/>
        </p:nvSpPr>
        <p:spPr>
          <a:xfrm>
            <a:off x="6802438" y="2377440"/>
            <a:ext cx="2057400" cy="2039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p:cSld name="Title and Content, Alt.">
    <p:spTree>
      <p:nvGrpSpPr>
        <p:cNvPr id="293" name="Shape 293"/>
        <p:cNvGrpSpPr/>
        <p:nvPr/>
      </p:nvGrpSpPr>
      <p:grpSpPr>
        <a:xfrm>
          <a:off x="0" y="0"/>
          <a:ext cx="0" cy="0"/>
          <a:chOff x="0" y="0"/>
          <a:chExt cx="0" cy="0"/>
        </a:xfrm>
      </p:grpSpPr>
      <p:sp>
        <p:nvSpPr>
          <p:cNvPr id="294" name="Google Shape;294;p31"/>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95" name="Google Shape;295;p31"/>
          <p:cNvSpPr txBox="1"/>
          <p:nvPr>
            <p:ph type="title"/>
          </p:nvPr>
        </p:nvSpPr>
        <p:spPr>
          <a:xfrm>
            <a:off x="498474" y="134471"/>
            <a:ext cx="7556400" cy="9951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6" name="Google Shape;296;p31"/>
          <p:cNvSpPr txBox="1"/>
          <p:nvPr>
            <p:ph idx="1" type="body"/>
          </p:nvPr>
        </p:nvSpPr>
        <p:spPr>
          <a:xfrm>
            <a:off x="498474" y="1981200"/>
            <a:ext cx="7556400" cy="41451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297" name="Google Shape;297;p31"/>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8" name="Google Shape;298;p31"/>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9" name="Google Shape;299;p31"/>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300" name="Google Shape;300;p31"/>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01" name="Google Shape;301;p31"/>
          <p:cNvSpPr txBox="1"/>
          <p:nvPr>
            <p:ph idx="2" type="body"/>
          </p:nvPr>
        </p:nvSpPr>
        <p:spPr>
          <a:xfrm>
            <a:off x="498518" y="1129553"/>
            <a:ext cx="7559100" cy="7746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1800"/>
              <a:buNone/>
              <a:defRPr b="0" i="0" sz="2400" u="none" cap="none" strike="noStrike">
                <a:solidFill>
                  <a:schemeClr val="accent3"/>
                </a:solidFill>
                <a:latin typeface="Rockwell"/>
                <a:ea typeface="Rockwell"/>
                <a:cs typeface="Rockwell"/>
                <a:sym typeface="Rockwe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p:cSld name="Comparison">
    <p:spTree>
      <p:nvGrpSpPr>
        <p:cNvPr id="35" name="Shape 35"/>
        <p:cNvGrpSpPr/>
        <p:nvPr/>
      </p:nvGrpSpPr>
      <p:grpSpPr>
        <a:xfrm>
          <a:off x="0" y="0"/>
          <a:ext cx="0" cy="0"/>
          <a:chOff x="0" y="0"/>
          <a:chExt cx="0" cy="0"/>
        </a:xfrm>
      </p:grpSpPr>
      <p:sp>
        <p:nvSpPr>
          <p:cNvPr id="36" name="Google Shape;36;p4"/>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7" name="Google Shape;37;p4"/>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8" name="Google Shape;38;p4"/>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3600"/>
              <a:buFont typeface="Rockwel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
          <p:cNvSpPr txBox="1"/>
          <p:nvPr>
            <p:ph idx="1" type="body"/>
          </p:nvPr>
        </p:nvSpPr>
        <p:spPr>
          <a:xfrm>
            <a:off x="497541" y="2447365"/>
            <a:ext cx="3657600" cy="3678797"/>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04800" lvl="5" marL="2743200" algn="l">
              <a:lnSpc>
                <a:spcPct val="100000"/>
              </a:lnSpc>
              <a:spcBef>
                <a:spcPts val="320"/>
              </a:spcBef>
              <a:spcAft>
                <a:spcPts val="0"/>
              </a:spcAft>
              <a:buSzPts val="1200"/>
              <a:buChar char="■"/>
              <a:defRPr sz="1600"/>
            </a:lvl6pPr>
            <a:lvl7pPr indent="-304800" lvl="6" marL="3200400" algn="l">
              <a:lnSpc>
                <a:spcPct val="100000"/>
              </a:lnSpc>
              <a:spcBef>
                <a:spcPts val="320"/>
              </a:spcBef>
              <a:spcAft>
                <a:spcPts val="0"/>
              </a:spcAft>
              <a:buSzPts val="1200"/>
              <a:buChar char="■"/>
              <a:defRPr sz="1600"/>
            </a:lvl7pPr>
            <a:lvl8pPr indent="-304800" lvl="7" marL="3657600" algn="l">
              <a:lnSpc>
                <a:spcPct val="100000"/>
              </a:lnSpc>
              <a:spcBef>
                <a:spcPts val="320"/>
              </a:spcBef>
              <a:spcAft>
                <a:spcPts val="0"/>
              </a:spcAft>
              <a:buSzPts val="1200"/>
              <a:buChar char="■"/>
              <a:defRPr sz="1600"/>
            </a:lvl8pPr>
            <a:lvl9pPr indent="-304800" lvl="8" marL="4114800" algn="l">
              <a:lnSpc>
                <a:spcPct val="100000"/>
              </a:lnSpc>
              <a:spcBef>
                <a:spcPts val="320"/>
              </a:spcBef>
              <a:spcAft>
                <a:spcPts val="0"/>
              </a:spcAft>
              <a:buSzPts val="1200"/>
              <a:buChar char="■"/>
              <a:defRPr sz="1600"/>
            </a:lvl9pPr>
          </a:lstStyle>
          <a:p/>
        </p:txBody>
      </p:sp>
      <p:sp>
        <p:nvSpPr>
          <p:cNvPr id="40" name="Google Shape;40;p4"/>
          <p:cNvSpPr txBox="1"/>
          <p:nvPr>
            <p:ph idx="2" type="body"/>
          </p:nvPr>
        </p:nvSpPr>
        <p:spPr>
          <a:xfrm>
            <a:off x="4399878" y="2447365"/>
            <a:ext cx="3657600" cy="3678797"/>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04800" lvl="5" marL="2743200" algn="l">
              <a:lnSpc>
                <a:spcPct val="100000"/>
              </a:lnSpc>
              <a:spcBef>
                <a:spcPts val="320"/>
              </a:spcBef>
              <a:spcAft>
                <a:spcPts val="0"/>
              </a:spcAft>
              <a:buSzPts val="1200"/>
              <a:buChar char="■"/>
              <a:defRPr sz="1600"/>
            </a:lvl6pPr>
            <a:lvl7pPr indent="-304800" lvl="6" marL="3200400" algn="l">
              <a:lnSpc>
                <a:spcPct val="100000"/>
              </a:lnSpc>
              <a:spcBef>
                <a:spcPts val="320"/>
              </a:spcBef>
              <a:spcAft>
                <a:spcPts val="0"/>
              </a:spcAft>
              <a:buSzPts val="1200"/>
              <a:buChar char="■"/>
              <a:defRPr sz="1600"/>
            </a:lvl7pPr>
            <a:lvl8pPr indent="-304800" lvl="7" marL="3657600" algn="l">
              <a:lnSpc>
                <a:spcPct val="100000"/>
              </a:lnSpc>
              <a:spcBef>
                <a:spcPts val="320"/>
              </a:spcBef>
              <a:spcAft>
                <a:spcPts val="0"/>
              </a:spcAft>
              <a:buSzPts val="1200"/>
              <a:buChar char="■"/>
              <a:defRPr sz="1600"/>
            </a:lvl8pPr>
            <a:lvl9pPr indent="-304800" lvl="8" marL="4114800" algn="l">
              <a:lnSpc>
                <a:spcPct val="100000"/>
              </a:lnSpc>
              <a:spcBef>
                <a:spcPts val="320"/>
              </a:spcBef>
              <a:spcAft>
                <a:spcPts val="0"/>
              </a:spcAft>
              <a:buSzPts val="1200"/>
              <a:buChar char="■"/>
              <a:defRPr sz="1600"/>
            </a:lvl9pPr>
          </a:lstStyle>
          <a:p/>
        </p:txBody>
      </p:sp>
      <p:sp>
        <p:nvSpPr>
          <p:cNvPr id="41" name="Google Shape;41;p4"/>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4"/>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4"/>
          <p:cNvSpPr txBox="1"/>
          <p:nvPr>
            <p:ph idx="3" type="body"/>
          </p:nvPr>
        </p:nvSpPr>
        <p:spPr>
          <a:xfrm>
            <a:off x="497541" y="2070847"/>
            <a:ext cx="3657600" cy="322729"/>
          </a:xfrm>
          <a:prstGeom prst="rect">
            <a:avLst/>
          </a:prstGeom>
          <a:solidFill>
            <a:schemeClr val="accent3"/>
          </a:solidFill>
          <a:ln>
            <a:noFill/>
          </a:ln>
        </p:spPr>
        <p:txBody>
          <a:bodyPr anchorCtr="0" anchor="ctr" bIns="0" lIns="91425" spcFirstLastPara="1" rIns="91425" wrap="square" tIns="0">
            <a:noAutofit/>
          </a:bodyPr>
          <a:lstStyle>
            <a:lvl1pPr indent="-228600" lvl="0" marL="457200" algn="ctr">
              <a:lnSpc>
                <a:spcPct val="100000"/>
              </a:lnSpc>
              <a:spcBef>
                <a:spcPts val="0"/>
              </a:spcBef>
              <a:spcAft>
                <a:spcPts val="0"/>
              </a:spcAft>
              <a:buSzPts val="1350"/>
              <a:buNone/>
              <a:defRPr b="0" sz="1800">
                <a:solidFill>
                  <a:schemeClr val="lt1"/>
                </a:solidFill>
              </a:defRPr>
            </a:lvl1pPr>
            <a:lvl2pPr indent="-228600" lvl="1" marL="914400" algn="l">
              <a:lnSpc>
                <a:spcPct val="100000"/>
              </a:lnSpc>
              <a:spcBef>
                <a:spcPts val="600"/>
              </a:spcBef>
              <a:spcAft>
                <a:spcPts val="0"/>
              </a:spcAft>
              <a:buSzPts val="1500"/>
              <a:buNone/>
              <a:defRPr b="1" sz="2000"/>
            </a:lvl2pPr>
            <a:lvl3pPr indent="-228600" lvl="2" marL="1371600" algn="l">
              <a:lnSpc>
                <a:spcPct val="100000"/>
              </a:lnSpc>
              <a:spcBef>
                <a:spcPts val="600"/>
              </a:spcBef>
              <a:spcAft>
                <a:spcPts val="0"/>
              </a:spcAft>
              <a:buSzPts val="1350"/>
              <a:buNone/>
              <a:defRPr b="1" sz="1800"/>
            </a:lvl3pPr>
            <a:lvl4pPr indent="-228600" lvl="3" marL="1828800" algn="l">
              <a:lnSpc>
                <a:spcPct val="100000"/>
              </a:lnSpc>
              <a:spcBef>
                <a:spcPts val="600"/>
              </a:spcBef>
              <a:spcAft>
                <a:spcPts val="0"/>
              </a:spcAft>
              <a:buSzPts val="1200"/>
              <a:buNone/>
              <a:defRPr b="1" sz="1600"/>
            </a:lvl4pPr>
            <a:lvl5pPr indent="-228600" lvl="4" marL="2286000" algn="l">
              <a:lnSpc>
                <a:spcPct val="100000"/>
              </a:lnSpc>
              <a:spcBef>
                <a:spcPts val="600"/>
              </a:spcBef>
              <a:spcAft>
                <a:spcPts val="0"/>
              </a:spcAft>
              <a:buSzPts val="1200"/>
              <a:buNone/>
              <a:defRPr b="1" sz="1600"/>
            </a:lvl5pPr>
            <a:lvl6pPr indent="-228600" lvl="5" marL="2743200" algn="l">
              <a:lnSpc>
                <a:spcPct val="100000"/>
              </a:lnSpc>
              <a:spcBef>
                <a:spcPts val="320"/>
              </a:spcBef>
              <a:spcAft>
                <a:spcPts val="0"/>
              </a:spcAft>
              <a:buSzPts val="1200"/>
              <a:buNone/>
              <a:defRPr b="1" sz="1600"/>
            </a:lvl6pPr>
            <a:lvl7pPr indent="-228600" lvl="6" marL="3200400" algn="l">
              <a:lnSpc>
                <a:spcPct val="100000"/>
              </a:lnSpc>
              <a:spcBef>
                <a:spcPts val="320"/>
              </a:spcBef>
              <a:spcAft>
                <a:spcPts val="0"/>
              </a:spcAft>
              <a:buSzPts val="1200"/>
              <a:buNone/>
              <a:defRPr b="1" sz="1600"/>
            </a:lvl7pPr>
            <a:lvl8pPr indent="-228600" lvl="7" marL="3657600" algn="l">
              <a:lnSpc>
                <a:spcPct val="100000"/>
              </a:lnSpc>
              <a:spcBef>
                <a:spcPts val="320"/>
              </a:spcBef>
              <a:spcAft>
                <a:spcPts val="0"/>
              </a:spcAft>
              <a:buSzPts val="1200"/>
              <a:buNone/>
              <a:defRPr b="1" sz="1600"/>
            </a:lvl8pPr>
            <a:lvl9pPr indent="-228600" lvl="8" marL="4114800" algn="l">
              <a:lnSpc>
                <a:spcPct val="100000"/>
              </a:lnSpc>
              <a:spcBef>
                <a:spcPts val="320"/>
              </a:spcBef>
              <a:spcAft>
                <a:spcPts val="0"/>
              </a:spcAft>
              <a:buSzPts val="1200"/>
              <a:buNone/>
              <a:defRPr b="1" sz="1600"/>
            </a:lvl9pPr>
          </a:lstStyle>
          <a:p/>
        </p:txBody>
      </p:sp>
      <p:sp>
        <p:nvSpPr>
          <p:cNvPr id="45" name="Google Shape;45;p4"/>
          <p:cNvSpPr txBox="1"/>
          <p:nvPr>
            <p:ph idx="4" type="body"/>
          </p:nvPr>
        </p:nvSpPr>
        <p:spPr>
          <a:xfrm>
            <a:off x="4399878" y="2070847"/>
            <a:ext cx="3657600" cy="322729"/>
          </a:xfrm>
          <a:prstGeom prst="rect">
            <a:avLst/>
          </a:prstGeom>
          <a:solidFill>
            <a:srgbClr val="A2A2C1"/>
          </a:solidFill>
          <a:ln>
            <a:noFill/>
          </a:ln>
        </p:spPr>
        <p:txBody>
          <a:bodyPr anchorCtr="0" anchor="ctr" bIns="0" lIns="91425" spcFirstLastPara="1" rIns="91425" wrap="square" tIns="0">
            <a:noAutofit/>
          </a:bodyPr>
          <a:lstStyle>
            <a:lvl1pPr indent="-228600" lvl="0" marL="457200" algn="ctr">
              <a:lnSpc>
                <a:spcPct val="100000"/>
              </a:lnSpc>
              <a:spcBef>
                <a:spcPts val="0"/>
              </a:spcBef>
              <a:spcAft>
                <a:spcPts val="0"/>
              </a:spcAft>
              <a:buSzPts val="1350"/>
              <a:buNone/>
              <a:defRPr b="0" sz="1800">
                <a:solidFill>
                  <a:schemeClr val="lt1"/>
                </a:solidFill>
              </a:defRPr>
            </a:lvl1pPr>
            <a:lvl2pPr indent="-228600" lvl="1" marL="914400" algn="l">
              <a:lnSpc>
                <a:spcPct val="100000"/>
              </a:lnSpc>
              <a:spcBef>
                <a:spcPts val="600"/>
              </a:spcBef>
              <a:spcAft>
                <a:spcPts val="0"/>
              </a:spcAft>
              <a:buSzPts val="1500"/>
              <a:buNone/>
              <a:defRPr b="1" sz="2000"/>
            </a:lvl2pPr>
            <a:lvl3pPr indent="-228600" lvl="2" marL="1371600" algn="l">
              <a:lnSpc>
                <a:spcPct val="100000"/>
              </a:lnSpc>
              <a:spcBef>
                <a:spcPts val="600"/>
              </a:spcBef>
              <a:spcAft>
                <a:spcPts val="0"/>
              </a:spcAft>
              <a:buSzPts val="1350"/>
              <a:buNone/>
              <a:defRPr b="1" sz="1800"/>
            </a:lvl3pPr>
            <a:lvl4pPr indent="-228600" lvl="3" marL="1828800" algn="l">
              <a:lnSpc>
                <a:spcPct val="100000"/>
              </a:lnSpc>
              <a:spcBef>
                <a:spcPts val="600"/>
              </a:spcBef>
              <a:spcAft>
                <a:spcPts val="0"/>
              </a:spcAft>
              <a:buSzPts val="1200"/>
              <a:buNone/>
              <a:defRPr b="1" sz="1600"/>
            </a:lvl4pPr>
            <a:lvl5pPr indent="-228600" lvl="4" marL="2286000" algn="l">
              <a:lnSpc>
                <a:spcPct val="100000"/>
              </a:lnSpc>
              <a:spcBef>
                <a:spcPts val="600"/>
              </a:spcBef>
              <a:spcAft>
                <a:spcPts val="0"/>
              </a:spcAft>
              <a:buSzPts val="1200"/>
              <a:buNone/>
              <a:defRPr b="1" sz="1600"/>
            </a:lvl5pPr>
            <a:lvl6pPr indent="-228600" lvl="5" marL="2743200" algn="l">
              <a:lnSpc>
                <a:spcPct val="100000"/>
              </a:lnSpc>
              <a:spcBef>
                <a:spcPts val="320"/>
              </a:spcBef>
              <a:spcAft>
                <a:spcPts val="0"/>
              </a:spcAft>
              <a:buSzPts val="1200"/>
              <a:buNone/>
              <a:defRPr b="1" sz="1600"/>
            </a:lvl6pPr>
            <a:lvl7pPr indent="-228600" lvl="6" marL="3200400" algn="l">
              <a:lnSpc>
                <a:spcPct val="100000"/>
              </a:lnSpc>
              <a:spcBef>
                <a:spcPts val="320"/>
              </a:spcBef>
              <a:spcAft>
                <a:spcPts val="0"/>
              </a:spcAft>
              <a:buSzPts val="1200"/>
              <a:buNone/>
              <a:defRPr b="1" sz="1600"/>
            </a:lvl7pPr>
            <a:lvl8pPr indent="-228600" lvl="7" marL="3657600" algn="l">
              <a:lnSpc>
                <a:spcPct val="100000"/>
              </a:lnSpc>
              <a:spcBef>
                <a:spcPts val="320"/>
              </a:spcBef>
              <a:spcAft>
                <a:spcPts val="0"/>
              </a:spcAft>
              <a:buSzPts val="1200"/>
              <a:buNone/>
              <a:defRPr b="1" sz="1600"/>
            </a:lvl8pPr>
            <a:lvl9pPr indent="-228600" lvl="8" marL="4114800" algn="l">
              <a:lnSpc>
                <a:spcPct val="100000"/>
              </a:lnSpc>
              <a:spcBef>
                <a:spcPts val="320"/>
              </a:spcBef>
              <a:spcAft>
                <a:spcPts val="0"/>
              </a:spcAft>
              <a:buSzPts val="1200"/>
              <a:buNone/>
              <a:defRPr b="1" sz="1600"/>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ith 2 Pictures">
  <p:cSld name="Title Slide with 2 Pictures">
    <p:spTree>
      <p:nvGrpSpPr>
        <p:cNvPr id="302" name="Shape 302"/>
        <p:cNvGrpSpPr/>
        <p:nvPr/>
      </p:nvGrpSpPr>
      <p:grpSpPr>
        <a:xfrm>
          <a:off x="0" y="0"/>
          <a:ext cx="0" cy="0"/>
          <a:chOff x="0" y="0"/>
          <a:chExt cx="0" cy="0"/>
        </a:xfrm>
      </p:grpSpPr>
      <p:sp>
        <p:nvSpPr>
          <p:cNvPr id="303" name="Google Shape;303;p32"/>
          <p:cNvSpPr txBox="1"/>
          <p:nvPr>
            <p:ph type="ctrTitle"/>
          </p:nvPr>
        </p:nvSpPr>
        <p:spPr>
          <a:xfrm>
            <a:off x="4800600" y="4624668"/>
            <a:ext cx="4038600" cy="9336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4" name="Google Shape;304;p32"/>
          <p:cNvSpPr txBox="1"/>
          <p:nvPr>
            <p:ph idx="1" type="subTitle"/>
          </p:nvPr>
        </p:nvSpPr>
        <p:spPr>
          <a:xfrm>
            <a:off x="4800600" y="5562599"/>
            <a:ext cx="4038600" cy="748500"/>
          </a:xfrm>
          <a:prstGeom prst="rect">
            <a:avLst/>
          </a:prstGeom>
          <a:noFill/>
          <a:ln>
            <a:noFill/>
          </a:ln>
        </p:spPr>
        <p:txBody>
          <a:bodyPr anchorCtr="0" anchor="t" bIns="45700" lIns="91425" spcFirstLastPara="1" rIns="91425" wrap="square" tIns="4570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p:txBody>
      </p:sp>
      <p:sp>
        <p:nvSpPr>
          <p:cNvPr id="305" name="Google Shape;305;p32"/>
          <p:cNvSpPr txBox="1"/>
          <p:nvPr>
            <p:ph idx="10" type="dt"/>
          </p:nvPr>
        </p:nvSpPr>
        <p:spPr>
          <a:xfrm>
            <a:off x="4800600" y="6425640"/>
            <a:ext cx="12327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6" name="Google Shape;306;p32"/>
          <p:cNvSpPr txBox="1"/>
          <p:nvPr>
            <p:ph idx="11" type="ftr"/>
          </p:nvPr>
        </p:nvSpPr>
        <p:spPr>
          <a:xfrm>
            <a:off x="6311153" y="6425640"/>
            <a:ext cx="26178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7" name="Google Shape;307;p32"/>
          <p:cNvSpPr/>
          <p:nvPr/>
        </p:nvSpPr>
        <p:spPr>
          <a:xfrm>
            <a:off x="282575" y="228600"/>
            <a:ext cx="4235400" cy="418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08" name="Google Shape;308;p32"/>
          <p:cNvSpPr/>
          <p:nvPr/>
        </p:nvSpPr>
        <p:spPr>
          <a:xfrm>
            <a:off x="6802438" y="228600"/>
            <a:ext cx="2057400" cy="203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09" name="Google Shape;309;p32"/>
          <p:cNvSpPr/>
          <p:nvPr/>
        </p:nvSpPr>
        <p:spPr>
          <a:xfrm>
            <a:off x="4624388" y="2377440"/>
            <a:ext cx="2057400" cy="2039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10" name="Google Shape;310;p32"/>
          <p:cNvSpPr/>
          <p:nvPr>
            <p:ph idx="2" type="pic"/>
          </p:nvPr>
        </p:nvSpPr>
        <p:spPr>
          <a:xfrm>
            <a:off x="4624388" y="22860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311" name="Google Shape;311;p32"/>
          <p:cNvSpPr/>
          <p:nvPr>
            <p:ph idx="3" type="pic"/>
          </p:nvPr>
        </p:nvSpPr>
        <p:spPr>
          <a:xfrm>
            <a:off x="6802438" y="237744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312" name="Google Shape;312;p32"/>
          <p:cNvSpPr txBox="1"/>
          <p:nvPr>
            <p:ph idx="4" type="body"/>
          </p:nvPr>
        </p:nvSpPr>
        <p:spPr>
          <a:xfrm>
            <a:off x="857250" y="1779494"/>
            <a:ext cx="3086100" cy="2040900"/>
          </a:xfrm>
          <a:prstGeom prst="rect">
            <a:avLst/>
          </a:prstGeom>
          <a:noFill/>
          <a:ln>
            <a:noFill/>
          </a:ln>
        </p:spPr>
        <p:txBody>
          <a:bodyPr anchorCtr="0" anchor="t" bIns="45700" lIns="45700" spcFirstLastPara="1" rIns="45700" wrap="square" tIns="45700">
            <a:noAutofit/>
          </a:bodyPr>
          <a:lstStyle>
            <a:lvl1pPr indent="-228600" lvl="0" marL="457200" algn="ctr">
              <a:lnSpc>
                <a:spcPct val="100000"/>
              </a:lnSpc>
              <a:spcBef>
                <a:spcPts val="600"/>
              </a:spcBef>
              <a:spcAft>
                <a:spcPts val="0"/>
              </a:spcAft>
              <a:buSzPts val="3450"/>
              <a:buNone/>
              <a:defRPr sz="4600">
                <a:solidFill>
                  <a:schemeClr val="lt1"/>
                </a:solidFill>
              </a:defRPr>
            </a:lvl1pPr>
            <a:lvl2pPr indent="-285750" lvl="1" marL="914400" algn="l">
              <a:lnSpc>
                <a:spcPct val="100000"/>
              </a:lnSpc>
              <a:spcBef>
                <a:spcPts val="600"/>
              </a:spcBef>
              <a:spcAft>
                <a:spcPts val="0"/>
              </a:spcAft>
              <a:buSzPts val="900"/>
              <a:buChar char="■"/>
              <a:defRPr sz="1200"/>
            </a:lvl2pPr>
            <a:lvl3pPr indent="-276225" lvl="2" marL="1371600" algn="l">
              <a:lnSpc>
                <a:spcPct val="100000"/>
              </a:lnSpc>
              <a:spcBef>
                <a:spcPts val="600"/>
              </a:spcBef>
              <a:spcAft>
                <a:spcPts val="0"/>
              </a:spcAft>
              <a:buSzPts val="750"/>
              <a:buChar char="■"/>
              <a:defRPr sz="1000"/>
            </a:lvl3pPr>
            <a:lvl4pPr indent="-271462" lvl="3" marL="1828800" algn="l">
              <a:lnSpc>
                <a:spcPct val="100000"/>
              </a:lnSpc>
              <a:spcBef>
                <a:spcPts val="600"/>
              </a:spcBef>
              <a:spcAft>
                <a:spcPts val="0"/>
              </a:spcAft>
              <a:buSzPts val="675"/>
              <a:buChar char="■"/>
              <a:defRPr sz="900"/>
            </a:lvl4pPr>
            <a:lvl5pPr indent="-271462" lvl="4" marL="2286000" algn="l">
              <a:lnSpc>
                <a:spcPct val="100000"/>
              </a:lnSpc>
              <a:spcBef>
                <a:spcPts val="600"/>
              </a:spcBef>
              <a:spcAft>
                <a:spcPts val="0"/>
              </a:spcAft>
              <a:buSzPts val="675"/>
              <a:buChar char="■"/>
              <a:defRPr sz="900"/>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313" name="Google Shape;313;p32"/>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ntent">
  <p:cSld name="3 Content">
    <p:spTree>
      <p:nvGrpSpPr>
        <p:cNvPr id="314" name="Shape 314"/>
        <p:cNvGrpSpPr/>
        <p:nvPr/>
      </p:nvGrpSpPr>
      <p:grpSpPr>
        <a:xfrm>
          <a:off x="0" y="0"/>
          <a:ext cx="0" cy="0"/>
          <a:chOff x="0" y="0"/>
          <a:chExt cx="0" cy="0"/>
        </a:xfrm>
      </p:grpSpPr>
      <p:sp>
        <p:nvSpPr>
          <p:cNvPr id="315" name="Google Shape;315;p33"/>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16" name="Google Shape;316;p33"/>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17" name="Google Shape;317;p33"/>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8" name="Google Shape;318;p33"/>
          <p:cNvSpPr txBox="1"/>
          <p:nvPr>
            <p:ph idx="1" type="body"/>
          </p:nvPr>
        </p:nvSpPr>
        <p:spPr>
          <a:xfrm>
            <a:off x="4410075" y="1985963"/>
            <a:ext cx="36576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319" name="Google Shape;319;p33"/>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0" name="Google Shape;320;p33"/>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1" name="Google Shape;321;p33"/>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322" name="Google Shape;322;p33"/>
          <p:cNvSpPr txBox="1"/>
          <p:nvPr>
            <p:ph idx="2" type="body"/>
          </p:nvPr>
        </p:nvSpPr>
        <p:spPr>
          <a:xfrm>
            <a:off x="498518" y="1985963"/>
            <a:ext cx="3657600" cy="41403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323" name="Google Shape;323;p33"/>
          <p:cNvSpPr txBox="1"/>
          <p:nvPr>
            <p:ph idx="3" type="body"/>
          </p:nvPr>
        </p:nvSpPr>
        <p:spPr>
          <a:xfrm>
            <a:off x="4410075" y="4169664"/>
            <a:ext cx="3657600" cy="19659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p:cSld name="Title Only">
    <p:spTree>
      <p:nvGrpSpPr>
        <p:cNvPr id="324" name="Shape 324"/>
        <p:cNvGrpSpPr/>
        <p:nvPr/>
      </p:nvGrpSpPr>
      <p:grpSpPr>
        <a:xfrm>
          <a:off x="0" y="0"/>
          <a:ext cx="0" cy="0"/>
          <a:chOff x="0" y="0"/>
          <a:chExt cx="0" cy="0"/>
        </a:xfrm>
      </p:grpSpPr>
      <p:sp>
        <p:nvSpPr>
          <p:cNvPr id="325" name="Google Shape;325;p34"/>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26" name="Google Shape;326;p34"/>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27" name="Google Shape;327;p34"/>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8" name="Google Shape;328;p34"/>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9" name="Google Shape;329;p34"/>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0" name="Google Shape;330;p34"/>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331" name="Shape 331"/>
        <p:cNvGrpSpPr/>
        <p:nvPr/>
      </p:nvGrpSpPr>
      <p:grpSpPr>
        <a:xfrm>
          <a:off x="0" y="0"/>
          <a:ext cx="0" cy="0"/>
          <a:chOff x="0" y="0"/>
          <a:chExt cx="0" cy="0"/>
        </a:xfrm>
      </p:grpSpPr>
      <p:sp>
        <p:nvSpPr>
          <p:cNvPr id="332" name="Google Shape;332;p35"/>
          <p:cNvSpPr/>
          <p:nvPr/>
        </p:nvSpPr>
        <p:spPr>
          <a:xfrm>
            <a:off x="8166847" y="282573"/>
            <a:ext cx="685800" cy="302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33" name="Google Shape;333;p35"/>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4" name="Google Shape;334;p35"/>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5" name="Google Shape;335;p35"/>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336" name="Shape 336"/>
        <p:cNvGrpSpPr/>
        <p:nvPr/>
      </p:nvGrpSpPr>
      <p:grpSpPr>
        <a:xfrm>
          <a:off x="0" y="0"/>
          <a:ext cx="0" cy="0"/>
          <a:chOff x="0" y="0"/>
          <a:chExt cx="0" cy="0"/>
        </a:xfrm>
      </p:grpSpPr>
      <p:sp>
        <p:nvSpPr>
          <p:cNvPr id="337" name="Google Shape;337;p36"/>
          <p:cNvSpPr/>
          <p:nvPr/>
        </p:nvSpPr>
        <p:spPr>
          <a:xfrm>
            <a:off x="282575" y="228600"/>
            <a:ext cx="3451200" cy="6345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38" name="Google Shape;338;p36"/>
          <p:cNvSpPr txBox="1"/>
          <p:nvPr>
            <p:ph type="title"/>
          </p:nvPr>
        </p:nvSpPr>
        <p:spPr>
          <a:xfrm>
            <a:off x="380555" y="2571750"/>
            <a:ext cx="3255300" cy="1161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9" name="Google Shape;339;p36"/>
          <p:cNvSpPr txBox="1"/>
          <p:nvPr>
            <p:ph idx="1" type="body"/>
          </p:nvPr>
        </p:nvSpPr>
        <p:spPr>
          <a:xfrm>
            <a:off x="4168775" y="273050"/>
            <a:ext cx="4597500" cy="58530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23850" lvl="5" marL="2743200" algn="l">
              <a:lnSpc>
                <a:spcPct val="100000"/>
              </a:lnSpc>
              <a:spcBef>
                <a:spcPts val="400"/>
              </a:spcBef>
              <a:spcAft>
                <a:spcPts val="0"/>
              </a:spcAft>
              <a:buSzPts val="1500"/>
              <a:buChar char="■"/>
              <a:defRPr sz="2000"/>
            </a:lvl6pPr>
            <a:lvl7pPr indent="-323850" lvl="6" marL="3200400" algn="l">
              <a:lnSpc>
                <a:spcPct val="100000"/>
              </a:lnSpc>
              <a:spcBef>
                <a:spcPts val="400"/>
              </a:spcBef>
              <a:spcAft>
                <a:spcPts val="0"/>
              </a:spcAft>
              <a:buSzPts val="1500"/>
              <a:buChar char="■"/>
              <a:defRPr sz="2000"/>
            </a:lvl7pPr>
            <a:lvl8pPr indent="-323850" lvl="7" marL="3657600" algn="l">
              <a:lnSpc>
                <a:spcPct val="100000"/>
              </a:lnSpc>
              <a:spcBef>
                <a:spcPts val="400"/>
              </a:spcBef>
              <a:spcAft>
                <a:spcPts val="0"/>
              </a:spcAft>
              <a:buSzPts val="1500"/>
              <a:buChar char="■"/>
              <a:defRPr sz="2000"/>
            </a:lvl8pPr>
            <a:lvl9pPr indent="-323850" lvl="8" marL="4114800" algn="l">
              <a:lnSpc>
                <a:spcPct val="100000"/>
              </a:lnSpc>
              <a:spcBef>
                <a:spcPts val="400"/>
              </a:spcBef>
              <a:spcAft>
                <a:spcPts val="0"/>
              </a:spcAft>
              <a:buSzPts val="1500"/>
              <a:buChar char="■"/>
              <a:defRPr sz="2000"/>
            </a:lvl9pPr>
          </a:lstStyle>
          <a:p/>
        </p:txBody>
      </p:sp>
      <p:sp>
        <p:nvSpPr>
          <p:cNvPr id="340" name="Google Shape;340;p36"/>
          <p:cNvSpPr txBox="1"/>
          <p:nvPr>
            <p:ph idx="2" type="body"/>
          </p:nvPr>
        </p:nvSpPr>
        <p:spPr>
          <a:xfrm>
            <a:off x="381093" y="3733800"/>
            <a:ext cx="3255300" cy="2392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341" name="Google Shape;341;p36"/>
          <p:cNvSpPr txBox="1"/>
          <p:nvPr>
            <p:ph idx="10" type="dt"/>
          </p:nvPr>
        </p:nvSpPr>
        <p:spPr>
          <a:xfrm>
            <a:off x="7391399" y="6423585"/>
            <a:ext cx="153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2" name="Google Shape;342;p36"/>
          <p:cNvSpPr txBox="1"/>
          <p:nvPr>
            <p:ph idx="11" type="ftr"/>
          </p:nvPr>
        </p:nvSpPr>
        <p:spPr>
          <a:xfrm>
            <a:off x="3859305" y="6423585"/>
            <a:ext cx="3316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3" name="Google Shape;343;p36"/>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344" name="Shape 344"/>
        <p:cNvGrpSpPr/>
        <p:nvPr/>
      </p:nvGrpSpPr>
      <p:grpSpPr>
        <a:xfrm>
          <a:off x="0" y="0"/>
          <a:ext cx="0" cy="0"/>
          <a:chOff x="0" y="0"/>
          <a:chExt cx="0" cy="0"/>
        </a:xfrm>
      </p:grpSpPr>
      <p:sp>
        <p:nvSpPr>
          <p:cNvPr id="345" name="Google Shape;345;p37"/>
          <p:cNvSpPr/>
          <p:nvPr/>
        </p:nvSpPr>
        <p:spPr>
          <a:xfrm>
            <a:off x="8166847" y="282573"/>
            <a:ext cx="685800" cy="302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46" name="Google Shape;346;p37"/>
          <p:cNvSpPr txBox="1"/>
          <p:nvPr>
            <p:ph type="title"/>
          </p:nvPr>
        </p:nvSpPr>
        <p:spPr>
          <a:xfrm>
            <a:off x="4169404" y="3124200"/>
            <a:ext cx="38982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7" name="Google Shape;347;p37"/>
          <p:cNvSpPr/>
          <p:nvPr>
            <p:ph idx="2" type="pic"/>
          </p:nvPr>
        </p:nvSpPr>
        <p:spPr>
          <a:xfrm>
            <a:off x="277906" y="228600"/>
            <a:ext cx="3460800" cy="63453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348" name="Google Shape;348;p37"/>
          <p:cNvSpPr txBox="1"/>
          <p:nvPr>
            <p:ph idx="1" type="body"/>
          </p:nvPr>
        </p:nvSpPr>
        <p:spPr>
          <a:xfrm>
            <a:off x="4169404" y="3995737"/>
            <a:ext cx="3898200" cy="2148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349" name="Google Shape;349;p37"/>
          <p:cNvSpPr txBox="1"/>
          <p:nvPr>
            <p:ph idx="10" type="dt"/>
          </p:nvPr>
        </p:nvSpPr>
        <p:spPr>
          <a:xfrm>
            <a:off x="7391399" y="6423585"/>
            <a:ext cx="153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0" name="Google Shape;350;p37"/>
          <p:cNvSpPr txBox="1"/>
          <p:nvPr>
            <p:ph idx="11" type="ftr"/>
          </p:nvPr>
        </p:nvSpPr>
        <p:spPr>
          <a:xfrm>
            <a:off x="4191000" y="6423585"/>
            <a:ext cx="3005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1" name="Google Shape;351;p37"/>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352" name="Google Shape;352;p37"/>
          <p:cNvSpPr txBox="1"/>
          <p:nvPr/>
        </p:nvSpPr>
        <p:spPr>
          <a:xfrm>
            <a:off x="3990110" y="3370730"/>
            <a:ext cx="2205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above Caption">
  <p:cSld name="Picture above Caption">
    <p:spTree>
      <p:nvGrpSpPr>
        <p:cNvPr id="353" name="Shape 353"/>
        <p:cNvGrpSpPr/>
        <p:nvPr/>
      </p:nvGrpSpPr>
      <p:grpSpPr>
        <a:xfrm>
          <a:off x="0" y="0"/>
          <a:ext cx="0" cy="0"/>
          <a:chOff x="0" y="0"/>
          <a:chExt cx="0" cy="0"/>
        </a:xfrm>
      </p:grpSpPr>
      <p:sp>
        <p:nvSpPr>
          <p:cNvPr id="354" name="Google Shape;354;p38"/>
          <p:cNvSpPr txBox="1"/>
          <p:nvPr>
            <p:ph type="title"/>
          </p:nvPr>
        </p:nvSpPr>
        <p:spPr>
          <a:xfrm>
            <a:off x="506505" y="4424082"/>
            <a:ext cx="6191100" cy="8337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5" name="Google Shape;355;p38"/>
          <p:cNvSpPr/>
          <p:nvPr>
            <p:ph idx="2" type="pic"/>
          </p:nvPr>
        </p:nvSpPr>
        <p:spPr>
          <a:xfrm>
            <a:off x="277905" y="228600"/>
            <a:ext cx="6378300" cy="4188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356" name="Google Shape;356;p38"/>
          <p:cNvSpPr txBox="1"/>
          <p:nvPr>
            <p:ph idx="1" type="body"/>
          </p:nvPr>
        </p:nvSpPr>
        <p:spPr>
          <a:xfrm>
            <a:off x="506505" y="5257799"/>
            <a:ext cx="6191100" cy="8859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3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357" name="Google Shape;357;p38"/>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8" name="Google Shape;358;p38"/>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9" name="Google Shape;359;p38"/>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360" name="Google Shape;360;p38"/>
          <p:cNvSpPr/>
          <p:nvPr/>
        </p:nvSpPr>
        <p:spPr>
          <a:xfrm>
            <a:off x="6802438" y="228600"/>
            <a:ext cx="2057400" cy="2039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61" name="Google Shape;361;p38"/>
          <p:cNvSpPr/>
          <p:nvPr/>
        </p:nvSpPr>
        <p:spPr>
          <a:xfrm>
            <a:off x="6802438" y="2377440"/>
            <a:ext cx="2057400" cy="2039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62" name="Google Shape;362;p38"/>
          <p:cNvSpPr txBox="1"/>
          <p:nvPr/>
        </p:nvSpPr>
        <p:spPr>
          <a:xfrm>
            <a:off x="327212" y="4632792"/>
            <a:ext cx="2205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s with Caption">
  <p:cSld name="3 Pictures with Caption">
    <p:spTree>
      <p:nvGrpSpPr>
        <p:cNvPr id="363" name="Shape 363"/>
        <p:cNvGrpSpPr/>
        <p:nvPr/>
      </p:nvGrpSpPr>
      <p:grpSpPr>
        <a:xfrm>
          <a:off x="0" y="0"/>
          <a:ext cx="0" cy="0"/>
          <a:chOff x="0" y="0"/>
          <a:chExt cx="0" cy="0"/>
        </a:xfrm>
      </p:grpSpPr>
      <p:sp>
        <p:nvSpPr>
          <p:cNvPr id="364" name="Google Shape;364;p39"/>
          <p:cNvSpPr/>
          <p:nvPr/>
        </p:nvSpPr>
        <p:spPr>
          <a:xfrm>
            <a:off x="282575" y="228600"/>
            <a:ext cx="4235400" cy="63453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65" name="Google Shape;365;p39"/>
          <p:cNvSpPr txBox="1"/>
          <p:nvPr>
            <p:ph type="title"/>
          </p:nvPr>
        </p:nvSpPr>
        <p:spPr>
          <a:xfrm>
            <a:off x="380554" y="2571750"/>
            <a:ext cx="4016700" cy="11619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lt1"/>
              </a:buClr>
              <a:buSzPts val="2600"/>
              <a:buFont typeface="Rockwell"/>
              <a:buNone/>
              <a:defRPr b="0" sz="2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6" name="Google Shape;366;p39"/>
          <p:cNvSpPr txBox="1"/>
          <p:nvPr>
            <p:ph idx="1" type="body"/>
          </p:nvPr>
        </p:nvSpPr>
        <p:spPr>
          <a:xfrm>
            <a:off x="381094" y="3733800"/>
            <a:ext cx="4015200" cy="23925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solidFill>
                  <a:schemeClr val="lt1"/>
                </a:solidFi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367" name="Google Shape;367;p39"/>
          <p:cNvSpPr txBox="1"/>
          <p:nvPr>
            <p:ph idx="10" type="dt"/>
          </p:nvPr>
        </p:nvSpPr>
        <p:spPr>
          <a:xfrm>
            <a:off x="3048000" y="6235607"/>
            <a:ext cx="1348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8" name="Google Shape;368;p39"/>
          <p:cNvSpPr txBox="1"/>
          <p:nvPr>
            <p:ph idx="11" type="ftr"/>
          </p:nvPr>
        </p:nvSpPr>
        <p:spPr>
          <a:xfrm>
            <a:off x="381095" y="6235607"/>
            <a:ext cx="25908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9" name="Google Shape;369;p39"/>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370" name="Google Shape;370;p39"/>
          <p:cNvSpPr txBox="1"/>
          <p:nvPr/>
        </p:nvSpPr>
        <p:spPr>
          <a:xfrm>
            <a:off x="424891" y="174812"/>
            <a:ext cx="413400" cy="8310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71" name="Google Shape;371;p39"/>
          <p:cNvSpPr/>
          <p:nvPr/>
        </p:nvSpPr>
        <p:spPr>
          <a:xfrm>
            <a:off x="6802438" y="228600"/>
            <a:ext cx="2057400" cy="20391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72" name="Google Shape;372;p39"/>
          <p:cNvSpPr/>
          <p:nvPr/>
        </p:nvSpPr>
        <p:spPr>
          <a:xfrm>
            <a:off x="4624388" y="4534726"/>
            <a:ext cx="2057400" cy="2039100"/>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73" name="Google Shape;373;p39"/>
          <p:cNvSpPr/>
          <p:nvPr>
            <p:ph idx="2" type="pic"/>
          </p:nvPr>
        </p:nvSpPr>
        <p:spPr>
          <a:xfrm>
            <a:off x="4624388" y="22860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374" name="Google Shape;374;p39"/>
          <p:cNvSpPr/>
          <p:nvPr>
            <p:ph idx="3" type="pic"/>
          </p:nvPr>
        </p:nvSpPr>
        <p:spPr>
          <a:xfrm>
            <a:off x="4624388" y="2381663"/>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375" name="Google Shape;375;p39"/>
          <p:cNvSpPr/>
          <p:nvPr>
            <p:ph idx="4" type="pic"/>
          </p:nvPr>
        </p:nvSpPr>
        <p:spPr>
          <a:xfrm>
            <a:off x="6803136" y="2381662"/>
            <a:ext cx="2057400" cy="4188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s with Caption, Alt.">
  <p:cSld name="3 Pictures with Caption, Alt.">
    <p:spTree>
      <p:nvGrpSpPr>
        <p:cNvPr id="376" name="Shape 376"/>
        <p:cNvGrpSpPr/>
        <p:nvPr/>
      </p:nvGrpSpPr>
      <p:grpSpPr>
        <a:xfrm>
          <a:off x="0" y="0"/>
          <a:ext cx="0" cy="0"/>
          <a:chOff x="0" y="0"/>
          <a:chExt cx="0" cy="0"/>
        </a:xfrm>
      </p:grpSpPr>
      <p:sp>
        <p:nvSpPr>
          <p:cNvPr id="377" name="Google Shape;377;p40"/>
          <p:cNvSpPr/>
          <p:nvPr/>
        </p:nvSpPr>
        <p:spPr>
          <a:xfrm>
            <a:off x="8166847" y="282573"/>
            <a:ext cx="685800" cy="302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78" name="Google Shape;378;p40"/>
          <p:cNvSpPr txBox="1"/>
          <p:nvPr>
            <p:ph type="title"/>
          </p:nvPr>
        </p:nvSpPr>
        <p:spPr>
          <a:xfrm>
            <a:off x="4953000" y="3124200"/>
            <a:ext cx="3108900" cy="87150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2600"/>
              <a:buFont typeface="Rockwell"/>
              <a:buNone/>
              <a:defRPr b="0" sz="2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9" name="Google Shape;379;p40"/>
          <p:cNvSpPr/>
          <p:nvPr>
            <p:ph idx="2" type="pic"/>
          </p:nvPr>
        </p:nvSpPr>
        <p:spPr>
          <a:xfrm>
            <a:off x="277905" y="2365248"/>
            <a:ext cx="4240200" cy="4188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2400"/>
              <a:buFont typeface="Noto Sans Symbols"/>
              <a:buNone/>
              <a:defRPr b="0" i="0" sz="32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2100"/>
              <a:buFont typeface="Noto Sans Symbols"/>
              <a:buNone/>
              <a:defRPr b="0" i="0" sz="2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800"/>
              <a:buFont typeface="Noto Sans Symbols"/>
              <a:buNone/>
              <a:defRPr b="0" i="0" sz="24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5pPr>
            <a:lvl6pPr lvl="5"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6pPr>
            <a:lvl7pPr lvl="6"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7pPr>
            <a:lvl8pPr lvl="7" marR="0" rtl="0" algn="l">
              <a:lnSpc>
                <a:spcPct val="100000"/>
              </a:lnSpc>
              <a:spcBef>
                <a:spcPts val="400"/>
              </a:spcBef>
              <a:spcAft>
                <a:spcPts val="0"/>
              </a:spcAft>
              <a:buClr>
                <a:srgbClr val="B86EB8"/>
              </a:buClr>
              <a:buSzPts val="1500"/>
              <a:buFont typeface="Noto Sans Symbols"/>
              <a:buNone/>
              <a:defRPr b="0" i="0" sz="2000" u="none" cap="none" strike="noStrike">
                <a:solidFill>
                  <a:srgbClr val="595959"/>
                </a:solidFill>
                <a:latin typeface="Rockwell"/>
                <a:ea typeface="Rockwell"/>
                <a:cs typeface="Rockwell"/>
                <a:sym typeface="Rockwell"/>
              </a:defRPr>
            </a:lvl8pPr>
            <a:lvl9pPr lvl="8" marR="0" rtl="0" algn="l">
              <a:lnSpc>
                <a:spcPct val="100000"/>
              </a:lnSpc>
              <a:spcBef>
                <a:spcPts val="4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9pPr>
          </a:lstStyle>
          <a:p/>
        </p:txBody>
      </p:sp>
      <p:sp>
        <p:nvSpPr>
          <p:cNvPr id="380" name="Google Shape;380;p40"/>
          <p:cNvSpPr txBox="1"/>
          <p:nvPr>
            <p:ph idx="1" type="body"/>
          </p:nvPr>
        </p:nvSpPr>
        <p:spPr>
          <a:xfrm>
            <a:off x="4953000" y="3995737"/>
            <a:ext cx="3108900" cy="21480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600"/>
              </a:spcBef>
              <a:spcAft>
                <a:spcPts val="0"/>
              </a:spcAft>
              <a:buSzPts val="1050"/>
              <a:buNone/>
              <a:defRPr sz="1400"/>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
        <p:nvSpPr>
          <p:cNvPr id="381" name="Google Shape;381;p40"/>
          <p:cNvSpPr txBox="1"/>
          <p:nvPr>
            <p:ph idx="10" type="dt"/>
          </p:nvPr>
        </p:nvSpPr>
        <p:spPr>
          <a:xfrm>
            <a:off x="7391399" y="6423585"/>
            <a:ext cx="15375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2" name="Google Shape;382;p40"/>
          <p:cNvSpPr txBox="1"/>
          <p:nvPr>
            <p:ph idx="11" type="ftr"/>
          </p:nvPr>
        </p:nvSpPr>
        <p:spPr>
          <a:xfrm>
            <a:off x="4191000" y="6423585"/>
            <a:ext cx="30051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3" name="Google Shape;383;p40"/>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384" name="Google Shape;384;p40"/>
          <p:cNvSpPr txBox="1"/>
          <p:nvPr/>
        </p:nvSpPr>
        <p:spPr>
          <a:xfrm>
            <a:off x="4750361" y="3370730"/>
            <a:ext cx="220500" cy="369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1" i="0" lang="en-US" sz="2400" u="none" cap="none" strike="noStrike">
                <a:solidFill>
                  <a:srgbClr val="B86EB8"/>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385" name="Google Shape;385;p40"/>
          <p:cNvSpPr/>
          <p:nvPr>
            <p:ph idx="3" type="pic"/>
          </p:nvPr>
        </p:nvSpPr>
        <p:spPr>
          <a:xfrm>
            <a:off x="277905" y="22860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386" name="Google Shape;386;p40"/>
          <p:cNvSpPr/>
          <p:nvPr>
            <p:ph idx="4" type="pic"/>
          </p:nvPr>
        </p:nvSpPr>
        <p:spPr>
          <a:xfrm>
            <a:off x="2460625" y="228600"/>
            <a:ext cx="2057400" cy="2039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p:cSld name="Title and Vertical Text">
    <p:spTree>
      <p:nvGrpSpPr>
        <p:cNvPr id="387" name="Shape 387"/>
        <p:cNvGrpSpPr/>
        <p:nvPr/>
      </p:nvGrpSpPr>
      <p:grpSpPr>
        <a:xfrm>
          <a:off x="0" y="0"/>
          <a:ext cx="0" cy="0"/>
          <a:chOff x="0" y="0"/>
          <a:chExt cx="0" cy="0"/>
        </a:xfrm>
      </p:grpSpPr>
      <p:sp>
        <p:nvSpPr>
          <p:cNvPr id="388" name="Google Shape;388;p41"/>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89" name="Google Shape;389;p41"/>
          <p:cNvSpPr txBox="1"/>
          <p:nvPr/>
        </p:nvSpPr>
        <p:spPr>
          <a:xfrm>
            <a:off x="223185" y="228600"/>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390" name="Google Shape;390;p41"/>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1" name="Google Shape;391;p41"/>
          <p:cNvSpPr txBox="1"/>
          <p:nvPr>
            <p:ph idx="1" type="body"/>
          </p:nvPr>
        </p:nvSpPr>
        <p:spPr>
          <a:xfrm rot="5400000">
            <a:off x="2204037" y="275550"/>
            <a:ext cx="4145100" cy="75564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392" name="Google Shape;392;p41"/>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3" name="Google Shape;393;p41"/>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4" name="Google Shape;394;p41"/>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46" name="Shape 46"/>
        <p:cNvGrpSpPr/>
        <p:nvPr/>
      </p:nvGrpSpPr>
      <p:grpSpPr>
        <a:xfrm>
          <a:off x="0" y="0"/>
          <a:ext cx="0" cy="0"/>
          <a:chOff x="0" y="0"/>
          <a:chExt cx="0" cy="0"/>
        </a:xfrm>
      </p:grpSpPr>
      <p:sp>
        <p:nvSpPr>
          <p:cNvPr id="47" name="Google Shape;47;p5"/>
          <p:cNvSpPr/>
          <p:nvPr/>
        </p:nvSpPr>
        <p:spPr>
          <a:xfrm>
            <a:off x="8210550" y="282574"/>
            <a:ext cx="642097"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8" name="Google Shape;48;p5"/>
          <p:cNvSpPr/>
          <p:nvPr/>
        </p:nvSpPr>
        <p:spPr>
          <a:xfrm>
            <a:off x="8068235" y="282574"/>
            <a:ext cx="91440" cy="160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9" name="Google Shape;49;p5"/>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50" name="Google Shape;50;p5"/>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5"/>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52" name="Google Shape;52;p5"/>
          <p:cNvSpPr txBox="1"/>
          <p:nvPr>
            <p:ph idx="2" type="body"/>
          </p:nvPr>
        </p:nvSpPr>
        <p:spPr>
          <a:xfrm>
            <a:off x="4399878" y="1985963"/>
            <a:ext cx="3657600" cy="41402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53" name="Google Shape;53;p5"/>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5"/>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5"/>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p:cSld name="Vertical Title and Text">
    <p:spTree>
      <p:nvGrpSpPr>
        <p:cNvPr id="395" name="Shape 395"/>
        <p:cNvGrpSpPr/>
        <p:nvPr/>
      </p:nvGrpSpPr>
      <p:grpSpPr>
        <a:xfrm>
          <a:off x="0" y="0"/>
          <a:ext cx="0" cy="0"/>
          <a:chOff x="0" y="0"/>
          <a:chExt cx="0" cy="0"/>
        </a:xfrm>
      </p:grpSpPr>
      <p:sp>
        <p:nvSpPr>
          <p:cNvPr id="396" name="Google Shape;396;p42"/>
          <p:cNvSpPr/>
          <p:nvPr/>
        </p:nvSpPr>
        <p:spPr>
          <a:xfrm>
            <a:off x="8166847" y="282573"/>
            <a:ext cx="685800" cy="3021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397" name="Google Shape;397;p42"/>
          <p:cNvSpPr txBox="1"/>
          <p:nvPr>
            <p:ph type="title"/>
          </p:nvPr>
        </p:nvSpPr>
        <p:spPr>
          <a:xfrm rot="5400000">
            <a:off x="5750740" y="3199792"/>
            <a:ext cx="5171400" cy="6813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8" name="Google Shape;398;p42"/>
          <p:cNvSpPr txBox="1"/>
          <p:nvPr>
            <p:ph idx="1" type="body"/>
          </p:nvPr>
        </p:nvSpPr>
        <p:spPr>
          <a:xfrm rot="5400000">
            <a:off x="1293750" y="122206"/>
            <a:ext cx="5184900" cy="68580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399" name="Google Shape;399;p42"/>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0" name="Google Shape;400;p42"/>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1" name="Google Shape;401;p42"/>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402" name="Google Shape;402;p42"/>
          <p:cNvSpPr txBox="1"/>
          <p:nvPr/>
        </p:nvSpPr>
        <p:spPr>
          <a:xfrm rot="-5400000">
            <a:off x="8593116" y="561571"/>
            <a:ext cx="261000" cy="554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2 Content, Top and Bottom">
  <p:cSld name="2 Content, Top and Bottom">
    <p:spTree>
      <p:nvGrpSpPr>
        <p:cNvPr id="56" name="Shape 56"/>
        <p:cNvGrpSpPr/>
        <p:nvPr/>
      </p:nvGrpSpPr>
      <p:grpSpPr>
        <a:xfrm>
          <a:off x="0" y="0"/>
          <a:ext cx="0" cy="0"/>
          <a:chOff x="0" y="0"/>
          <a:chExt cx="0" cy="0"/>
        </a:xfrm>
      </p:grpSpPr>
      <p:sp>
        <p:nvSpPr>
          <p:cNvPr id="57" name="Google Shape;57;p6"/>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58" name="Google Shape;58;p6"/>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6"/>
          <p:cNvSpPr txBox="1"/>
          <p:nvPr>
            <p:ph idx="1" type="body"/>
          </p:nvPr>
        </p:nvSpPr>
        <p:spPr>
          <a:xfrm>
            <a:off x="498517" y="1985963"/>
            <a:ext cx="7569157" cy="196596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60" name="Google Shape;60;p6"/>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6"/>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6"/>
          <p:cNvSpPr txBox="1"/>
          <p:nvPr>
            <p:ph idx="2" type="body"/>
          </p:nvPr>
        </p:nvSpPr>
        <p:spPr>
          <a:xfrm>
            <a:off x="498517" y="4164965"/>
            <a:ext cx="7569157" cy="196596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63" name="Google Shape;63;p6"/>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64" name="Google Shape;64;p6"/>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p:cSld name="Title and Content">
    <p:spTree>
      <p:nvGrpSpPr>
        <p:cNvPr id="65" name="Shape 65"/>
        <p:cNvGrpSpPr/>
        <p:nvPr/>
      </p:nvGrpSpPr>
      <p:grpSpPr>
        <a:xfrm>
          <a:off x="0" y="0"/>
          <a:ext cx="0" cy="0"/>
          <a:chOff x="0" y="0"/>
          <a:chExt cx="0" cy="0"/>
        </a:xfrm>
      </p:grpSpPr>
      <p:sp>
        <p:nvSpPr>
          <p:cNvPr id="66" name="Google Shape;66;p7"/>
          <p:cNvSpPr/>
          <p:nvPr/>
        </p:nvSpPr>
        <p:spPr>
          <a:xfrm>
            <a:off x="8210550" y="282574"/>
            <a:ext cx="642097"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67" name="Google Shape;67;p7"/>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7"/>
          <p:cNvSpPr txBox="1"/>
          <p:nvPr>
            <p:ph idx="1" type="body"/>
          </p:nvPr>
        </p:nvSpPr>
        <p:spPr>
          <a:xfrm>
            <a:off x="498474" y="1981200"/>
            <a:ext cx="7556313" cy="4144963"/>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69" name="Google Shape;69;p7"/>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72" name="Google Shape;72;p7"/>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73" name="Google Shape;73;p7"/>
          <p:cNvSpPr/>
          <p:nvPr/>
        </p:nvSpPr>
        <p:spPr>
          <a:xfrm>
            <a:off x="8068235" y="282574"/>
            <a:ext cx="91440" cy="16002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Alt.">
  <p:cSld name="Title and Content, Alt.">
    <p:spTree>
      <p:nvGrpSpPr>
        <p:cNvPr id="74" name="Shape 74"/>
        <p:cNvGrpSpPr/>
        <p:nvPr/>
      </p:nvGrpSpPr>
      <p:grpSpPr>
        <a:xfrm>
          <a:off x="0" y="0"/>
          <a:ext cx="0" cy="0"/>
          <a:chOff x="0" y="0"/>
          <a:chExt cx="0" cy="0"/>
        </a:xfrm>
      </p:grpSpPr>
      <p:sp>
        <p:nvSpPr>
          <p:cNvPr id="75" name="Google Shape;75;p8"/>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6" name="Google Shape;76;p8"/>
          <p:cNvSpPr txBox="1"/>
          <p:nvPr>
            <p:ph type="title"/>
          </p:nvPr>
        </p:nvSpPr>
        <p:spPr>
          <a:xfrm>
            <a:off x="498474" y="134471"/>
            <a:ext cx="7556313" cy="995082"/>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
          <p:cNvSpPr txBox="1"/>
          <p:nvPr>
            <p:ph idx="1" type="body"/>
          </p:nvPr>
        </p:nvSpPr>
        <p:spPr>
          <a:xfrm>
            <a:off x="498474" y="1981200"/>
            <a:ext cx="7556313" cy="4144963"/>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a:lvl1pPr>
            <a:lvl2pPr indent="-314325" lvl="1" marL="914400" algn="l">
              <a:lnSpc>
                <a:spcPct val="100000"/>
              </a:lnSpc>
              <a:spcBef>
                <a:spcPts val="600"/>
              </a:spcBef>
              <a:spcAft>
                <a:spcPts val="0"/>
              </a:spcAft>
              <a:buSzPts val="1350"/>
              <a:buChar char="■"/>
              <a:defRPr/>
            </a:lvl2pPr>
            <a:lvl3pPr indent="-314325" lvl="2" marL="1371600" algn="l">
              <a:lnSpc>
                <a:spcPct val="100000"/>
              </a:lnSpc>
              <a:spcBef>
                <a:spcPts val="600"/>
              </a:spcBef>
              <a:spcAft>
                <a:spcPts val="0"/>
              </a:spcAft>
              <a:buSzPts val="1350"/>
              <a:buChar char="■"/>
              <a:defRPr/>
            </a:lvl3pPr>
            <a:lvl4pPr indent="-314325" lvl="3" marL="1828800" algn="l">
              <a:lnSpc>
                <a:spcPct val="100000"/>
              </a:lnSpc>
              <a:spcBef>
                <a:spcPts val="600"/>
              </a:spcBef>
              <a:spcAft>
                <a:spcPts val="0"/>
              </a:spcAft>
              <a:buSzPts val="1350"/>
              <a:buChar char="■"/>
              <a:defRPr/>
            </a:lvl4pPr>
            <a:lvl5pPr indent="-314325" lvl="4" marL="2286000" algn="l">
              <a:lnSpc>
                <a:spcPct val="100000"/>
              </a:lnSpc>
              <a:spcBef>
                <a:spcPts val="600"/>
              </a:spcBef>
              <a:spcAft>
                <a:spcPts val="0"/>
              </a:spcAft>
              <a:buSzPts val="1350"/>
              <a:buChar char="■"/>
              <a:defRPr/>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78" name="Google Shape;78;p8"/>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8"/>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81" name="Google Shape;81;p8"/>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82" name="Google Shape;82;p8"/>
          <p:cNvSpPr txBox="1"/>
          <p:nvPr>
            <p:ph idx="2" type="body"/>
          </p:nvPr>
        </p:nvSpPr>
        <p:spPr>
          <a:xfrm>
            <a:off x="498518" y="1129553"/>
            <a:ext cx="7558960" cy="774700"/>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000"/>
              </a:spcBef>
              <a:spcAft>
                <a:spcPts val="0"/>
              </a:spcAft>
              <a:buSzPts val="1800"/>
              <a:buNone/>
              <a:defRPr b="0" i="0" sz="2400" u="none" cap="none" strike="noStrike">
                <a:solidFill>
                  <a:schemeClr val="accent3"/>
                </a:solidFill>
                <a:latin typeface="Rockwell"/>
                <a:ea typeface="Rockwell"/>
                <a:cs typeface="Rockwell"/>
                <a:sym typeface="Rockwell"/>
              </a:defRPr>
            </a:lvl1pPr>
            <a:lvl2pPr indent="-228600" lvl="1" marL="914400" algn="l">
              <a:lnSpc>
                <a:spcPct val="100000"/>
              </a:lnSpc>
              <a:spcBef>
                <a:spcPts val="600"/>
              </a:spcBef>
              <a:spcAft>
                <a:spcPts val="0"/>
              </a:spcAft>
              <a:buSzPts val="900"/>
              <a:buNone/>
              <a:defRPr sz="1200"/>
            </a:lvl2pPr>
            <a:lvl3pPr indent="-228600" lvl="2" marL="1371600" algn="l">
              <a:lnSpc>
                <a:spcPct val="100000"/>
              </a:lnSpc>
              <a:spcBef>
                <a:spcPts val="600"/>
              </a:spcBef>
              <a:spcAft>
                <a:spcPts val="0"/>
              </a:spcAft>
              <a:buSzPts val="750"/>
              <a:buNone/>
              <a:defRPr sz="1000"/>
            </a:lvl3pPr>
            <a:lvl4pPr indent="-228600" lvl="3" marL="1828800" algn="l">
              <a:lnSpc>
                <a:spcPct val="100000"/>
              </a:lnSpc>
              <a:spcBef>
                <a:spcPts val="600"/>
              </a:spcBef>
              <a:spcAft>
                <a:spcPts val="0"/>
              </a:spcAft>
              <a:buSzPts val="675"/>
              <a:buNone/>
              <a:defRPr sz="900"/>
            </a:lvl4pPr>
            <a:lvl5pPr indent="-228600" lvl="4" marL="2286000" algn="l">
              <a:lnSpc>
                <a:spcPct val="100000"/>
              </a:lnSpc>
              <a:spcBef>
                <a:spcPts val="600"/>
              </a:spcBef>
              <a:spcAft>
                <a:spcPts val="0"/>
              </a:spcAft>
              <a:buSzPts val="675"/>
              <a:buNone/>
              <a:defRPr sz="900"/>
            </a:lvl5pPr>
            <a:lvl6pPr indent="-228600" lvl="5" marL="2743200" algn="l">
              <a:lnSpc>
                <a:spcPct val="100000"/>
              </a:lnSpc>
              <a:spcBef>
                <a:spcPts val="180"/>
              </a:spcBef>
              <a:spcAft>
                <a:spcPts val="0"/>
              </a:spcAft>
              <a:buSzPts val="675"/>
              <a:buNone/>
              <a:defRPr sz="900"/>
            </a:lvl6pPr>
            <a:lvl7pPr indent="-228600" lvl="6" marL="3200400" algn="l">
              <a:lnSpc>
                <a:spcPct val="100000"/>
              </a:lnSpc>
              <a:spcBef>
                <a:spcPts val="180"/>
              </a:spcBef>
              <a:spcAft>
                <a:spcPts val="0"/>
              </a:spcAft>
              <a:buSzPts val="675"/>
              <a:buNone/>
              <a:defRPr sz="900"/>
            </a:lvl7pPr>
            <a:lvl8pPr indent="-228600" lvl="7" marL="3657600" algn="l">
              <a:lnSpc>
                <a:spcPct val="100000"/>
              </a:lnSpc>
              <a:spcBef>
                <a:spcPts val="180"/>
              </a:spcBef>
              <a:spcAft>
                <a:spcPts val="0"/>
              </a:spcAft>
              <a:buSzPts val="675"/>
              <a:buNone/>
              <a:defRPr sz="900"/>
            </a:lvl8pPr>
            <a:lvl9pPr indent="-228600" lvl="8" marL="4114800" algn="l">
              <a:lnSpc>
                <a:spcPct val="100000"/>
              </a:lnSpc>
              <a:spcBef>
                <a:spcPts val="180"/>
              </a:spcBef>
              <a:spcAft>
                <a:spcPts val="0"/>
              </a:spcAft>
              <a:buSzPts val="675"/>
              <a:buNone/>
              <a:defRPr sz="9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with 2 Pictures">
  <p:cSld name="Title Slide with 2 Pictures">
    <p:spTree>
      <p:nvGrpSpPr>
        <p:cNvPr id="83" name="Shape 83"/>
        <p:cNvGrpSpPr/>
        <p:nvPr/>
      </p:nvGrpSpPr>
      <p:grpSpPr>
        <a:xfrm>
          <a:off x="0" y="0"/>
          <a:ext cx="0" cy="0"/>
          <a:chOff x="0" y="0"/>
          <a:chExt cx="0" cy="0"/>
        </a:xfrm>
      </p:grpSpPr>
      <p:sp>
        <p:nvSpPr>
          <p:cNvPr id="84" name="Google Shape;84;p9"/>
          <p:cNvSpPr txBox="1"/>
          <p:nvPr>
            <p:ph type="ctrTitle"/>
          </p:nvPr>
        </p:nvSpPr>
        <p:spPr>
          <a:xfrm>
            <a:off x="4800600" y="4624668"/>
            <a:ext cx="4038600" cy="93345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2800"/>
              <a:buFont typeface="Rockwell"/>
              <a:buNone/>
              <a:defRPr sz="2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9"/>
          <p:cNvSpPr txBox="1"/>
          <p:nvPr>
            <p:ph idx="1" type="subTitle"/>
          </p:nvPr>
        </p:nvSpPr>
        <p:spPr>
          <a:xfrm>
            <a:off x="4800600" y="5562599"/>
            <a:ext cx="4038600" cy="748553"/>
          </a:xfrm>
          <a:prstGeom prst="rect">
            <a:avLst/>
          </a:prstGeom>
          <a:noFill/>
          <a:ln>
            <a:noFill/>
          </a:ln>
        </p:spPr>
        <p:txBody>
          <a:bodyPr anchorCtr="0" anchor="t" bIns="45700" lIns="91425" spcFirstLastPara="1" rIns="91425" wrap="square" tIns="45700">
            <a:noAutofit/>
          </a:bodyPr>
          <a:lstStyle>
            <a:lvl1pPr lvl="0" algn="l">
              <a:lnSpc>
                <a:spcPct val="100000"/>
              </a:lnSpc>
              <a:spcBef>
                <a:spcPts val="300"/>
              </a:spcBef>
              <a:spcAft>
                <a:spcPts val="0"/>
              </a:spcAft>
              <a:buSzPts val="1050"/>
              <a:buNone/>
              <a:defRPr sz="1400">
                <a:solidFill>
                  <a:srgbClr val="888888"/>
                </a:solidFill>
              </a:defRPr>
            </a:lvl1pPr>
            <a:lvl2pPr lvl="1" algn="ctr">
              <a:lnSpc>
                <a:spcPct val="100000"/>
              </a:lnSpc>
              <a:spcBef>
                <a:spcPts val="600"/>
              </a:spcBef>
              <a:spcAft>
                <a:spcPts val="0"/>
              </a:spcAft>
              <a:buSzPts val="1350"/>
              <a:buNone/>
              <a:defRPr>
                <a:solidFill>
                  <a:srgbClr val="888888"/>
                </a:solidFill>
              </a:defRPr>
            </a:lvl2pPr>
            <a:lvl3pPr lvl="2" algn="ctr">
              <a:lnSpc>
                <a:spcPct val="100000"/>
              </a:lnSpc>
              <a:spcBef>
                <a:spcPts val="600"/>
              </a:spcBef>
              <a:spcAft>
                <a:spcPts val="0"/>
              </a:spcAft>
              <a:buSzPts val="1350"/>
              <a:buNone/>
              <a:defRPr>
                <a:solidFill>
                  <a:srgbClr val="888888"/>
                </a:solidFill>
              </a:defRPr>
            </a:lvl3pPr>
            <a:lvl4pPr lvl="3" algn="ctr">
              <a:lnSpc>
                <a:spcPct val="100000"/>
              </a:lnSpc>
              <a:spcBef>
                <a:spcPts val="600"/>
              </a:spcBef>
              <a:spcAft>
                <a:spcPts val="0"/>
              </a:spcAft>
              <a:buSzPts val="1350"/>
              <a:buNone/>
              <a:defRPr>
                <a:solidFill>
                  <a:srgbClr val="888888"/>
                </a:solidFill>
              </a:defRPr>
            </a:lvl4pPr>
            <a:lvl5pPr lvl="4" algn="ctr">
              <a:lnSpc>
                <a:spcPct val="100000"/>
              </a:lnSpc>
              <a:spcBef>
                <a:spcPts val="600"/>
              </a:spcBef>
              <a:spcAft>
                <a:spcPts val="0"/>
              </a:spcAft>
              <a:buSzPts val="1350"/>
              <a:buNone/>
              <a:defRPr>
                <a:solidFill>
                  <a:srgbClr val="888888"/>
                </a:solidFill>
              </a:defRPr>
            </a:lvl5pPr>
            <a:lvl6pPr lvl="5" algn="ctr">
              <a:lnSpc>
                <a:spcPct val="100000"/>
              </a:lnSpc>
              <a:spcBef>
                <a:spcPts val="360"/>
              </a:spcBef>
              <a:spcAft>
                <a:spcPts val="0"/>
              </a:spcAft>
              <a:buSzPts val="1350"/>
              <a:buNone/>
              <a:defRPr>
                <a:solidFill>
                  <a:srgbClr val="888888"/>
                </a:solidFill>
              </a:defRPr>
            </a:lvl6pPr>
            <a:lvl7pPr lvl="6" algn="ctr">
              <a:lnSpc>
                <a:spcPct val="100000"/>
              </a:lnSpc>
              <a:spcBef>
                <a:spcPts val="360"/>
              </a:spcBef>
              <a:spcAft>
                <a:spcPts val="0"/>
              </a:spcAft>
              <a:buSzPts val="1350"/>
              <a:buNone/>
              <a:defRPr>
                <a:solidFill>
                  <a:srgbClr val="888888"/>
                </a:solidFill>
              </a:defRPr>
            </a:lvl7pPr>
            <a:lvl8pPr lvl="7" algn="ctr">
              <a:lnSpc>
                <a:spcPct val="100000"/>
              </a:lnSpc>
              <a:spcBef>
                <a:spcPts val="360"/>
              </a:spcBef>
              <a:spcAft>
                <a:spcPts val="0"/>
              </a:spcAft>
              <a:buSzPts val="1350"/>
              <a:buNone/>
              <a:defRPr>
                <a:solidFill>
                  <a:srgbClr val="888888"/>
                </a:solidFill>
              </a:defRPr>
            </a:lvl8pPr>
            <a:lvl9pPr lvl="8" algn="ctr">
              <a:lnSpc>
                <a:spcPct val="100000"/>
              </a:lnSpc>
              <a:spcBef>
                <a:spcPts val="360"/>
              </a:spcBef>
              <a:spcAft>
                <a:spcPts val="0"/>
              </a:spcAft>
              <a:buSzPts val="1350"/>
              <a:buNone/>
              <a:defRPr>
                <a:solidFill>
                  <a:srgbClr val="888888"/>
                </a:solidFill>
              </a:defRPr>
            </a:lvl9pPr>
          </a:lstStyle>
          <a:p/>
        </p:txBody>
      </p:sp>
      <p:sp>
        <p:nvSpPr>
          <p:cNvPr id="86" name="Google Shape;86;p9"/>
          <p:cNvSpPr txBox="1"/>
          <p:nvPr>
            <p:ph idx="10" type="dt"/>
          </p:nvPr>
        </p:nvSpPr>
        <p:spPr>
          <a:xfrm>
            <a:off x="4800600" y="6425640"/>
            <a:ext cx="1232647"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9"/>
          <p:cNvSpPr txBox="1"/>
          <p:nvPr>
            <p:ph idx="11" type="ftr"/>
          </p:nvPr>
        </p:nvSpPr>
        <p:spPr>
          <a:xfrm>
            <a:off x="6311153" y="6425640"/>
            <a:ext cx="2617694"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9"/>
          <p:cNvSpPr/>
          <p:nvPr/>
        </p:nvSpPr>
        <p:spPr>
          <a:xfrm>
            <a:off x="282575" y="228600"/>
            <a:ext cx="4235450" cy="4187952"/>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89" name="Google Shape;89;p9"/>
          <p:cNvSpPr/>
          <p:nvPr/>
        </p:nvSpPr>
        <p:spPr>
          <a:xfrm>
            <a:off x="6802438" y="228600"/>
            <a:ext cx="2057400" cy="2039112"/>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0" name="Google Shape;90;p9"/>
          <p:cNvSpPr/>
          <p:nvPr/>
        </p:nvSpPr>
        <p:spPr>
          <a:xfrm>
            <a:off x="4624388" y="2377440"/>
            <a:ext cx="2057400" cy="2039112"/>
          </a:xfrm>
          <a:prstGeom prst="rect">
            <a:avLst/>
          </a:prstGeom>
          <a:solidFill>
            <a:schemeClr val="accent4"/>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1" name="Google Shape;91;p9"/>
          <p:cNvSpPr/>
          <p:nvPr>
            <p:ph idx="2" type="pic"/>
          </p:nvPr>
        </p:nvSpPr>
        <p:spPr>
          <a:xfrm>
            <a:off x="4624388" y="228600"/>
            <a:ext cx="2057400" cy="20391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92" name="Google Shape;92;p9"/>
          <p:cNvSpPr/>
          <p:nvPr>
            <p:ph idx="3" type="pic"/>
          </p:nvPr>
        </p:nvSpPr>
        <p:spPr>
          <a:xfrm>
            <a:off x="6802438" y="2377440"/>
            <a:ext cx="2057400" cy="2039112"/>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2000"/>
              </a:spcBef>
              <a:spcAft>
                <a:spcPts val="0"/>
              </a:spcAft>
              <a:buClr>
                <a:schemeClr val="accent1"/>
              </a:buClr>
              <a:buSzPts val="1500"/>
              <a:buFont typeface="Noto Sans Symbols"/>
              <a:buNone/>
              <a:defRPr b="0" i="0" sz="2000" u="none" cap="none" strike="noStrike">
                <a:solidFill>
                  <a:srgbClr val="595959"/>
                </a:solidFill>
                <a:latin typeface="Rockwell"/>
                <a:ea typeface="Rockwell"/>
                <a:cs typeface="Rockwell"/>
                <a:sym typeface="Rockwell"/>
              </a:defRPr>
            </a:lvl1pPr>
            <a:lvl2pPr lvl="1"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lvl="2"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lvl="3"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lvl="4"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lvl="5"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lvl="6"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lvl="7"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lvl="8"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93" name="Google Shape;93;p9"/>
          <p:cNvSpPr txBox="1"/>
          <p:nvPr>
            <p:ph idx="4" type="body"/>
          </p:nvPr>
        </p:nvSpPr>
        <p:spPr>
          <a:xfrm>
            <a:off x="857250" y="1779494"/>
            <a:ext cx="3086100" cy="2040905"/>
          </a:xfrm>
          <a:prstGeom prst="rect">
            <a:avLst/>
          </a:prstGeom>
          <a:noFill/>
          <a:ln>
            <a:noFill/>
          </a:ln>
        </p:spPr>
        <p:txBody>
          <a:bodyPr anchorCtr="0" anchor="t" bIns="45700" lIns="45700" spcFirstLastPara="1" rIns="45700" wrap="square" tIns="45700">
            <a:noAutofit/>
          </a:bodyPr>
          <a:lstStyle>
            <a:lvl1pPr indent="-228600" lvl="0" marL="457200" algn="ctr">
              <a:lnSpc>
                <a:spcPct val="100000"/>
              </a:lnSpc>
              <a:spcBef>
                <a:spcPts val="600"/>
              </a:spcBef>
              <a:spcAft>
                <a:spcPts val="0"/>
              </a:spcAft>
              <a:buSzPts val="3450"/>
              <a:buNone/>
              <a:defRPr sz="4600">
                <a:solidFill>
                  <a:schemeClr val="lt1"/>
                </a:solidFill>
              </a:defRPr>
            </a:lvl1pPr>
            <a:lvl2pPr indent="-285750" lvl="1" marL="914400" algn="l">
              <a:lnSpc>
                <a:spcPct val="100000"/>
              </a:lnSpc>
              <a:spcBef>
                <a:spcPts val="600"/>
              </a:spcBef>
              <a:spcAft>
                <a:spcPts val="0"/>
              </a:spcAft>
              <a:buSzPts val="900"/>
              <a:buChar char="■"/>
              <a:defRPr sz="1200"/>
            </a:lvl2pPr>
            <a:lvl3pPr indent="-276225" lvl="2" marL="1371600" algn="l">
              <a:lnSpc>
                <a:spcPct val="100000"/>
              </a:lnSpc>
              <a:spcBef>
                <a:spcPts val="600"/>
              </a:spcBef>
              <a:spcAft>
                <a:spcPts val="0"/>
              </a:spcAft>
              <a:buSzPts val="750"/>
              <a:buChar char="■"/>
              <a:defRPr sz="1000"/>
            </a:lvl3pPr>
            <a:lvl4pPr indent="-271462" lvl="3" marL="1828800" algn="l">
              <a:lnSpc>
                <a:spcPct val="100000"/>
              </a:lnSpc>
              <a:spcBef>
                <a:spcPts val="600"/>
              </a:spcBef>
              <a:spcAft>
                <a:spcPts val="0"/>
              </a:spcAft>
              <a:buSzPts val="675"/>
              <a:buChar char="■"/>
              <a:defRPr sz="900"/>
            </a:lvl4pPr>
            <a:lvl5pPr indent="-271462" lvl="4" marL="2286000" algn="l">
              <a:lnSpc>
                <a:spcPct val="100000"/>
              </a:lnSpc>
              <a:spcBef>
                <a:spcPts val="600"/>
              </a:spcBef>
              <a:spcAft>
                <a:spcPts val="0"/>
              </a:spcAft>
              <a:buSzPts val="675"/>
              <a:buChar char="■"/>
              <a:defRPr sz="900"/>
            </a:lvl5pPr>
            <a:lvl6pPr indent="-314325" lvl="5" marL="2743200" algn="l">
              <a:lnSpc>
                <a:spcPct val="100000"/>
              </a:lnSpc>
              <a:spcBef>
                <a:spcPts val="360"/>
              </a:spcBef>
              <a:spcAft>
                <a:spcPts val="0"/>
              </a:spcAft>
              <a:buSzPts val="1350"/>
              <a:buChar char="■"/>
              <a:defRPr/>
            </a:lvl6pPr>
            <a:lvl7pPr indent="-314325" lvl="6" marL="3200400" algn="l">
              <a:lnSpc>
                <a:spcPct val="100000"/>
              </a:lnSpc>
              <a:spcBef>
                <a:spcPts val="360"/>
              </a:spcBef>
              <a:spcAft>
                <a:spcPts val="0"/>
              </a:spcAft>
              <a:buSzPts val="1350"/>
              <a:buChar char="■"/>
              <a:defRPr/>
            </a:lvl7pPr>
            <a:lvl8pPr indent="-314325" lvl="7" marL="3657600" algn="l">
              <a:lnSpc>
                <a:spcPct val="100000"/>
              </a:lnSpc>
              <a:spcBef>
                <a:spcPts val="360"/>
              </a:spcBef>
              <a:spcAft>
                <a:spcPts val="0"/>
              </a:spcAft>
              <a:buSzPts val="1350"/>
              <a:buChar char="■"/>
              <a:defRPr/>
            </a:lvl8pPr>
            <a:lvl9pPr indent="-314325" lvl="8" marL="4114800" algn="l">
              <a:lnSpc>
                <a:spcPct val="100000"/>
              </a:lnSpc>
              <a:spcBef>
                <a:spcPts val="360"/>
              </a:spcBef>
              <a:spcAft>
                <a:spcPts val="0"/>
              </a:spcAft>
              <a:buSzPts val="1350"/>
              <a:buChar char="■"/>
              <a:defRPr/>
            </a:lvl9pPr>
          </a:lstStyle>
          <a:p/>
        </p:txBody>
      </p:sp>
      <p:sp>
        <p:nvSpPr>
          <p:cNvPr id="94" name="Google Shape;94;p9"/>
          <p:cNvSpPr txBox="1"/>
          <p:nvPr/>
        </p:nvSpPr>
        <p:spPr>
          <a:xfrm>
            <a:off x="424891" y="174812"/>
            <a:ext cx="413309" cy="830997"/>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ntent">
  <p:cSld name="3 Content">
    <p:spTree>
      <p:nvGrpSpPr>
        <p:cNvPr id="95" name="Shape 95"/>
        <p:cNvGrpSpPr/>
        <p:nvPr/>
      </p:nvGrpSpPr>
      <p:grpSpPr>
        <a:xfrm>
          <a:off x="0" y="0"/>
          <a:ext cx="0" cy="0"/>
          <a:chOff x="0" y="0"/>
          <a:chExt cx="0" cy="0"/>
        </a:xfrm>
      </p:grpSpPr>
      <p:sp>
        <p:nvSpPr>
          <p:cNvPr id="96" name="Google Shape;96;p10"/>
          <p:cNvSpPr/>
          <p:nvPr/>
        </p:nvSpPr>
        <p:spPr>
          <a:xfrm>
            <a:off x="8166847" y="282574"/>
            <a:ext cx="685800" cy="16002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7" name="Google Shape;97;p10"/>
          <p:cNvSpPr txBox="1"/>
          <p:nvPr/>
        </p:nvSpPr>
        <p:spPr>
          <a:xfrm>
            <a:off x="223185" y="228600"/>
            <a:ext cx="260909" cy="553998"/>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3600"/>
              <a:buFont typeface="Arial"/>
              <a:buNone/>
            </a:pPr>
            <a:r>
              <a:rPr b="1" i="0" lang="en-US" sz="3600" u="none" cap="none" strike="noStrike">
                <a:solidFill>
                  <a:srgbClr val="B86EB8"/>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98" name="Google Shape;98;p10"/>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10"/>
          <p:cNvSpPr txBox="1"/>
          <p:nvPr>
            <p:ph idx="1" type="body"/>
          </p:nvPr>
        </p:nvSpPr>
        <p:spPr>
          <a:xfrm>
            <a:off x="4410075" y="1985963"/>
            <a:ext cx="3657600" cy="196596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00" name="Google Shape;100;p10"/>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0"/>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2" name="Google Shape;102;p10"/>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
        <p:nvSpPr>
          <p:cNvPr id="103" name="Google Shape;103;p10"/>
          <p:cNvSpPr txBox="1"/>
          <p:nvPr>
            <p:ph idx="2"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
        <p:nvSpPr>
          <p:cNvPr id="104" name="Google Shape;104;p10"/>
          <p:cNvSpPr txBox="1"/>
          <p:nvPr>
            <p:ph idx="3" type="body"/>
          </p:nvPr>
        </p:nvSpPr>
        <p:spPr>
          <a:xfrm>
            <a:off x="4410075" y="4169664"/>
            <a:ext cx="3657600" cy="1965960"/>
          </a:xfrm>
          <a:prstGeom prst="rect">
            <a:avLst/>
          </a:prstGeom>
          <a:noFill/>
          <a:ln>
            <a:noFill/>
          </a:ln>
        </p:spPr>
        <p:txBody>
          <a:bodyPr anchorCtr="0" anchor="t" bIns="45700" lIns="91425" spcFirstLastPara="1" rIns="91425" wrap="square" tIns="45700">
            <a:noAutofit/>
          </a:bodyPr>
          <a:lstStyle>
            <a:lvl1pPr indent="-314325" lvl="0" marL="457200" algn="l">
              <a:lnSpc>
                <a:spcPct val="100000"/>
              </a:lnSpc>
              <a:spcBef>
                <a:spcPts val="2000"/>
              </a:spcBef>
              <a:spcAft>
                <a:spcPts val="0"/>
              </a:spcAft>
              <a:buSzPts val="1350"/>
              <a:buChar char="■"/>
              <a:defRPr sz="1800"/>
            </a:lvl1pPr>
            <a:lvl2pPr indent="-314325" lvl="1" marL="914400" algn="l">
              <a:lnSpc>
                <a:spcPct val="100000"/>
              </a:lnSpc>
              <a:spcBef>
                <a:spcPts val="600"/>
              </a:spcBef>
              <a:spcAft>
                <a:spcPts val="0"/>
              </a:spcAft>
              <a:buSzPts val="1350"/>
              <a:buChar char="■"/>
              <a:defRPr sz="1800"/>
            </a:lvl2pPr>
            <a:lvl3pPr indent="-314325" lvl="2" marL="1371600" algn="l">
              <a:lnSpc>
                <a:spcPct val="100000"/>
              </a:lnSpc>
              <a:spcBef>
                <a:spcPts val="600"/>
              </a:spcBef>
              <a:spcAft>
                <a:spcPts val="0"/>
              </a:spcAft>
              <a:buSzPts val="1350"/>
              <a:buChar char="■"/>
              <a:defRPr sz="1800"/>
            </a:lvl3pPr>
            <a:lvl4pPr indent="-314325" lvl="3" marL="1828800" algn="l">
              <a:lnSpc>
                <a:spcPct val="100000"/>
              </a:lnSpc>
              <a:spcBef>
                <a:spcPts val="600"/>
              </a:spcBef>
              <a:spcAft>
                <a:spcPts val="0"/>
              </a:spcAft>
              <a:buSzPts val="1350"/>
              <a:buChar char="■"/>
              <a:defRPr sz="1800"/>
            </a:lvl4pPr>
            <a:lvl5pPr indent="-314325" lvl="4" marL="2286000" algn="l">
              <a:lnSpc>
                <a:spcPct val="100000"/>
              </a:lnSpc>
              <a:spcBef>
                <a:spcPts val="600"/>
              </a:spcBef>
              <a:spcAft>
                <a:spcPts val="0"/>
              </a:spcAft>
              <a:buSzPts val="1350"/>
              <a:buChar char="■"/>
              <a:defRPr sz="1800"/>
            </a:lvl5pPr>
            <a:lvl6pPr indent="-314325" lvl="5" marL="2743200" algn="l">
              <a:lnSpc>
                <a:spcPct val="100000"/>
              </a:lnSpc>
              <a:spcBef>
                <a:spcPts val="360"/>
              </a:spcBef>
              <a:spcAft>
                <a:spcPts val="0"/>
              </a:spcAft>
              <a:buSzPts val="1350"/>
              <a:buChar char="■"/>
              <a:defRPr sz="1800"/>
            </a:lvl6pPr>
            <a:lvl7pPr indent="-314325" lvl="6" marL="3200400" algn="l">
              <a:lnSpc>
                <a:spcPct val="100000"/>
              </a:lnSpc>
              <a:spcBef>
                <a:spcPts val="360"/>
              </a:spcBef>
              <a:spcAft>
                <a:spcPts val="0"/>
              </a:spcAft>
              <a:buSzPts val="1350"/>
              <a:buChar char="■"/>
              <a:defRPr sz="1800"/>
            </a:lvl7pPr>
            <a:lvl8pPr indent="-314325" lvl="7" marL="3657600" algn="l">
              <a:lnSpc>
                <a:spcPct val="100000"/>
              </a:lnSpc>
              <a:spcBef>
                <a:spcPts val="360"/>
              </a:spcBef>
              <a:spcAft>
                <a:spcPts val="0"/>
              </a:spcAft>
              <a:buSzPts val="1350"/>
              <a:buChar char="■"/>
              <a:defRPr sz="1800"/>
            </a:lvl8pPr>
            <a:lvl9pPr indent="-314325" lvl="8" marL="4114800" algn="l">
              <a:lnSpc>
                <a:spcPct val="100000"/>
              </a:lnSpc>
              <a:spcBef>
                <a:spcPts val="360"/>
              </a:spcBef>
              <a:spcAft>
                <a:spcPts val="0"/>
              </a:spcAft>
              <a:buSzPts val="1350"/>
              <a:buChar char="■"/>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0.xml"/><Relationship Id="rId11" Type="http://schemas.openxmlformats.org/officeDocument/2006/relationships/slideLayout" Target="../slideLayouts/slideLayout31.xml"/><Relationship Id="rId10" Type="http://schemas.openxmlformats.org/officeDocument/2006/relationships/slideLayout" Target="../slideLayouts/slideLayout30.xml"/><Relationship Id="rId21" Type="http://schemas.openxmlformats.org/officeDocument/2006/relationships/theme" Target="../theme/theme3.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slideLayout" Target="../slideLayouts/slideLayout21.xml"/><Relationship Id="rId2" Type="http://schemas.openxmlformats.org/officeDocument/2006/relationships/slideLayout" Target="../slideLayouts/slideLayout22.xml"/><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5" Type="http://schemas.openxmlformats.org/officeDocument/2006/relationships/slideLayout" Target="../slideLayouts/slideLayout35.xml"/><Relationship Id="rId14" Type="http://schemas.openxmlformats.org/officeDocument/2006/relationships/slideLayout" Target="../slideLayouts/slideLayout34.xml"/><Relationship Id="rId17" Type="http://schemas.openxmlformats.org/officeDocument/2006/relationships/slideLayout" Target="../slideLayouts/slideLayout37.xml"/><Relationship Id="rId16" Type="http://schemas.openxmlformats.org/officeDocument/2006/relationships/slideLayout" Target="../slideLayouts/slideLayout36.xml"/><Relationship Id="rId5" Type="http://schemas.openxmlformats.org/officeDocument/2006/relationships/slideLayout" Target="../slideLayouts/slideLayout25.xml"/><Relationship Id="rId19" Type="http://schemas.openxmlformats.org/officeDocument/2006/relationships/slideLayout" Target="../slideLayouts/slideLayout39.xml"/><Relationship Id="rId6" Type="http://schemas.openxmlformats.org/officeDocument/2006/relationships/slideLayout" Target="../slideLayouts/slideLayout26.xml"/><Relationship Id="rId18" Type="http://schemas.openxmlformats.org/officeDocument/2006/relationships/slideLayout" Target="../slideLayouts/slideLayout38.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Rockwell"/>
              <a:buNone/>
              <a:defRPr b="0" i="0" sz="3600" u="none" cap="none" strike="noStrike">
                <a:solidFill>
                  <a:schemeClr val="accent1"/>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
          <p:cNvSpPr txBox="1"/>
          <p:nvPr>
            <p:ph idx="1" type="body"/>
          </p:nvPr>
        </p:nvSpPr>
        <p:spPr>
          <a:xfrm>
            <a:off x="498474" y="1981200"/>
            <a:ext cx="7556313" cy="4144963"/>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0000"/>
              </a:lnSpc>
              <a:spcBef>
                <a:spcPts val="2000"/>
              </a:spcBef>
              <a:spcAft>
                <a:spcPts val="0"/>
              </a:spcAft>
              <a:buClr>
                <a:schemeClr val="accent1"/>
              </a:buClr>
              <a:buSzPts val="1500"/>
              <a:buFont typeface="Noto Sans Symbols"/>
              <a:buChar char="■"/>
              <a:defRPr b="0" i="0" sz="2000" u="none" cap="none" strike="noStrike">
                <a:solidFill>
                  <a:srgbClr val="595959"/>
                </a:solidFill>
                <a:latin typeface="Rockwell"/>
                <a:ea typeface="Rockwell"/>
                <a:cs typeface="Rockwell"/>
                <a:sym typeface="Rockwell"/>
              </a:defRPr>
            </a:lvl1pPr>
            <a:lvl2pPr indent="-314325" lvl="1" marL="914400"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indent="-314325" lvl="2" marL="1371600"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indent="-314325" lvl="3" marL="1828800"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indent="-314325" lvl="4" marL="2286000"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indent="-314325" lvl="5" marL="2743200"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indent="-314325" lvl="6" marL="3200400"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indent="-314325" lvl="7" marL="3657600"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indent="-314325" lvl="8" marL="4114800"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12" name="Google Shape;12;p1"/>
          <p:cNvSpPr txBox="1"/>
          <p:nvPr>
            <p:ph idx="10" type="dt"/>
          </p:nvPr>
        </p:nvSpPr>
        <p:spPr>
          <a:xfrm>
            <a:off x="6795247" y="6423585"/>
            <a:ext cx="2133600" cy="365125"/>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rgbClr val="595959"/>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9pPr>
          </a:lstStyle>
          <a:p/>
        </p:txBody>
      </p:sp>
      <p:sp>
        <p:nvSpPr>
          <p:cNvPr id="13" name="Google Shape;13;p1"/>
          <p:cNvSpPr txBox="1"/>
          <p:nvPr>
            <p:ph idx="11" type="ftr"/>
          </p:nvPr>
        </p:nvSpPr>
        <p:spPr>
          <a:xfrm>
            <a:off x="201706" y="6423585"/>
            <a:ext cx="6122894"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595959"/>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9pPr>
          </a:lstStyle>
          <a:p/>
        </p:txBody>
      </p:sp>
      <p:sp>
        <p:nvSpPr>
          <p:cNvPr id="14" name="Google Shape;14;p1"/>
          <p:cNvSpPr txBox="1"/>
          <p:nvPr>
            <p:ph idx="12" type="sldNum"/>
          </p:nvPr>
        </p:nvSpPr>
        <p:spPr>
          <a:xfrm>
            <a:off x="8305800" y="242234"/>
            <a:ext cx="554038"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06" name="Shape 206"/>
        <p:cNvGrpSpPr/>
        <p:nvPr/>
      </p:nvGrpSpPr>
      <p:grpSpPr>
        <a:xfrm>
          <a:off x="0" y="0"/>
          <a:ext cx="0" cy="0"/>
          <a:chOff x="0" y="0"/>
          <a:chExt cx="0" cy="0"/>
        </a:xfrm>
      </p:grpSpPr>
      <p:sp>
        <p:nvSpPr>
          <p:cNvPr id="207" name="Google Shape;207;p22"/>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chemeClr val="accent1"/>
              </a:buClr>
              <a:buSzPts val="3600"/>
              <a:buFont typeface="Rockwell"/>
              <a:buNone/>
              <a:defRPr b="0" i="0" sz="3600" u="none" cap="none" strike="noStrike">
                <a:solidFill>
                  <a:schemeClr val="accent1"/>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8" name="Google Shape;208;p22"/>
          <p:cNvSpPr txBox="1"/>
          <p:nvPr>
            <p:ph idx="1" type="body"/>
          </p:nvPr>
        </p:nvSpPr>
        <p:spPr>
          <a:xfrm>
            <a:off x="498474" y="1981200"/>
            <a:ext cx="7556400" cy="4145100"/>
          </a:xfrm>
          <a:prstGeom prst="rect">
            <a:avLst/>
          </a:prstGeom>
          <a:noFill/>
          <a:ln>
            <a:noFill/>
          </a:ln>
        </p:spPr>
        <p:txBody>
          <a:bodyPr anchorCtr="0" anchor="t" bIns="45700" lIns="91425" spcFirstLastPara="1" rIns="91425" wrap="square" tIns="45700">
            <a:noAutofit/>
          </a:bodyPr>
          <a:lstStyle>
            <a:lvl1pPr indent="-323850" lvl="0" marL="457200" marR="0" rtl="0" algn="l">
              <a:lnSpc>
                <a:spcPct val="100000"/>
              </a:lnSpc>
              <a:spcBef>
                <a:spcPts val="2000"/>
              </a:spcBef>
              <a:spcAft>
                <a:spcPts val="0"/>
              </a:spcAft>
              <a:buClr>
                <a:schemeClr val="accent1"/>
              </a:buClr>
              <a:buSzPts val="1500"/>
              <a:buFont typeface="Noto Sans Symbols"/>
              <a:buChar char="■"/>
              <a:defRPr b="0" i="0" sz="2000" u="none" cap="none" strike="noStrike">
                <a:solidFill>
                  <a:srgbClr val="595959"/>
                </a:solidFill>
                <a:latin typeface="Rockwell"/>
                <a:ea typeface="Rockwell"/>
                <a:cs typeface="Rockwell"/>
                <a:sym typeface="Rockwell"/>
              </a:defRPr>
            </a:lvl1pPr>
            <a:lvl2pPr indent="-314325" lvl="1" marL="914400"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2pPr>
            <a:lvl3pPr indent="-314325" lvl="2" marL="1371600"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3pPr>
            <a:lvl4pPr indent="-314325" lvl="3" marL="1828800" marR="0" rtl="0" algn="l">
              <a:lnSpc>
                <a:spcPct val="100000"/>
              </a:lnSpc>
              <a:spcBef>
                <a:spcPts val="60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4pPr>
            <a:lvl5pPr indent="-314325" lvl="4" marL="2286000" marR="0" rtl="0" algn="l">
              <a:lnSpc>
                <a:spcPct val="100000"/>
              </a:lnSpc>
              <a:spcBef>
                <a:spcPts val="60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5pPr>
            <a:lvl6pPr indent="-314325" lvl="5" marL="2743200"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6pPr>
            <a:lvl7pPr indent="-314325" lvl="6" marL="3200400"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7pPr>
            <a:lvl8pPr indent="-314325" lvl="7" marL="3657600" marR="0" rtl="0" algn="l">
              <a:lnSpc>
                <a:spcPct val="100000"/>
              </a:lnSpc>
              <a:spcBef>
                <a:spcPts val="360"/>
              </a:spcBef>
              <a:spcAft>
                <a:spcPts val="0"/>
              </a:spcAft>
              <a:buClr>
                <a:srgbClr val="B86EB8"/>
              </a:buClr>
              <a:buSzPts val="1350"/>
              <a:buFont typeface="Noto Sans Symbols"/>
              <a:buChar char="■"/>
              <a:defRPr b="0" i="0" sz="1800" u="none" cap="none" strike="noStrike">
                <a:solidFill>
                  <a:srgbClr val="595959"/>
                </a:solidFill>
                <a:latin typeface="Rockwell"/>
                <a:ea typeface="Rockwell"/>
                <a:cs typeface="Rockwell"/>
                <a:sym typeface="Rockwell"/>
              </a:defRPr>
            </a:lvl8pPr>
            <a:lvl9pPr indent="-314325" lvl="8" marL="4114800" marR="0" rtl="0" algn="l">
              <a:lnSpc>
                <a:spcPct val="100000"/>
              </a:lnSpc>
              <a:spcBef>
                <a:spcPts val="360"/>
              </a:spcBef>
              <a:spcAft>
                <a:spcPts val="0"/>
              </a:spcAft>
              <a:buClr>
                <a:schemeClr val="accent1"/>
              </a:buClr>
              <a:buSzPts val="1350"/>
              <a:buFont typeface="Noto Sans Symbols"/>
              <a:buChar char="■"/>
              <a:defRPr b="0" i="0" sz="1800" u="none" cap="none" strike="noStrike">
                <a:solidFill>
                  <a:srgbClr val="595959"/>
                </a:solidFill>
                <a:latin typeface="Rockwell"/>
                <a:ea typeface="Rockwell"/>
                <a:cs typeface="Rockwell"/>
                <a:sym typeface="Rockwell"/>
              </a:defRPr>
            </a:lvl9pPr>
          </a:lstStyle>
          <a:p/>
        </p:txBody>
      </p:sp>
      <p:sp>
        <p:nvSpPr>
          <p:cNvPr id="209" name="Google Shape;209;p22"/>
          <p:cNvSpPr txBox="1"/>
          <p:nvPr>
            <p:ph idx="10" type="dt"/>
          </p:nvPr>
        </p:nvSpPr>
        <p:spPr>
          <a:xfrm>
            <a:off x="6795247" y="6423585"/>
            <a:ext cx="2133600" cy="365100"/>
          </a:xfrm>
          <a:prstGeom prst="rect">
            <a:avLst/>
          </a:prstGeom>
          <a:noFill/>
          <a:ln>
            <a:noFill/>
          </a:ln>
        </p:spPr>
        <p:txBody>
          <a:bodyPr anchorCtr="0" anchor="ctr"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100" u="none" cap="none" strike="noStrike">
                <a:solidFill>
                  <a:srgbClr val="595959"/>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9pPr>
          </a:lstStyle>
          <a:p/>
        </p:txBody>
      </p:sp>
      <p:sp>
        <p:nvSpPr>
          <p:cNvPr id="210" name="Google Shape;210;p22"/>
          <p:cNvSpPr txBox="1"/>
          <p:nvPr>
            <p:ph idx="11" type="ftr"/>
          </p:nvPr>
        </p:nvSpPr>
        <p:spPr>
          <a:xfrm>
            <a:off x="201706" y="6423585"/>
            <a:ext cx="61230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100" u="none" cap="none" strike="noStrike">
                <a:solidFill>
                  <a:srgbClr val="595959"/>
                </a:solidFill>
                <a:latin typeface="Rockwell"/>
                <a:ea typeface="Rockwell"/>
                <a:cs typeface="Rockwell"/>
                <a:sym typeface="Rockwel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Rockwell"/>
                <a:ea typeface="Rockwell"/>
                <a:cs typeface="Rockwell"/>
                <a:sym typeface="Rockwell"/>
              </a:defRPr>
            </a:lvl9pPr>
          </a:lstStyle>
          <a:p/>
        </p:txBody>
      </p:sp>
      <p:sp>
        <p:nvSpPr>
          <p:cNvPr id="211" name="Google Shape;211;p22"/>
          <p:cNvSpPr txBox="1"/>
          <p:nvPr>
            <p:ph idx="12" type="sldNum"/>
          </p:nvPr>
        </p:nvSpPr>
        <p:spPr>
          <a:xfrm>
            <a:off x="8305800" y="242234"/>
            <a:ext cx="5541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1pPr>
            <a:lvl2pPr indent="0" lvl="1"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2pPr>
            <a:lvl3pPr indent="0" lvl="2"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3pPr>
            <a:lvl4pPr indent="0" lvl="3"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4pPr>
            <a:lvl5pPr indent="0" lvl="4"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5pPr>
            <a:lvl6pPr indent="0" lvl="5"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6pPr>
            <a:lvl7pPr indent="0" lvl="6"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7pPr>
            <a:lvl8pPr indent="0" lvl="7"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8pPr>
            <a:lvl9pPr indent="0" lvl="8" marL="0" marR="0" rtl="0" algn="r">
              <a:lnSpc>
                <a:spcPct val="100000"/>
              </a:lnSpc>
              <a:spcBef>
                <a:spcPts val="0"/>
              </a:spcBef>
              <a:spcAft>
                <a:spcPts val="0"/>
              </a:spcAft>
              <a:buClr>
                <a:srgbClr val="000000"/>
              </a:buClr>
              <a:buSzPts val="1400"/>
              <a:buFont typeface="Arial"/>
              <a:buNone/>
              <a:defRPr b="0" i="0" sz="1400" u="none" cap="none" strike="noStrike">
                <a:solidFill>
                  <a:schemeClr val="lt1"/>
                </a:solidFill>
                <a:latin typeface="Rockwell"/>
                <a:ea typeface="Rockwell"/>
                <a:cs typeface="Rockwell"/>
                <a:sym typeface="Rockwe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 id="2147483686" r:id="rId19"/>
    <p:sldLayoutId id="214748368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hyperlink" Target="https://www.youtube.com/watch?v=HmvpXdxAZrc" TargetMode="External"/><Relationship Id="rId5" Type="http://schemas.openxmlformats.org/officeDocument/2006/relationships/hyperlink" Target="about:blank" TargetMode="External"/><Relationship Id="rId6" Type="http://schemas.openxmlformats.org/officeDocument/2006/relationships/image" Target="../media/image27.png"/><Relationship Id="rId7" Type="http://schemas.openxmlformats.org/officeDocument/2006/relationships/image" Target="../media/image80.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0.xml"/><Relationship Id="rId3" Type="http://schemas.openxmlformats.org/officeDocument/2006/relationships/image" Target="../media/image195.png"/><Relationship Id="rId4" Type="http://schemas.openxmlformats.org/officeDocument/2006/relationships/hyperlink" Target="http://cammyscomiccorner.com/photowfd/enthalpy-level-diagram" TargetMode="External"/><Relationship Id="rId5" Type="http://schemas.openxmlformats.org/officeDocument/2006/relationships/hyperlink" Target="https://www.youtube.com/watch?v=DbzXKxp4V-Q" TargetMode="Externa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1.xml"/><Relationship Id="rId3" Type="http://schemas.openxmlformats.org/officeDocument/2006/relationships/hyperlink" Target="http://www.worldwisetutoring.com/heating-and-cooling-curves/" TargetMode="External"/><Relationship Id="rId4" Type="http://schemas.openxmlformats.org/officeDocument/2006/relationships/hyperlink" Target="http://www.worldwisetutoring.com/heating-and-cooling-curves/" TargetMode="External"/><Relationship Id="rId5" Type="http://schemas.openxmlformats.org/officeDocument/2006/relationships/hyperlink" Target="http://glencoe.com/sites/common_assets/advanced_placement/chemistry_chang10e/animations/enm1s3_4.swf" TargetMode="External"/><Relationship Id="rId6" Type="http://schemas.openxmlformats.org/officeDocument/2006/relationships/image" Target="../media/image19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2.xml"/><Relationship Id="rId3" Type="http://schemas.openxmlformats.org/officeDocument/2006/relationships/hyperlink" Target="http://catalog.flatworldknowledge.com/bookhub/4309?e=averill_1.0-ch13_s01" TargetMode="External"/><Relationship Id="rId4" Type="http://schemas.openxmlformats.org/officeDocument/2006/relationships/hyperlink" Target="https://www.youtube.com/watch?v=fS6AwXxrGhY" TargetMode="External"/><Relationship Id="rId5" Type="http://schemas.openxmlformats.org/officeDocument/2006/relationships/image" Target="../media/image200.png"/><Relationship Id="rId6" Type="http://schemas.openxmlformats.org/officeDocument/2006/relationships/hyperlink" Target="https://concord.org/stem-resources/solubility" TargetMode="External"/><Relationship Id="rId7" Type="http://schemas.openxmlformats.org/officeDocument/2006/relationships/image" Target="../media/image201.png"/><Relationship Id="rId8" Type="http://schemas.openxmlformats.org/officeDocument/2006/relationships/image" Target="../media/image20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3.xml"/><Relationship Id="rId3" Type="http://schemas.openxmlformats.org/officeDocument/2006/relationships/hyperlink" Target="https://www.learner.org/courses/chemistry/text/text.html?dis=U&amp;num=Ym5WdElUQS9PQ289&amp;sec=YzJWaklUQS9OeW89" TargetMode="External"/><Relationship Id="rId4" Type="http://schemas.openxmlformats.org/officeDocument/2006/relationships/hyperlink" Target="https://www.youtube.com/watch?v=SAR-5wdQKSY" TargetMode="External"/><Relationship Id="rId5" Type="http://schemas.openxmlformats.org/officeDocument/2006/relationships/image" Target="../media/image202.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4.xml"/><Relationship Id="rId3" Type="http://schemas.openxmlformats.org/officeDocument/2006/relationships/image" Target="../media/image203.png"/><Relationship Id="rId4" Type="http://schemas.openxmlformats.org/officeDocument/2006/relationships/hyperlink" Target="https://www.learner.org/courses/chemistry/visuals/visuals.html?dis=U&amp;num=Ym5WdElUQS9PQ289" TargetMode="External"/><Relationship Id="rId5" Type="http://schemas.openxmlformats.org/officeDocument/2006/relationships/hyperlink" Target="https://www.youtube.com/watch?v=JuWtBR-rDQk&amp;nohtml5=False" TargetMode="External"/><Relationship Id="rId6" Type="http://schemas.openxmlformats.org/officeDocument/2006/relationships/hyperlink" Target="https://www.youtube.com/watch?v=JuWtBR-rDQk&amp;nohtml5=False"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5.xml"/><Relationship Id="rId3" Type="http://schemas.openxmlformats.org/officeDocument/2006/relationships/image" Target="../media/image204.png"/><Relationship Id="rId4" Type="http://schemas.openxmlformats.org/officeDocument/2006/relationships/hyperlink" Target="http://www.learnapchemistry.com/potd/problem.php?pc=47c090b3fca47b99118e7653c667e609" TargetMode="External"/><Relationship Id="rId5" Type="http://schemas.openxmlformats.org/officeDocument/2006/relationships/hyperlink" Target="https://www.youtube.com/watch?v=DLi72thhck4" TargetMode="External"/><Relationship Id="rId6" Type="http://schemas.openxmlformats.org/officeDocument/2006/relationships/image" Target="../media/image205.png"/></Relationships>
</file>

<file path=ppt/slides/_rels/slide106.xml.rels><?xml version="1.0" encoding="UTF-8" standalone="yes"?><Relationships xmlns="http://schemas.openxmlformats.org/package/2006/relationships"><Relationship Id="rId10" Type="http://schemas.openxmlformats.org/officeDocument/2006/relationships/hyperlink" Target="http://www.chem.purdue.edu/gchelp/howtosolveit/Thermodynamics/Calorimetry.html" TargetMode="External"/><Relationship Id="rId1" Type="http://schemas.openxmlformats.org/officeDocument/2006/relationships/slideLayout" Target="../slideLayouts/slideLayout26.xml"/><Relationship Id="rId2" Type="http://schemas.openxmlformats.org/officeDocument/2006/relationships/notesSlide" Target="../notesSlides/notesSlide106.xml"/><Relationship Id="rId3" Type="http://schemas.openxmlformats.org/officeDocument/2006/relationships/image" Target="../media/image206.png"/><Relationship Id="rId4" Type="http://schemas.openxmlformats.org/officeDocument/2006/relationships/hyperlink" Target="http://www.slideshare.net/lurganbeach/lesson-enthalpy-and-calorimetry" TargetMode="External"/><Relationship Id="rId9" Type="http://schemas.openxmlformats.org/officeDocument/2006/relationships/image" Target="../media/image210.jpg"/><Relationship Id="rId5" Type="http://schemas.openxmlformats.org/officeDocument/2006/relationships/hyperlink" Target="https://www.youtube.com/watch?v=SAR-5wdQKSY" TargetMode="External"/><Relationship Id="rId6" Type="http://schemas.openxmlformats.org/officeDocument/2006/relationships/hyperlink" Target="http://group.chem.iastate.edu/Greenbowe/sections/projectfolder/flashfiles/thermochem/heat_metal.html" TargetMode="External"/><Relationship Id="rId7" Type="http://schemas.openxmlformats.org/officeDocument/2006/relationships/hyperlink" Target="https://commons.wikimedia.org/wiki/File:Bomb_Calorimeter_Diagram.png" TargetMode="External"/><Relationship Id="rId8" Type="http://schemas.openxmlformats.org/officeDocument/2006/relationships/image" Target="../media/image207.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07.xml"/><Relationship Id="rId3" Type="http://schemas.openxmlformats.org/officeDocument/2006/relationships/image" Target="../media/image21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8.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www.bozemanscience.com/ap-chem-064-equilibrium/" TargetMode="External"/><Relationship Id="rId5" Type="http://schemas.openxmlformats.org/officeDocument/2006/relationships/image" Target="../media/image211.png"/><Relationship Id="rId6" Type="http://schemas.openxmlformats.org/officeDocument/2006/relationships/image" Target="../media/image20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9.xml"/><Relationship Id="rId3" Type="http://schemas.openxmlformats.org/officeDocument/2006/relationships/hyperlink" Target="http://chemed.chem.purdue.edu/genchem/topicreview/bp/ch16/equilib.php" TargetMode="External"/><Relationship Id="rId4" Type="http://schemas.openxmlformats.org/officeDocument/2006/relationships/hyperlink" Target="https://www.youtube.com/watch?v=cRPetSjUuUI" TargetMode="External"/><Relationship Id="rId5" Type="http://schemas.openxmlformats.org/officeDocument/2006/relationships/image" Target="../media/image212.png"/><Relationship Id="rId6" Type="http://schemas.openxmlformats.org/officeDocument/2006/relationships/image" Target="../media/image215.png"/><Relationship Id="rId7" Type="http://schemas.openxmlformats.org/officeDocument/2006/relationships/image" Target="../media/image21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image" Target="../media/image23.png"/><Relationship Id="rId4" Type="http://schemas.openxmlformats.org/officeDocument/2006/relationships/hyperlink" Target="http://chemwiki.ucdavis.edu/Core/Physical_Chemistry/Physical_Properties_of_Matter/Atomic_and_Molecular_Properties/Ionization_Energy" TargetMode="External"/><Relationship Id="rId5" Type="http://schemas.openxmlformats.org/officeDocument/2006/relationships/hyperlink" Target="https://youtu.be/5CBs36jtZxY" TargetMode="External"/><Relationship Id="rId6" Type="http://schemas.openxmlformats.org/officeDocument/2006/relationships/image" Target="../media/image1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0.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bvtWqPRIhWg" TargetMode="External"/><Relationship Id="rId5" Type="http://schemas.openxmlformats.org/officeDocument/2006/relationships/image" Target="../media/image213.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1.xml"/><Relationship Id="rId3" Type="http://schemas.openxmlformats.org/officeDocument/2006/relationships/image" Target="../media/image214.png"/><Relationship Id="rId4" Type="http://schemas.openxmlformats.org/officeDocument/2006/relationships/hyperlink" Target="http://www.chemistry.mtu.edu/pages/courses/files/ch1120-sgreen/chap15_lec.ppt" TargetMode="External"/><Relationship Id="rId5" Type="http://schemas.openxmlformats.org/officeDocument/2006/relationships/hyperlink" Target="https://www.youtube.com/watch?v=pEuhbuV04u4&amp;nohtml5=False"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2.xml"/><Relationship Id="rId3" Type="http://schemas.openxmlformats.org/officeDocument/2006/relationships/hyperlink" Target="about:blank" TargetMode="External"/><Relationship Id="rId4" Type="http://schemas.openxmlformats.org/officeDocument/2006/relationships/hyperlink" Target="https://www.youtube.com/watch?v=QsiGDZd1RF8&amp;nohtml5=False" TargetMode="External"/><Relationship Id="rId5" Type="http://schemas.openxmlformats.org/officeDocument/2006/relationships/image" Target="../media/image223.png"/><Relationship Id="rId6" Type="http://schemas.openxmlformats.org/officeDocument/2006/relationships/image" Target="../media/image220.png"/><Relationship Id="rId7" Type="http://schemas.openxmlformats.org/officeDocument/2006/relationships/hyperlink" Target="http://www.chem.purdue.edu/gchelp/howtosolveit/Equilibrium/Calculating_Equilibrium_Constants.htm#Kone" TargetMode="External"/></Relationships>
</file>

<file path=ppt/slides/_rels/slide113.xml.rels><?xml version="1.0" encoding="UTF-8" standalone="yes"?><Relationships xmlns="http://schemas.openxmlformats.org/package/2006/relationships"><Relationship Id="rId10" Type="http://schemas.openxmlformats.org/officeDocument/2006/relationships/image" Target="../media/image217.png"/><Relationship Id="rId1" Type="http://schemas.openxmlformats.org/officeDocument/2006/relationships/slideLayout" Target="../slideLayouts/slideLayout23.xml"/><Relationship Id="rId2" Type="http://schemas.openxmlformats.org/officeDocument/2006/relationships/notesSlide" Target="../notesSlides/notesSlide113.xml"/><Relationship Id="rId3"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4"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9" Type="http://schemas.openxmlformats.org/officeDocument/2006/relationships/hyperlink" Target="http://www.chem.purdue.edu/gchelp/howtosolveit/Equilibrium/Calculating_Equilibrium_Constants.htm#Ktwo" TargetMode="External"/><Relationship Id="rId5" Type="http://schemas.openxmlformats.org/officeDocument/2006/relationships/hyperlink" Target="https://www.google.com/url?sa=i&amp;rct=j&amp;q=&amp;esrc=s&amp;source=images&amp;cd=&amp;ved=0ahUKEwjTtt-og4LMAhWJph4KHZqyA1AQjRwIBw&amp;url=http://philschatz.com/chemistry-book/contents/m51112.html&amp;psig=AFQjCNGlffYQaU8IHlsrZSN2D8Z6lnOM5w&amp;ust=1460307443839934" TargetMode="External"/><Relationship Id="rId6" Type="http://schemas.openxmlformats.org/officeDocument/2006/relationships/hyperlink" Target="about:blank" TargetMode="External"/><Relationship Id="rId7" Type="http://schemas.openxmlformats.org/officeDocument/2006/relationships/hyperlink" Target="https://www.youtube.com/watch?v=QsiGDZd1RF8&amp;nohtml5=False" TargetMode="External"/><Relationship Id="rId8" Type="http://schemas.openxmlformats.org/officeDocument/2006/relationships/image" Target="../media/image27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4.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tTO7UYeBSPk&amp;nohtml5=False" TargetMode="External"/><Relationship Id="rId5" Type="http://schemas.openxmlformats.org/officeDocument/2006/relationships/image" Target="../media/image21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5.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v80DIk303Ns" TargetMode="External"/><Relationship Id="rId5" Type="http://schemas.openxmlformats.org/officeDocument/2006/relationships/image" Target="../media/image22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6.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s://www.youtube.com/watch?v=PciV_Wuh9V8" TargetMode="External"/><Relationship Id="rId5" Type="http://schemas.openxmlformats.org/officeDocument/2006/relationships/hyperlink" Target="http://www.mhhe.com/physsci/chemistry/essentialchemistry/flash/lechv17.swf" TargetMode="Externa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7.xml"/><Relationship Id="rId3" Type="http://schemas.openxmlformats.org/officeDocument/2006/relationships/hyperlink" Target="http://www.chemistry.mtu.edu/pages/courses/files/ch1120-sgreen/chap15_lec.ppt" TargetMode="External"/><Relationship Id="rId4" Type="http://schemas.openxmlformats.org/officeDocument/2006/relationships/hyperlink" Target="http://www.mhhe.com/physsci/chemistry/essentialchemistry/flash/lechv17.swf" TargetMode="External"/><Relationship Id="rId9" Type="http://schemas.openxmlformats.org/officeDocument/2006/relationships/image" Target="../media/image219.png"/><Relationship Id="rId5" Type="http://schemas.openxmlformats.org/officeDocument/2006/relationships/hyperlink" Target="https://www.youtube.com/watch?v=PciV_Wuh9V8" TargetMode="External"/><Relationship Id="rId6" Type="http://schemas.openxmlformats.org/officeDocument/2006/relationships/image" Target="../media/image222.png"/><Relationship Id="rId7" Type="http://schemas.openxmlformats.org/officeDocument/2006/relationships/image" Target="../media/image225.png"/><Relationship Id="rId8" Type="http://schemas.openxmlformats.org/officeDocument/2006/relationships/image" Target="../media/image226.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8.xml"/><Relationship Id="rId3" Type="http://schemas.openxmlformats.org/officeDocument/2006/relationships/hyperlink" Target="http://www.mhhe.com/physsci/chemistry/essentialchemistry/flash/lechv17.swf" TargetMode="External"/><Relationship Id="rId4" Type="http://schemas.openxmlformats.org/officeDocument/2006/relationships/hyperlink" Target="https://www.youtube.com/watch?v=PciV_Wuh9V8" TargetMode="External"/><Relationship Id="rId5" Type="http://schemas.openxmlformats.org/officeDocument/2006/relationships/hyperlink" Target="http://www.chemistry.mtu.edu/pages/courses/files/ch1120-sgreen/chap15_lec.ppt"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9.xml"/><Relationship Id="rId3" Type="http://schemas.openxmlformats.org/officeDocument/2006/relationships/hyperlink" Target="http://chemwiki.ucdavis.edu/Core/Physical_Chemistry/Equilibria/Solubilty/Solubility_Product_Constant,_Ksp" TargetMode="External"/><Relationship Id="rId4" Type="http://schemas.openxmlformats.org/officeDocument/2006/relationships/hyperlink" Target="https://www.youtube.com/watch?v=Dy0sK4jXddI"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chemwiki.ucdavis.edu/Core/Physical_Chemistry/Physical_Properties_of_Matter/Atomic_and_Molecular_Properties/Ionization_Energy" TargetMode="External"/><Relationship Id="rId4" Type="http://schemas.openxmlformats.org/officeDocument/2006/relationships/hyperlink" Target="https://youtu.be/5CBs36jtZxY" TargetMode="External"/><Relationship Id="rId5" Type="http://schemas.openxmlformats.org/officeDocument/2006/relationships/image" Target="../media/image20.png"/><Relationship Id="rId6" Type="http://schemas.openxmlformats.org/officeDocument/2006/relationships/image" Target="../media/image19.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0.xml"/><Relationship Id="rId3" Type="http://schemas.openxmlformats.org/officeDocument/2006/relationships/image" Target="../media/image239.png"/><Relationship Id="rId4" Type="http://schemas.openxmlformats.org/officeDocument/2006/relationships/hyperlink" Target="http://chemwiki.ucdavis.edu/Core/Physical_Chemistry/Equilibria/Solubilty/Relating_Solubility_to_Ksp" TargetMode="External"/><Relationship Id="rId5" Type="http://schemas.openxmlformats.org/officeDocument/2006/relationships/hyperlink" Target="https://www.youtube.com/watch?v=Y1CAdntcai4&amp;nohtml5=False"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1.xml"/><Relationship Id="rId3" Type="http://schemas.openxmlformats.org/officeDocument/2006/relationships/hyperlink" Target="http://chemwiki.ucdavis.edu/Textbook_Maps/General_Chemistry_Textbook_Maps/Map:_General_Chemistry_(Petrucci_et_al.)/18:_Solubility_and_Complex-Ion_Equilibria/18.7:_Solubility_and_pH" TargetMode="External"/><Relationship Id="rId4" Type="http://schemas.openxmlformats.org/officeDocument/2006/relationships/hyperlink" Target="https://www.youtube.com/watch?v=KcXrXvOJxcU" TargetMode="External"/><Relationship Id="rId5" Type="http://schemas.openxmlformats.org/officeDocument/2006/relationships/hyperlink" Target="http://chemwiki.ucdavis.edu/Textbook_Maps/General_Chemistry_Textbook_Maps/Map:_General_Chemistry_(Petrucci_et_al.)/18:_Solubility_and_Complex-Ion_Equilibria/18.7:_Solubility_and_pH#mjx-eqn-17.17" TargetMode="External"/></Relationships>
</file>

<file path=ppt/slides/_rels/slide122.xml.rels><?xml version="1.0" encoding="UTF-8" standalone="yes"?><Relationships xmlns="http://schemas.openxmlformats.org/package/2006/relationships"><Relationship Id="rId10" Type="http://schemas.openxmlformats.org/officeDocument/2006/relationships/image" Target="../media/image232.gif"/><Relationship Id="rId1" Type="http://schemas.openxmlformats.org/officeDocument/2006/relationships/slideLayout" Target="../slideLayouts/slideLayout21.xml"/><Relationship Id="rId2" Type="http://schemas.openxmlformats.org/officeDocument/2006/relationships/notesSlide" Target="../notesSlides/notesSlide122.xml"/><Relationship Id="rId3" Type="http://schemas.openxmlformats.org/officeDocument/2006/relationships/image" Target="../media/image230.gif"/><Relationship Id="rId4" Type="http://schemas.openxmlformats.org/officeDocument/2006/relationships/image" Target="../media/image224.jpg"/><Relationship Id="rId9" Type="http://schemas.openxmlformats.org/officeDocument/2006/relationships/hyperlink" Target="https://www.dartmouth.edu/~chemlab/info/resources/qual/soluble.SolubleAppletC.html" TargetMode="External"/><Relationship Id="rId5" Type="http://schemas.openxmlformats.org/officeDocument/2006/relationships/hyperlink" Target="http://alevelchem.com/aqa_a_level_chemistry/unit3.3/331/analysis.htm" TargetMode="External"/><Relationship Id="rId6" Type="http://schemas.openxmlformats.org/officeDocument/2006/relationships/hyperlink" Target="https://www.youtube.com/watch?v=xhO4goI_BRU&amp;nohtml5=False" TargetMode="External"/><Relationship Id="rId7" Type="http://schemas.openxmlformats.org/officeDocument/2006/relationships/hyperlink" Target="https://www.dartmouth.edu/~chemlab/info/resources/qual/soluble.SolubleAppletA.html" TargetMode="External"/><Relationship Id="rId8" Type="http://schemas.openxmlformats.org/officeDocument/2006/relationships/image" Target="../media/image227.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23.xml"/><Relationship Id="rId3" Type="http://schemas.openxmlformats.org/officeDocument/2006/relationships/image" Target="../media/image218.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4.xml"/><Relationship Id="rId3" Type="http://schemas.openxmlformats.org/officeDocument/2006/relationships/hyperlink" Target="http://www.wwnorton.com/college/chemistry/chemistry3/ch/17/chemtours.aspx" TargetMode="External"/><Relationship Id="rId4" Type="http://schemas.openxmlformats.org/officeDocument/2006/relationships/hyperlink" Target="https://www.youtube.com/watch?v=rKqYE5sZi1s" TargetMode="External"/><Relationship Id="rId9" Type="http://schemas.openxmlformats.org/officeDocument/2006/relationships/image" Target="../media/image229.png"/><Relationship Id="rId5" Type="http://schemas.openxmlformats.org/officeDocument/2006/relationships/image" Target="../media/image253.png"/><Relationship Id="rId6" Type="http://schemas.openxmlformats.org/officeDocument/2006/relationships/image" Target="../media/image228.png"/><Relationship Id="rId7" Type="http://schemas.openxmlformats.org/officeDocument/2006/relationships/image" Target="../media/image233.png"/><Relationship Id="rId8" Type="http://schemas.openxmlformats.org/officeDocument/2006/relationships/image" Target="../media/image23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5.xml"/><Relationship Id="rId3" Type="http://schemas.openxmlformats.org/officeDocument/2006/relationships/image" Target="../media/image231.png"/><Relationship Id="rId4" Type="http://schemas.openxmlformats.org/officeDocument/2006/relationships/hyperlink" Target="https://www.google.com/url?sa=t&amp;rct=j&amp;q=&amp;esrc=s&amp;source=web&amp;cd=1&amp;ved=0ahUKEwjQzsSg1vXLAhUBQSYKHbxqBiAQFggdMAA&amp;url=http://www.cabrillo.edu/~dscoggin/chem1b/lecturenotes/Ch18Acid-Base(a).ppt&amp;usg=AFQjCNEMsc19yXNK8-FxmzKl-InbwFgd0A&amp;sig2=QyKugl2jaDlv0enlr7Bq4w" TargetMode="External"/><Relationship Id="rId5" Type="http://schemas.openxmlformats.org/officeDocument/2006/relationships/hyperlink" Target="http://chemwiki.ucdavis.edu/Textbook_Maps/General_Chemistry_Textbook_Maps/Map:_General_Chemistry_(Petrucci_et_al.)/16:_Acids_and_Bases/16.8:_Molecular_Structure_and_Acid-Base_Behavior" TargetMode="External"/><Relationship Id="rId6" Type="http://schemas.openxmlformats.org/officeDocument/2006/relationships/image" Target="../media/image23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6.xml"/><Relationship Id="rId3" Type="http://schemas.openxmlformats.org/officeDocument/2006/relationships/hyperlink" Target="http://chemed.chem.purdue.edu/genchem/topicreview/bp/bronsted/bronsted.html" TargetMode="External"/><Relationship Id="rId4" Type="http://schemas.openxmlformats.org/officeDocument/2006/relationships/hyperlink" Target="http://www.bozemanscience.com/ap-chem-030-neutralization-reactions" TargetMode="External"/><Relationship Id="rId5" Type="http://schemas.openxmlformats.org/officeDocument/2006/relationships/hyperlink" Target="https://quizlet.com/_oyam1" TargetMode="External"/><Relationship Id="rId6" Type="http://schemas.openxmlformats.org/officeDocument/2006/relationships/image" Target="../media/image297.png"/><Relationship Id="rId7" Type="http://schemas.openxmlformats.org/officeDocument/2006/relationships/image" Target="../media/image247.png"/><Relationship Id="rId8" Type="http://schemas.openxmlformats.org/officeDocument/2006/relationships/image" Target="../media/image240.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7.xml"/><Relationship Id="rId3" Type="http://schemas.openxmlformats.org/officeDocument/2006/relationships/hyperlink" Target="http://phet.colorado.edu/en/simulation/acid-base-solutions" TargetMode="External"/><Relationship Id="rId4" Type="http://schemas.openxmlformats.org/officeDocument/2006/relationships/hyperlink" Target="https://www.youtube.com/watch?v=LS67vS10O5Y" TargetMode="External"/><Relationship Id="rId5" Type="http://schemas.openxmlformats.org/officeDocument/2006/relationships/image" Target="../media/image237.png"/><Relationship Id="rId6" Type="http://schemas.openxmlformats.org/officeDocument/2006/relationships/image" Target="../media/image238.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8.xml"/><Relationship Id="rId3" Type="http://schemas.openxmlformats.org/officeDocument/2006/relationships/image" Target="../media/image241.png"/><Relationship Id="rId4" Type="http://schemas.openxmlformats.org/officeDocument/2006/relationships/hyperlink" Target="http://chemwiki.ucdavis.edu/Core/Physical_Chemistry/Acids_and_Bases/Aqueous_Solutions/The_pH_Scale/Temperature_Dependent_of_the_pH_of_pure_Water" TargetMode="External"/><Relationship Id="rId5" Type="http://schemas.openxmlformats.org/officeDocument/2006/relationships/hyperlink" Target="https://www.youtube.com/watch?v=k6pWAoPxTkU" TargetMode="External"/><Relationship Id="rId6" Type="http://schemas.openxmlformats.org/officeDocument/2006/relationships/image" Target="../media/image236.png"/><Relationship Id="rId7" Type="http://schemas.openxmlformats.org/officeDocument/2006/relationships/image" Target="../media/image248.png"/><Relationship Id="rId8" Type="http://schemas.openxmlformats.org/officeDocument/2006/relationships/image" Target="../media/image24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9.xml"/><Relationship Id="rId3" Type="http://schemas.openxmlformats.org/officeDocument/2006/relationships/hyperlink" Target="http://science.widener.edu/svb/pset/acidbase.html" TargetMode="External"/><Relationship Id="rId4" Type="http://schemas.openxmlformats.org/officeDocument/2006/relationships/hyperlink" Target="https://www.youtube.com/watch?v=nTDvsXcodag" TargetMode="External"/><Relationship Id="rId5" Type="http://schemas.openxmlformats.org/officeDocument/2006/relationships/image" Target="../media/image25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 Id="rId3" Type="http://schemas.openxmlformats.org/officeDocument/2006/relationships/hyperlink" Target="http://magician.ucsd.edu/Essentials_2/WebBook2ch3.html" TargetMode="External"/><Relationship Id="rId4" Type="http://schemas.openxmlformats.org/officeDocument/2006/relationships/hyperlink" Target="http://magician.ucsd.edu/Essentials_2/WebBook2ch3.html" TargetMode="External"/><Relationship Id="rId5" Type="http://schemas.openxmlformats.org/officeDocument/2006/relationships/hyperlink" Target="http://magician.ucsd.edu/Essentials_2/WebBook2ch3.html" TargetMode="External"/><Relationship Id="rId6" Type="http://schemas.openxmlformats.org/officeDocument/2006/relationships/hyperlink" Target="https://www.youtube.com/watch?v=accyCUzasa0" TargetMode="External"/><Relationship Id="rId7" Type="http://schemas.openxmlformats.org/officeDocument/2006/relationships/image" Target="../media/image25.png"/><Relationship Id="rId8" Type="http://schemas.openxmlformats.org/officeDocument/2006/relationships/image" Target="../media/image3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0.xml"/><Relationship Id="rId3" Type="http://schemas.openxmlformats.org/officeDocument/2006/relationships/hyperlink" Target="http://chemwiki.ucdavis.edu/Core/Analytical_Chemistry/Quantitative_Analysis/Titration/Titration_Of_A_Weak_Acid_With_A_Strong_Base" TargetMode="External"/><Relationship Id="rId4" Type="http://schemas.openxmlformats.org/officeDocument/2006/relationships/hyperlink" Target="https://www.youtube.com/watch?v=WwqKvlE0zX4" TargetMode="Externa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1.xml"/><Relationship Id="rId3" Type="http://schemas.openxmlformats.org/officeDocument/2006/relationships/hyperlink" Target="http://chemwiki.ucdavis.edu/Core/Analytical_Chemistry/Quantitative_Analysis/Titration/Titration_Fundamentals" TargetMode="External"/><Relationship Id="rId4" Type="http://schemas.openxmlformats.org/officeDocument/2006/relationships/hyperlink" Target="https://www.youtube.com/watch?v=tvCyrBHJfBk" TargetMode="External"/><Relationship Id="rId9" Type="http://schemas.openxmlformats.org/officeDocument/2006/relationships/image" Target="../media/image254.gif"/><Relationship Id="rId5" Type="http://schemas.openxmlformats.org/officeDocument/2006/relationships/image" Target="../media/image243.gif"/><Relationship Id="rId6" Type="http://schemas.openxmlformats.org/officeDocument/2006/relationships/image" Target="../media/image244.gif"/><Relationship Id="rId7" Type="http://schemas.openxmlformats.org/officeDocument/2006/relationships/image" Target="../media/image245.gif"/><Relationship Id="rId8" Type="http://schemas.openxmlformats.org/officeDocument/2006/relationships/image" Target="../media/image246.gif"/></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2.xml"/><Relationship Id="rId3" Type="http://schemas.openxmlformats.org/officeDocument/2006/relationships/image" Target="../media/image250.jpg"/><Relationship Id="rId4" Type="http://schemas.openxmlformats.org/officeDocument/2006/relationships/hyperlink" Target="https://groups.chem.ubc.ca/courseware/pH/section15/index.html" TargetMode="External"/><Relationship Id="rId5" Type="http://schemas.openxmlformats.org/officeDocument/2006/relationships/hyperlink" Target="http://group.chem.iastate.edu/Greenbowe/sections/projectfolder/flashfiles/stoichiometry/acid_base.html" TargetMode="External"/><Relationship Id="rId6" Type="http://schemas.openxmlformats.org/officeDocument/2006/relationships/image" Target="../media/image274.gif"/><Relationship Id="rId7" Type="http://schemas.openxmlformats.org/officeDocument/2006/relationships/image" Target="../media/image249.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3.xml"/><Relationship Id="rId3" Type="http://schemas.openxmlformats.org/officeDocument/2006/relationships/hyperlink" Target="http://chemwiki.ucdavis.edu/Core/Physical_Chemistry/Equilibria/Acid-Base_Equilibria/2._Strong_and_Weak_Acids" TargetMode="External"/><Relationship Id="rId4" Type="http://schemas.openxmlformats.org/officeDocument/2006/relationships/hyperlink" Target="https://www.youtube.com/watch?v=nTDvsXcodag" TargetMode="External"/></Relationships>
</file>

<file path=ppt/slides/_rels/slide134.xml.rels><?xml version="1.0" encoding="UTF-8" standalone="yes"?><Relationships xmlns="http://schemas.openxmlformats.org/package/2006/relationships"><Relationship Id="rId11" Type="http://schemas.openxmlformats.org/officeDocument/2006/relationships/image" Target="../media/image259.png"/><Relationship Id="rId10" Type="http://schemas.openxmlformats.org/officeDocument/2006/relationships/image" Target="../media/image257.png"/><Relationship Id="rId13" Type="http://schemas.openxmlformats.org/officeDocument/2006/relationships/image" Target="../media/image261.png"/><Relationship Id="rId12" Type="http://schemas.openxmlformats.org/officeDocument/2006/relationships/image" Target="../media/image265.png"/><Relationship Id="rId1" Type="http://schemas.openxmlformats.org/officeDocument/2006/relationships/slideLayout" Target="../slideLayouts/slideLayout21.xml"/><Relationship Id="rId2" Type="http://schemas.openxmlformats.org/officeDocument/2006/relationships/notesSlide" Target="../notesSlides/notesSlide134.xml"/><Relationship Id="rId3" Type="http://schemas.openxmlformats.org/officeDocument/2006/relationships/image" Target="../media/image252.png"/><Relationship Id="rId4" Type="http://schemas.openxmlformats.org/officeDocument/2006/relationships/hyperlink" Target="http://shanimchemistry.blogspot.com/2015/08/titration.html" TargetMode="External"/><Relationship Id="rId9" Type="http://schemas.openxmlformats.org/officeDocument/2006/relationships/hyperlink" Target="http://slideplayer.com/slide/5667195/" TargetMode="External"/><Relationship Id="rId15" Type="http://schemas.openxmlformats.org/officeDocument/2006/relationships/hyperlink" Target="http://group.chem.iastate.edu/Greenbowe/sections/projectfolder/flashfiles/stoichiometry/acid_base.html" TargetMode="External"/><Relationship Id="rId14" Type="http://schemas.openxmlformats.org/officeDocument/2006/relationships/hyperlink" Target="http://chemwiki.ucdavis.edu/Textbook_Maps/General_Chemistry_Textbook_Maps/Map:_Chem1_(Lower)/12:_Acid_Base_Equilibria_Revisited/11.5:_Acid/Base_Titration" TargetMode="External"/><Relationship Id="rId16" Type="http://schemas.openxmlformats.org/officeDocument/2006/relationships/image" Target="../media/image269.png"/><Relationship Id="rId5" Type="http://schemas.openxmlformats.org/officeDocument/2006/relationships/hyperlink" Target="https://www.youtube.com/watch?v=sFpFCPTDv2w" TargetMode="External"/><Relationship Id="rId6" Type="http://schemas.openxmlformats.org/officeDocument/2006/relationships/image" Target="../media/image260.jpg"/><Relationship Id="rId7" Type="http://schemas.openxmlformats.org/officeDocument/2006/relationships/image" Target="../media/image256.gif"/><Relationship Id="rId8" Type="http://schemas.openxmlformats.org/officeDocument/2006/relationships/image" Target="../media/image251.jp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5.xml"/><Relationship Id="rId3" Type="http://schemas.openxmlformats.org/officeDocument/2006/relationships/hyperlink" Target="http://ph.lattelog.com/titrage" TargetMode="External"/><Relationship Id="rId4" Type="http://schemas.openxmlformats.org/officeDocument/2006/relationships/hyperlink" Target="https://www.youtube.com/watch?v=rIvEvwViJGk" TargetMode="External"/><Relationship Id="rId5" Type="http://schemas.openxmlformats.org/officeDocument/2006/relationships/image" Target="../media/image25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6.xml"/><Relationship Id="rId3" Type="http://schemas.openxmlformats.org/officeDocument/2006/relationships/hyperlink" Target="http://chemwiki.ucdavis.edu/Core/Physical_Chemistry/Acids_and_Bases/Buffers" TargetMode="External"/><Relationship Id="rId4" Type="http://schemas.openxmlformats.org/officeDocument/2006/relationships/hyperlink" Target="https://www.youtube.com/watch?v=XR_0k8JIawY" TargetMode="Externa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3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8.xml"/><Relationship Id="rId3" Type="http://schemas.openxmlformats.org/officeDocument/2006/relationships/hyperlink" Target="http://www.slideshare.net/wkkok1957/ib-chemistry-on-entropy-and-laws-of-thermodynamics-51984667" TargetMode="External"/><Relationship Id="rId4" Type="http://schemas.openxmlformats.org/officeDocument/2006/relationships/hyperlink" Target="http://chemwiki.ucdavis.edu/Textbook_Maps/General_Chemistry_Textbook_Maps/Map:_Chemistry_(OpenSTAX)/16:_Thermodynamics/16.2:_Entropy" TargetMode="External"/><Relationship Id="rId5" Type="http://schemas.openxmlformats.org/officeDocument/2006/relationships/hyperlink" Target="https://www.youtube.com/watch?v=MALZTPsHSoo&amp;list=PLllVwaZQkS2op2kDuFifhStNsS49LAxkZ&amp;index=57" TargetMode="External"/><Relationship Id="rId6" Type="http://schemas.openxmlformats.org/officeDocument/2006/relationships/image" Target="../media/image262.png"/><Relationship Id="rId7" Type="http://schemas.openxmlformats.org/officeDocument/2006/relationships/image" Target="../media/image263.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9.xml"/><Relationship Id="rId3" Type="http://schemas.openxmlformats.org/officeDocument/2006/relationships/hyperlink" Target="http://www.chem.fsu.edu/chemlab/chm1046course/solubi10.jpg" TargetMode="External"/><Relationship Id="rId4" Type="http://schemas.openxmlformats.org/officeDocument/2006/relationships/hyperlink" Target="https://www.youtube.com/watch?v=cnSTsLvyuOk" TargetMode="External"/><Relationship Id="rId5" Type="http://schemas.openxmlformats.org/officeDocument/2006/relationships/image" Target="../media/image29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hyperlink" Target="http://cnx.org/contents/xq3piGJg@1.7:L6BY_xzt@5/Electron-Shell-Model-of-an-Ato" TargetMode="External"/><Relationship Id="rId4" Type="http://schemas.openxmlformats.org/officeDocument/2006/relationships/hyperlink" Target="https://www.youtube.com/watch?v=2AFPfg0Como" TargetMode="External"/><Relationship Id="rId5" Type="http://schemas.openxmlformats.org/officeDocument/2006/relationships/image" Target="../media/image24.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0.xml"/><Relationship Id="rId3" Type="http://schemas.openxmlformats.org/officeDocument/2006/relationships/hyperlink" Target="http://catalog.flatworldknowledge.com/bookhub/4309?e=averill_1.0-ch13_s01" TargetMode="External"/><Relationship Id="rId4" Type="http://schemas.openxmlformats.org/officeDocument/2006/relationships/hyperlink" Target="https://www.youtube.com/watch?v=fS6AwXxrGhY" TargetMode="External"/><Relationship Id="rId5" Type="http://schemas.openxmlformats.org/officeDocument/2006/relationships/image" Target="../media/image200.png"/><Relationship Id="rId6" Type="http://schemas.openxmlformats.org/officeDocument/2006/relationships/hyperlink" Target="https://concord.org/stem-resources/solubility" TargetMode="External"/><Relationship Id="rId7" Type="http://schemas.openxmlformats.org/officeDocument/2006/relationships/image" Target="../media/image201.png"/><Relationship Id="rId8" Type="http://schemas.openxmlformats.org/officeDocument/2006/relationships/image" Target="../media/image20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1.xml"/><Relationship Id="rId3" Type="http://schemas.openxmlformats.org/officeDocument/2006/relationships/image" Target="../media/image272.png"/><Relationship Id="rId4" Type="http://schemas.openxmlformats.org/officeDocument/2006/relationships/image" Target="../media/image268.png"/><Relationship Id="rId9" Type="http://schemas.openxmlformats.org/officeDocument/2006/relationships/image" Target="../media/image267.png"/><Relationship Id="rId5" Type="http://schemas.openxmlformats.org/officeDocument/2006/relationships/hyperlink" Target="https://www.youtube.com/watch?v=PFQM20ugoT8&amp;index=60&amp;list=PLllVwaZQkS2op2kDuFifhStNsS49LAxkZ" TargetMode="External"/><Relationship Id="rId6" Type="http://schemas.openxmlformats.org/officeDocument/2006/relationships/hyperlink" Target="https://www.youtube.com/watch?v=huKBuShAa1w" TargetMode="External"/><Relationship Id="rId7" Type="http://schemas.openxmlformats.org/officeDocument/2006/relationships/hyperlink" Target="http://cstuart7.blogspot.com/" TargetMode="External"/><Relationship Id="rId8" Type="http://schemas.openxmlformats.org/officeDocument/2006/relationships/image" Target="../media/image264.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2.xml"/><Relationship Id="rId3" Type="http://schemas.openxmlformats.org/officeDocument/2006/relationships/hyperlink" Target="http://chemwiki.ucdavis.edu/Textbook_Maps/General_Chemistry_Textbook_Maps/Map:_Chemistry_(OpenSTAX)/16:_Thermodynamics/16.4:_Free_Energy" TargetMode="External"/><Relationship Id="rId4" Type="http://schemas.openxmlformats.org/officeDocument/2006/relationships/image" Target="../media/image298.png"/><Relationship Id="rId5" Type="http://schemas.openxmlformats.org/officeDocument/2006/relationships/hyperlink" Target="https://www.youtube.com/watch?v=U5-3wnY04gU&amp;feature=youtu.be" TargetMode="External"/><Relationship Id="rId6" Type="http://schemas.openxmlformats.org/officeDocument/2006/relationships/image" Target="../media/image266.gif"/><Relationship Id="rId7" Type="http://schemas.openxmlformats.org/officeDocument/2006/relationships/image" Target="../media/image275.jpg"/></Relationships>
</file>

<file path=ppt/slides/_rels/slide143.xml.rels><?xml version="1.0" encoding="UTF-8" standalone="yes"?><Relationships xmlns="http://schemas.openxmlformats.org/package/2006/relationships"><Relationship Id="rId11" Type="http://schemas.openxmlformats.org/officeDocument/2006/relationships/image" Target="../media/image276.png"/><Relationship Id="rId10" Type="http://schemas.openxmlformats.org/officeDocument/2006/relationships/hyperlink" Target="https://www.youtube.com/watch?v=8Cs4PUO_1JA" TargetMode="External"/><Relationship Id="rId13" Type="http://schemas.openxmlformats.org/officeDocument/2006/relationships/image" Target="../media/image281.png"/><Relationship Id="rId12" Type="http://schemas.openxmlformats.org/officeDocument/2006/relationships/image" Target="../media/image279.png"/><Relationship Id="rId1" Type="http://schemas.openxmlformats.org/officeDocument/2006/relationships/slideLayout" Target="../slideLayouts/slideLayout27.xml"/><Relationship Id="rId2" Type="http://schemas.openxmlformats.org/officeDocument/2006/relationships/notesSlide" Target="../notesSlides/notesSlide143.xml"/><Relationship Id="rId3" Type="http://schemas.openxmlformats.org/officeDocument/2006/relationships/image" Target="../media/image271.png"/><Relationship Id="rId4" Type="http://schemas.openxmlformats.org/officeDocument/2006/relationships/image" Target="../media/image280.png"/><Relationship Id="rId9" Type="http://schemas.openxmlformats.org/officeDocument/2006/relationships/hyperlink" Target="https://www.youtube.com/watch?v=huKBuShAa1w&amp;list=PLllVwaZQkS2op2kDuFifhStNsS49LAxkZ&amp;index=59&amp;nohtml5=False" TargetMode="External"/><Relationship Id="rId14" Type="http://schemas.openxmlformats.org/officeDocument/2006/relationships/image" Target="../media/image277.png"/><Relationship Id="rId5" Type="http://schemas.openxmlformats.org/officeDocument/2006/relationships/image" Target="../media/image273.png"/><Relationship Id="rId6" Type="http://schemas.openxmlformats.org/officeDocument/2006/relationships/hyperlink" Target="http://chemwiki.ucdavis.edu/Core/Analytical_Chemistry/Electrochemistry/Electrochemical_Cells_and_Thermodynamics" TargetMode="External"/><Relationship Id="rId7" Type="http://schemas.openxmlformats.org/officeDocument/2006/relationships/hyperlink" Target="http://images.slideplayer.com/9/2539417/slides/slide_41.jpg" TargetMode="External"/><Relationship Id="rId8" Type="http://schemas.openxmlformats.org/officeDocument/2006/relationships/hyperlink" Target="http://www.bozemanscience.com/ap-chem-058-thermodynamically-favored-processes" TargetMode="Externa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4.xml"/><Relationship Id="rId3" Type="http://schemas.openxmlformats.org/officeDocument/2006/relationships/hyperlink" Target="http://www.slideshare.net/Kumar4556/chemical-kinetics-55894275" TargetMode="External"/><Relationship Id="rId4" Type="http://schemas.openxmlformats.org/officeDocument/2006/relationships/hyperlink" Target="http://www.slideshare.net/caneman1/new-chm-152-unit-6-power-points-sp13" TargetMode="External"/><Relationship Id="rId5" Type="http://schemas.openxmlformats.org/officeDocument/2006/relationships/hyperlink" Target="https://www.youtube.com/watch?v=F1k8TJsVg_g" TargetMode="External"/><Relationship Id="rId6" Type="http://schemas.openxmlformats.org/officeDocument/2006/relationships/image" Target="../media/image278.png"/><Relationship Id="rId7" Type="http://schemas.openxmlformats.org/officeDocument/2006/relationships/image" Target="../media/image284.png"/><Relationship Id="rId8" Type="http://schemas.openxmlformats.org/officeDocument/2006/relationships/image" Target="../media/image296.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5.xml"/><Relationship Id="rId3" Type="http://schemas.openxmlformats.org/officeDocument/2006/relationships/hyperlink" Target="http://chemwiki.ucdavis.edu/Textbook_Maps/General_Chemistry_Textbook_Maps/Map:_Chem1_(Lower)/24:_Electrochemistry/24.2:_Galvanic_cells_and_electrodes" TargetMode="External"/><Relationship Id="rId4" Type="http://schemas.openxmlformats.org/officeDocument/2006/relationships/hyperlink" Target="https://www.youtube.com/watch?v=9Xncz_mMc5g&amp;nohtml5=False" TargetMode="External"/><Relationship Id="rId5" Type="http://schemas.openxmlformats.org/officeDocument/2006/relationships/image" Target="../media/image289.png"/><Relationship Id="rId6" Type="http://schemas.openxmlformats.org/officeDocument/2006/relationships/hyperlink" Target="https://www.youtube.com/watch?v=Rt7-VrmZuds&amp;nohtml5=False" TargetMode="Externa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6.xml"/><Relationship Id="rId3" Type="http://schemas.openxmlformats.org/officeDocument/2006/relationships/hyperlink" Target="http://chemwiki.ucdavis.edu/Core/Analytical_Chemistry/Electrochemistry/Writing_Equations_for_Redox_Reactions" TargetMode="External"/><Relationship Id="rId4" Type="http://schemas.openxmlformats.org/officeDocument/2006/relationships/hyperlink" Target="https://www.youtube.com/watch?v=IV4IUsholjg&amp;nohtml5=False" TargetMode="External"/><Relationship Id="rId5" Type="http://schemas.openxmlformats.org/officeDocument/2006/relationships/image" Target="../media/image285.png"/><Relationship Id="rId6" Type="http://schemas.openxmlformats.org/officeDocument/2006/relationships/hyperlink" Target="https://www.youtube.com/watch?v=mVP93e8PNmw&amp;nohtml5=False" TargetMode="External"/></Relationships>
</file>

<file path=ppt/slides/_rels/slide147.xml.rels><?xml version="1.0" encoding="UTF-8" standalone="yes"?><Relationships xmlns="http://schemas.openxmlformats.org/package/2006/relationships"><Relationship Id="rId11" Type="http://schemas.openxmlformats.org/officeDocument/2006/relationships/image" Target="../media/image288.png"/><Relationship Id="rId10" Type="http://schemas.openxmlformats.org/officeDocument/2006/relationships/image" Target="../media/image294.png"/><Relationship Id="rId1" Type="http://schemas.openxmlformats.org/officeDocument/2006/relationships/slideLayout" Target="../slideLayouts/slideLayout21.xml"/><Relationship Id="rId2" Type="http://schemas.openxmlformats.org/officeDocument/2006/relationships/notesSlide" Target="../notesSlides/notesSlide147.xml"/><Relationship Id="rId3" Type="http://schemas.openxmlformats.org/officeDocument/2006/relationships/image" Target="../media/image282.png"/><Relationship Id="rId4" Type="http://schemas.openxmlformats.org/officeDocument/2006/relationships/image" Target="../media/image287.png"/><Relationship Id="rId9" Type="http://schemas.openxmlformats.org/officeDocument/2006/relationships/image" Target="../media/image283.png"/><Relationship Id="rId5" Type="http://schemas.openxmlformats.org/officeDocument/2006/relationships/hyperlink" Target="http://www.wiley.com/college/boyer/0470003790/reviews/thermo/thermo_coupled.htm" TargetMode="External"/><Relationship Id="rId6" Type="http://schemas.openxmlformats.org/officeDocument/2006/relationships/hyperlink" Target="https://www.youtube.com/watch?v=PFQM20ugoT8&amp;index=60&amp;list=PLllVwaZQkS2op2kDuFifhStNsS49LAxkZ" TargetMode="External"/><Relationship Id="rId7" Type="http://schemas.openxmlformats.org/officeDocument/2006/relationships/hyperlink" Target="https://www.chem.wisc.edu/deptfiles/genchem/netorial/modules/thermodynamics/altdefs/coupling.htm" TargetMode="External"/><Relationship Id="rId8" Type="http://schemas.openxmlformats.org/officeDocument/2006/relationships/image" Target="../media/image290.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8.xml"/><Relationship Id="rId3" Type="http://schemas.openxmlformats.org/officeDocument/2006/relationships/hyperlink" Target="http://www.chem1.com/acad/webtext/thermeq/TE5.html" TargetMode="External"/><Relationship Id="rId4" Type="http://schemas.openxmlformats.org/officeDocument/2006/relationships/hyperlink" Target="https://www.youtube.com/watch?v=7IqgrcBkGRU&amp;nohtml5=False" TargetMode="External"/><Relationship Id="rId5" Type="http://schemas.openxmlformats.org/officeDocument/2006/relationships/image" Target="../media/image292.png"/><Relationship Id="rId6" Type="http://schemas.openxmlformats.org/officeDocument/2006/relationships/image" Target="../media/image286.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9.xml"/><Relationship Id="rId3" Type="http://schemas.openxmlformats.org/officeDocument/2006/relationships/image" Target="../media/image29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www.chem.qmul.ac.uk/surfaces/scc/scat5_3.htm" TargetMode="External"/><Relationship Id="rId4" Type="http://schemas.openxmlformats.org/officeDocument/2006/relationships/hyperlink" Target="https://youtu.be/bKBdLRzCpNM" TargetMode="External"/><Relationship Id="rId5" Type="http://schemas.openxmlformats.org/officeDocument/2006/relationships/image" Target="../media/image33.png"/><Relationship Id="rId6" Type="http://schemas.openxmlformats.org/officeDocument/2006/relationships/image" Target="../media/image28.png"/><Relationship Id="rId7" Type="http://schemas.openxmlformats.org/officeDocument/2006/relationships/image" Target="../media/image2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0.xml"/><Relationship Id="rId3" Type="http://schemas.openxmlformats.org/officeDocument/2006/relationships/image" Target="../media/image295.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hyperlink" Target="http://chemwiki.ucdavis.edu/Core/Physical_Chemistry/Physical_Properties_of_Matter/Atomic_and_Molecular_Properties/Ionization_Energy" TargetMode="External"/><Relationship Id="rId5" Type="http://schemas.openxmlformats.org/officeDocument/2006/relationships/hyperlink" Target="https://youtu.be/5CBs36jtZxY" TargetMode="External"/><Relationship Id="rId6"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 Id="rId3" Type="http://schemas.openxmlformats.org/officeDocument/2006/relationships/hyperlink" Target="http://www1.lsbu.ac.uk/water/water_vibrational_spectrum.html" TargetMode="External"/><Relationship Id="rId4" Type="http://schemas.openxmlformats.org/officeDocument/2006/relationships/hyperlink" Target="https://www.youtube.com/watch?v=xITzGUjongU" TargetMode="External"/><Relationship Id="rId5" Type="http://schemas.openxmlformats.org/officeDocument/2006/relationships/hyperlink" Target="https://www.youtube.com/watch?v=jVc-Kc5KMu4" TargetMode="External"/><Relationship Id="rId6" Type="http://schemas.openxmlformats.org/officeDocument/2006/relationships/image" Target="../media/image3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 Id="rId3" Type="http://schemas.openxmlformats.org/officeDocument/2006/relationships/hyperlink" Target="https://gwapchem.wikispaces.com/22.1+Periodic+Trends+and+Chemical+Reactions" TargetMode="External"/><Relationship Id="rId4" Type="http://schemas.openxmlformats.org/officeDocument/2006/relationships/hyperlink" Target="https://gwapchem.wikispaces.com/22.1+Periodic+Trends+and+Chemical+Reactions" TargetMode="External"/><Relationship Id="rId5" Type="http://schemas.openxmlformats.org/officeDocument/2006/relationships/hyperlink" Target="https://www.youtube.com/watch?v=HvVUtpdK7xw&amp;nohtml5=False" TargetMode="External"/><Relationship Id="rId6"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hyperlink" Target="https://www.studyblue.com/notes/note/n/acidic-and-basic-oxides-on-the-periodic-table/deck/5945794" TargetMode="External"/><Relationship Id="rId4" Type="http://schemas.openxmlformats.org/officeDocument/2006/relationships/hyperlink" Target="http://ww.youtube.com/watch?v=JW024hpjjBQ" TargetMode="External"/><Relationship Id="rId5" Type="http://schemas.openxmlformats.org/officeDocument/2006/relationships/image" Target="../media/image30.png"/><Relationship Id="rId6" Type="http://schemas.openxmlformats.org/officeDocument/2006/relationships/image" Target="../media/image4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hyperlink" Target="http://butane.chem.uiuc.edu/cyerkes/chem102ae_fa08/homepage/Chem102AEFa07/Lecture_Notes_102/copy%20of%20Lecture%2012%20.htm" TargetMode="External"/><Relationship Id="rId4" Type="http://schemas.openxmlformats.org/officeDocument/2006/relationships/hyperlink" Target="https://www.youtube.com/watch?v=spdE3oxklIg" TargetMode="External"/><Relationship Id="rId5" Type="http://schemas.openxmlformats.org/officeDocument/2006/relationships/image" Target="../media/image98.gi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hyperlink" Target="http://www.learnapchemistry.com/potd/problem.php?pc=c83c76847ae3c21bd44c8edc4690ce5b" TargetMode="External"/><Relationship Id="rId4" Type="http://schemas.openxmlformats.org/officeDocument/2006/relationships/hyperlink" Target="https://www.youtube.com/watch?v=un93VJxUfPA" TargetMode="External"/><Relationship Id="rId5"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www.slideshare.net/joshie600/edexcel-unit-1-as-chemistry" TargetMode="External"/><Relationship Id="rId4" Type="http://schemas.openxmlformats.org/officeDocument/2006/relationships/hyperlink" Target="http://www.bozemanscience.com/ap-chem-023-ionic-solids" TargetMode="External"/><Relationship Id="rId9" Type="http://schemas.openxmlformats.org/officeDocument/2006/relationships/image" Target="../media/image35.jpg"/><Relationship Id="rId5" Type="http://schemas.openxmlformats.org/officeDocument/2006/relationships/hyperlink" Target="http://my.hrw.com/content/hmof/science/high_school_sci/na/gr9-12/hmd_chem_9780547708089_/dlo/virtuallab/c06_00vl18/index.html" TargetMode="External"/><Relationship Id="rId6" Type="http://schemas.openxmlformats.org/officeDocument/2006/relationships/hyperlink" Target="http://www.bozemanscience.com/ap-chem-024-metallic-solids" TargetMode="External"/><Relationship Id="rId7" Type="http://schemas.openxmlformats.org/officeDocument/2006/relationships/hyperlink" Target="http://www.bozemanscience.com/ap-chem-025-covalent-network-solids" TargetMode="External"/><Relationship Id="rId8" Type="http://schemas.openxmlformats.org/officeDocument/2006/relationships/hyperlink" Target="http://www.bozemanscience.com/ap-chem-026-molecular-solids"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 Id="rId4" Type="http://schemas.openxmlformats.org/officeDocument/2006/relationships/hyperlink" Target="https://www.youtube.com/watch?v=jqf8SOJfvME" TargetMode="External"/><Relationship Id="rId5" Type="http://schemas.openxmlformats.org/officeDocument/2006/relationships/image" Target="../media/image34.png"/><Relationship Id="rId6" Type="http://schemas.openxmlformats.org/officeDocument/2006/relationships/image" Target="../media/image38.gif"/><Relationship Id="rId7" Type="http://schemas.openxmlformats.org/officeDocument/2006/relationships/image" Target="../media/image4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hyperlink" Target="http://study.com/academy/lesson/what-is-a-metallic-bond-definition-properties-examples.html" TargetMode="External"/><Relationship Id="rId4" Type="http://schemas.openxmlformats.org/officeDocument/2006/relationships/hyperlink" Target="https://www.youtube.com/watch?v=UfovGpgRNx8" TargetMode="External"/><Relationship Id="rId5" Type="http://schemas.openxmlformats.org/officeDocument/2006/relationships/image" Target="../media/image52.png"/><Relationship Id="rId6" Type="http://schemas.openxmlformats.org/officeDocument/2006/relationships/image" Target="../media/image41.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44.gif"/><Relationship Id="rId4" Type="http://schemas.openxmlformats.org/officeDocument/2006/relationships/hyperlink" Target="http://apchemresources2014.weebly.com/uploads/9/7/6/4/9764824/alloy_handout.pdf" TargetMode="External"/><Relationship Id="rId5" Type="http://schemas.openxmlformats.org/officeDocument/2006/relationships/hyperlink" Target="https://www.youtube.com/watch?v=oW0jmrQUiWM" TargetMode="External"/><Relationship Id="rId6" Type="http://schemas.openxmlformats.org/officeDocument/2006/relationships/image" Target="../media/image4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hyperlink" Target="http://www.compoundchem.com/2015/07/07/alloys/" TargetMode="External"/><Relationship Id="rId4" Type="http://schemas.openxmlformats.org/officeDocument/2006/relationships/hyperlink" Target="https://www.youtube.com/watch?v=FJdeHrwD0_8" TargetMode="External"/><Relationship Id="rId5" Type="http://schemas.openxmlformats.org/officeDocument/2006/relationships/image" Target="../media/image50.png"/><Relationship Id="rId6" Type="http://schemas.openxmlformats.org/officeDocument/2006/relationships/image" Target="../media/image53.png"/><Relationship Id="rId7" Type="http://schemas.openxmlformats.org/officeDocument/2006/relationships/image" Target="../media/image5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43.png"/><Relationship Id="rId4" Type="http://schemas.openxmlformats.org/officeDocument/2006/relationships/hyperlink" Target="https://www.youtube.com/watch?v=jqf8SOJfvME" TargetMode="External"/><Relationship Id="rId5" Type="http://schemas.openxmlformats.org/officeDocument/2006/relationships/hyperlink" Target="http://chemwiki.ucdavis.edu/Textbook_Maps/Inorganic_Chemistry_Textbook_Maps/Map:_Inorganic_Chemistry_(Housecroft)/06:_Structures_and_energetics_of_metallic_and_ionic_solids/6.07:_Alloys_and_Intermetallic_Compounds"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hyperlink" Target="https://www.youtube.com/watch?v=UKoqUwaIFYg" TargetMode="External"/><Relationship Id="rId4" Type="http://schemas.openxmlformats.org/officeDocument/2006/relationships/hyperlink" Target="http://ganguhaqkh.blogspot.com/2009/08/chemistry-c6-chemical-bonding.html" TargetMode="External"/><Relationship Id="rId5" Type="http://schemas.openxmlformats.org/officeDocument/2006/relationships/hyperlink" Target="https://docs.google.com/document/d/1IyRUW_J_n-5owbTTeh5PbtCmFowlBkTc2een99Egujc/edit?usp=sharing" TargetMode="External"/><Relationship Id="rId6" Type="http://schemas.openxmlformats.org/officeDocument/2006/relationships/image" Target="../media/image48.png"/><Relationship Id="rId7" Type="http://schemas.openxmlformats.org/officeDocument/2006/relationships/hyperlink" Target="http://www.mrpalermo.com/virtual-lab-conductivity.html"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4.png"/><Relationship Id="rId9" Type="http://schemas.openxmlformats.org/officeDocument/2006/relationships/image" Target="../media/image14.png"/><Relationship Id="rId5" Type="http://schemas.openxmlformats.org/officeDocument/2006/relationships/hyperlink" Target="http://webbook.nist.gov/cgi/cbook.cgi?Spec=C7726956&amp;Index=0&amp;Type=Mass&amp;Large=on" TargetMode="External"/><Relationship Id="rId6" Type="http://schemas.openxmlformats.org/officeDocument/2006/relationships/hyperlink" Target="https://www.youtube.com/watch?v=xirPkCI1sMA" TargetMode="External"/><Relationship Id="rId7" Type="http://schemas.openxmlformats.org/officeDocument/2006/relationships/hyperlink" Target="https://www.youtube.com/watch?v=xirPkCI1sMA" TargetMode="External"/><Relationship Id="rId8"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hyperlink" Target="http://www.chemguide.co.uk/atoms/structures/ionicstruct.html" TargetMode="External"/><Relationship Id="rId4" Type="http://schemas.openxmlformats.org/officeDocument/2006/relationships/hyperlink" Target="https://www.youtube.com/watch?v=bzr-byiSXlA" TargetMode="External"/><Relationship Id="rId5" Type="http://schemas.openxmlformats.org/officeDocument/2006/relationships/image" Target="../media/image54.jpg"/><Relationship Id="rId6" Type="http://schemas.openxmlformats.org/officeDocument/2006/relationships/image" Target="../media/image46.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hyperlink" Target="http://getchemistry.weebly.com/ionic-bonding.html" TargetMode="External"/><Relationship Id="rId4" Type="http://schemas.openxmlformats.org/officeDocument/2006/relationships/hyperlink" Target="https://www.youtube.com/watch?v=TxHi5FtMYKk" TargetMode="External"/><Relationship Id="rId5" Type="http://schemas.openxmlformats.org/officeDocument/2006/relationships/image" Target="../media/image47.jpg"/><Relationship Id="rId6" Type="http://schemas.openxmlformats.org/officeDocument/2006/relationships/image" Target="../media/image5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hyperlink" Target="http://www.chemguide.co.uk/atoms/questions/q-ionicstructs.pdf" TargetMode="External"/><Relationship Id="rId4" Type="http://schemas.openxmlformats.org/officeDocument/2006/relationships/image" Target="../media/image45.png"/><Relationship Id="rId5" Type="http://schemas.openxmlformats.org/officeDocument/2006/relationships/hyperlink" Target="https://www.youtube.com/watch?v=5vSBjS99Ozs"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hyperlink" Target="https://www.wyzant.com/resources/lessons/science/chemistry/lewis_structures_vsepr" TargetMode="External"/><Relationship Id="rId4" Type="http://schemas.openxmlformats.org/officeDocument/2006/relationships/hyperlink" Target="https://www.youtube.com/watch?v=xNYiB_2u8J4" TargetMode="External"/><Relationship Id="rId5" Type="http://schemas.openxmlformats.org/officeDocument/2006/relationships/image" Target="../media/image66.png"/><Relationship Id="rId6" Type="http://schemas.openxmlformats.org/officeDocument/2006/relationships/image" Target="../media/image51.png"/><Relationship Id="rId7" Type="http://schemas.openxmlformats.org/officeDocument/2006/relationships/image" Target="../media/image5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hyperlink" Target="http://chemed.chem.purdue.edu/genchem/topicreview/bp/ch13/category.php" TargetMode="External"/><Relationship Id="rId4" Type="http://schemas.openxmlformats.org/officeDocument/2006/relationships/hyperlink" Target="https://www.youtube.com/watch?v=PU9rzTjLyb4" TargetMode="External"/><Relationship Id="rId5" Type="http://schemas.openxmlformats.org/officeDocument/2006/relationships/image" Target="../media/image14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6.xml"/><Relationship Id="rId3" Type="http://schemas.openxmlformats.org/officeDocument/2006/relationships/hyperlink" Target="http://www.bing.com/images/search?q=hydrogen+bond&amp;view=detailv2&amp;id=F8A5D410C2D17CB2972181441BFAEA33AB836E05&amp;selectedindex=38&amp;ccid=wOTYHWAt&amp;simid=608002323058197825&amp;thid=OIP.Mc0e4d81d602d37d12ecb36603a40b626o0&amp;mode=overlay&amp;first=1" TargetMode="External"/><Relationship Id="rId4" Type="http://schemas.openxmlformats.org/officeDocument/2006/relationships/hyperlink" Target="https://www.youtube.com/watch?v=BqQJPCdmIp8&amp;nohtml5=False" TargetMode="External"/><Relationship Id="rId5" Type="http://schemas.openxmlformats.org/officeDocument/2006/relationships/hyperlink" Target="https://www.youtube.com/watch?v=BqQJPCdmIp8&amp;nohtml5=False" TargetMode="External"/><Relationship Id="rId6" Type="http://schemas.openxmlformats.org/officeDocument/2006/relationships/image" Target="../media/image58.png"/><Relationship Id="rId7" Type="http://schemas.openxmlformats.org/officeDocument/2006/relationships/image" Target="../media/image62.png"/><Relationship Id="rId8" Type="http://schemas.openxmlformats.org/officeDocument/2006/relationships/image" Target="../media/image68.png"/></Relationships>
</file>

<file path=ppt/slides/_rels/slide37.xml.rels><?xml version="1.0" encoding="UTF-8" standalone="yes"?><Relationships xmlns="http://schemas.openxmlformats.org/package/2006/relationships"><Relationship Id="rId11" Type="http://schemas.openxmlformats.org/officeDocument/2006/relationships/image" Target="../media/image61.png"/><Relationship Id="rId10" Type="http://schemas.openxmlformats.org/officeDocument/2006/relationships/image" Target="../media/image60.png"/><Relationship Id="rId12" Type="http://schemas.openxmlformats.org/officeDocument/2006/relationships/image" Target="../media/image64.png"/><Relationship Id="rId1" Type="http://schemas.openxmlformats.org/officeDocument/2006/relationships/slideLayout" Target="../slideLayouts/slideLayout21.xml"/><Relationship Id="rId2" Type="http://schemas.openxmlformats.org/officeDocument/2006/relationships/notesSlide" Target="../notesSlides/notesSlide37.xml"/><Relationship Id="rId3" Type="http://schemas.openxmlformats.org/officeDocument/2006/relationships/image" Target="../media/image59.png"/><Relationship Id="rId4" Type="http://schemas.openxmlformats.org/officeDocument/2006/relationships/image" Target="../media/image65.png"/><Relationship Id="rId9" Type="http://schemas.openxmlformats.org/officeDocument/2006/relationships/hyperlink" Target="https://www.youtube.com/watch?v=ziQtpXVDpn0&amp;list=PLllVwaZQkS2op2kDuFifhStNsS49LAxkZ&amp;index=55" TargetMode="External"/><Relationship Id="rId5" Type="http://schemas.openxmlformats.org/officeDocument/2006/relationships/hyperlink" Target="http://www.slideshare.net/gabelpam/power-point-solids-liquids" TargetMode="External"/><Relationship Id="rId6" Type="http://schemas.openxmlformats.org/officeDocument/2006/relationships/hyperlink" Target="http://www.chem.ucla.edu/~harding/notes/notes_14C_noncoval02.pdf" TargetMode="External"/><Relationship Id="rId7" Type="http://schemas.openxmlformats.org/officeDocument/2006/relationships/hyperlink" Target="http://lessons.chemistnate.com/uploads/5/0/2/9/5029141/__which_substance_has_the_highest_lowest_melting_boiling_points_etc.pdf" TargetMode="External"/><Relationship Id="rId8" Type="http://schemas.openxmlformats.org/officeDocument/2006/relationships/hyperlink" Target="http://ch301.cm.utexas.edu/imfs/#forces/forces-attraction-all.php"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8.xml"/><Relationship Id="rId3" Type="http://schemas.openxmlformats.org/officeDocument/2006/relationships/hyperlink" Target="http://chemistry.stackexchange.com/questions/10106/why-do-the-melting-and-boiling-points-of-the-noble-gases-increase-when-the-atomi" TargetMode="External"/><Relationship Id="rId4" Type="http://schemas.openxmlformats.org/officeDocument/2006/relationships/hyperlink" Target="https://www.youtube.com/watch?v=Ron_r_CvYL8" TargetMode="External"/><Relationship Id="rId5" Type="http://schemas.openxmlformats.org/officeDocument/2006/relationships/image" Target="../media/image63.png"/><Relationship Id="rId6" Type="http://schemas.openxmlformats.org/officeDocument/2006/relationships/image" Target="../media/image67.gi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9.xml"/><Relationship Id="rId3" Type="http://schemas.openxmlformats.org/officeDocument/2006/relationships/image" Target="../media/image89.jpg"/><Relationship Id="rId4" Type="http://schemas.openxmlformats.org/officeDocument/2006/relationships/hyperlink" Target="http://chemstone.net/Principles/7.Solutions/Soln.html" TargetMode="External"/><Relationship Id="rId5" Type="http://schemas.openxmlformats.org/officeDocument/2006/relationships/hyperlink" Target="http://www.bozemanscience.com/ap-chem-017-dipole-forces" TargetMode="External"/><Relationship Id="rId6" Type="http://schemas.openxmlformats.org/officeDocument/2006/relationships/image" Target="../media/image12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hyperlink" Target="https://mrkubuske.com/2012/10/" TargetMode="External"/><Relationship Id="rId4" Type="http://schemas.openxmlformats.org/officeDocument/2006/relationships/hyperlink" Target="http://www.bozemanscience.com/ap-chem-003-the-mole" TargetMode="External"/><Relationship Id="rId5" Type="http://schemas.openxmlformats.org/officeDocument/2006/relationships/hyperlink" Target="http://ww.youtube.com/watch?v=JW024hpjjBQ" TargetMode="External"/><Relationship Id="rId6" Type="http://schemas.openxmlformats.org/officeDocument/2006/relationships/image" Target="../media/image7.png"/><Relationship Id="rId7"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69.png"/><Relationship Id="rId4" Type="http://schemas.openxmlformats.org/officeDocument/2006/relationships/hyperlink" Target="http://schoolbag.info/chemistry/mcat_2/20.html" TargetMode="External"/><Relationship Id="rId5" Type="http://schemas.openxmlformats.org/officeDocument/2006/relationships/hyperlink" Target="http://www.bozemanscience.com/ap-chem-018-intermolecular-forces" TargetMode="External"/><Relationship Id="rId6" Type="http://schemas.openxmlformats.org/officeDocument/2006/relationships/image" Target="../media/image7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hyperlink" Target="http://www.chemguide.co.uk/atoms/structures/molecular.html" TargetMode="External"/><Relationship Id="rId4" Type="http://schemas.openxmlformats.org/officeDocument/2006/relationships/image" Target="../media/image72.png"/><Relationship Id="rId5" Type="http://schemas.openxmlformats.org/officeDocument/2006/relationships/image" Target="../media/image70.png"/><Relationship Id="rId6" Type="http://schemas.openxmlformats.org/officeDocument/2006/relationships/image" Target="../media/image74.png"/><Relationship Id="rId7" Type="http://schemas.openxmlformats.org/officeDocument/2006/relationships/image" Target="../media/image73.png"/><Relationship Id="rId8" Type="http://schemas.openxmlformats.org/officeDocument/2006/relationships/hyperlink" Target="http://www.bozemanscience.com/ap-chem-026-molecular-solids"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2.xml"/><Relationship Id="rId3" Type="http://schemas.openxmlformats.org/officeDocument/2006/relationships/hyperlink" Target="http://www.chemguide.co.uk/atoms/structures/molecular.html" TargetMode="External"/><Relationship Id="rId4" Type="http://schemas.openxmlformats.org/officeDocument/2006/relationships/hyperlink" Target="https://www.youtube.com/watch?v=qkGxZO4z_k8" TargetMode="External"/><Relationship Id="rId5" Type="http://schemas.openxmlformats.org/officeDocument/2006/relationships/image" Target="../media/image76.gif"/><Relationship Id="rId6" Type="http://schemas.openxmlformats.org/officeDocument/2006/relationships/image" Target="../media/image75.gif"/><Relationship Id="rId7" Type="http://schemas.openxmlformats.org/officeDocument/2006/relationships/image" Target="../media/image12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hyperlink" Target="https://secure-media.collegeboard.org/ap-student/pdf/chemistry/ap14_frq_chemisty.pdf" TargetMode="External"/><Relationship Id="rId6" Type="http://schemas.openxmlformats.org/officeDocument/2006/relationships/hyperlink" Target="https://www.youtube.com/watch?v=PU9rzTjLyb4" TargetMode="External"/></Relationships>
</file>

<file path=ppt/slides/_rels/slide44.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81.png"/><Relationship Id="rId12" Type="http://schemas.openxmlformats.org/officeDocument/2006/relationships/image" Target="../media/image87.png"/><Relationship Id="rId1" Type="http://schemas.openxmlformats.org/officeDocument/2006/relationships/slideLayout" Target="../slideLayouts/slideLayout21.xml"/><Relationship Id="rId2" Type="http://schemas.openxmlformats.org/officeDocument/2006/relationships/notesSlide" Target="../notesSlides/notesSlide44.xml"/><Relationship Id="rId3" Type="http://schemas.openxmlformats.org/officeDocument/2006/relationships/image" Target="../media/image84.png"/><Relationship Id="rId4" Type="http://schemas.openxmlformats.org/officeDocument/2006/relationships/hyperlink" Target="https://www.studyblue.com/notes/note/n/bio-181-study-guide-2013-14-mor/deck/8698279" TargetMode="External"/><Relationship Id="rId9" Type="http://schemas.openxmlformats.org/officeDocument/2006/relationships/image" Target="../media/image83.png"/><Relationship Id="rId5" Type="http://schemas.openxmlformats.org/officeDocument/2006/relationships/hyperlink" Target="http://image.slidesharecdn.com/0introductoryrecapitulation1-110914014701-phpapp01/95/0-introductory-recapitulation-43-728.jpg?cb=1315964921" TargetMode="External"/><Relationship Id="rId6" Type="http://schemas.openxmlformats.org/officeDocument/2006/relationships/hyperlink" Target="https://www.youtube.com/watch?v=8Stbg8HCOw4&amp;list=PLllVwaZQkS2op2kDuFifhStNsS49LAxkZ&amp;index=56" TargetMode="External"/><Relationship Id="rId7" Type="http://schemas.openxmlformats.org/officeDocument/2006/relationships/image" Target="../media/image79.png"/><Relationship Id="rId8" Type="http://schemas.openxmlformats.org/officeDocument/2006/relationships/image" Target="../media/image8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86.gif"/><Relationship Id="rId4" Type="http://schemas.openxmlformats.org/officeDocument/2006/relationships/hyperlink" Target="https://kaiserscience.wordpress.com/biology-the-living-environment/lab-skills/chromatography/" TargetMode="External"/><Relationship Id="rId5" Type="http://schemas.openxmlformats.org/officeDocument/2006/relationships/hyperlink" Target="https://www.youtube.com/watch?v=XPKjHkm3A_0" TargetMode="External"/></Relationships>
</file>

<file path=ppt/slides/_rels/slide46.xml.rels><?xml version="1.0" encoding="UTF-8" standalone="yes"?><Relationships xmlns="http://schemas.openxmlformats.org/package/2006/relationships"><Relationship Id="rId10" Type="http://schemas.openxmlformats.org/officeDocument/2006/relationships/image" Target="../media/image107.jpg"/><Relationship Id="rId1" Type="http://schemas.openxmlformats.org/officeDocument/2006/relationships/slideLayout" Target="../slideLayouts/slideLayout23.xml"/><Relationship Id="rId2" Type="http://schemas.openxmlformats.org/officeDocument/2006/relationships/notesSlide" Target="../notesSlides/notesSlide46.xml"/><Relationship Id="rId3" Type="http://schemas.openxmlformats.org/officeDocument/2006/relationships/hyperlink" Target="http://chemsite.lsrhs.net/FlashMedia/html/paperChrom.html" TargetMode="External"/><Relationship Id="rId4" Type="http://schemas.openxmlformats.org/officeDocument/2006/relationships/hyperlink" Target="http://www.slideshare.net/chem3221/chromatography" TargetMode="External"/><Relationship Id="rId9" Type="http://schemas.openxmlformats.org/officeDocument/2006/relationships/image" Target="../media/image90.png"/><Relationship Id="rId5" Type="http://schemas.openxmlformats.org/officeDocument/2006/relationships/hyperlink" Target="https://www.youtube.com/watch?v=SdYb6GgBQ7s" TargetMode="External"/><Relationship Id="rId6" Type="http://schemas.openxmlformats.org/officeDocument/2006/relationships/image" Target="../media/image91.jpg"/><Relationship Id="rId7" Type="http://schemas.openxmlformats.org/officeDocument/2006/relationships/hyperlink" Target="http://lifeofplant.blogspot.com/2011/05/chromatography.html" TargetMode="External"/><Relationship Id="rId8" Type="http://schemas.openxmlformats.org/officeDocument/2006/relationships/hyperlink" Target="http://www.youtube.com/watch?v=Z54ec_G12QE" TargetMode="External"/></Relationships>
</file>

<file path=ppt/slides/_rels/slide47.xml.rels><?xml version="1.0" encoding="UTF-8" standalone="yes"?><Relationships xmlns="http://schemas.openxmlformats.org/package/2006/relationships"><Relationship Id="rId10" Type="http://schemas.openxmlformats.org/officeDocument/2006/relationships/image" Target="../media/image130.png"/><Relationship Id="rId1" Type="http://schemas.openxmlformats.org/officeDocument/2006/relationships/slideLayout" Target="../slideLayouts/slideLayout5.xml"/><Relationship Id="rId2" Type="http://schemas.openxmlformats.org/officeDocument/2006/relationships/notesSlide" Target="../notesSlides/notesSlide47.xml"/><Relationship Id="rId3" Type="http://schemas.openxmlformats.org/officeDocument/2006/relationships/image" Target="../media/image88.png"/><Relationship Id="rId4" Type="http://schemas.openxmlformats.org/officeDocument/2006/relationships/image" Target="../media/image92.png"/><Relationship Id="rId9" Type="http://schemas.openxmlformats.org/officeDocument/2006/relationships/image" Target="../media/image94.png"/><Relationship Id="rId5" Type="http://schemas.openxmlformats.org/officeDocument/2006/relationships/image" Target="../media/image93.png"/><Relationship Id="rId6" Type="http://schemas.openxmlformats.org/officeDocument/2006/relationships/hyperlink" Target="http://www.bbc.co.uk/schools/gcsebitesize/science/edexcel_pre_2011/oneearth/fuelsrev1.shtml" TargetMode="External"/><Relationship Id="rId7" Type="http://schemas.openxmlformats.org/officeDocument/2006/relationships/hyperlink" Target="https://www.youtube.com/watch?v=iX4WlKIAuYg" TargetMode="External"/><Relationship Id="rId8" Type="http://schemas.openxmlformats.org/officeDocument/2006/relationships/image" Target="../media/image9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8.xml"/><Relationship Id="rId3" Type="http://schemas.openxmlformats.org/officeDocument/2006/relationships/image" Target="../media/image97.png"/><Relationship Id="rId4" Type="http://schemas.openxmlformats.org/officeDocument/2006/relationships/hyperlink" Target="http://dr-illustration.co.uk/all/chemistry-25/" TargetMode="External"/><Relationship Id="rId5" Type="http://schemas.openxmlformats.org/officeDocument/2006/relationships/hyperlink" Target="http://www.bozemanscience.com/ap-chem-013-physical-properties" TargetMode="External"/><Relationship Id="rId6" Type="http://schemas.openxmlformats.org/officeDocument/2006/relationships/hyperlink" Target="http://www.bozemanscience.com/ap-chem-014-gases" TargetMode="Externa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9.xml"/><Relationship Id="rId3" Type="http://schemas.openxmlformats.org/officeDocument/2006/relationships/hyperlink" Target="http://slideplayer.com/slide/1710456/" TargetMode="External"/><Relationship Id="rId4" Type="http://schemas.openxmlformats.org/officeDocument/2006/relationships/hyperlink" Target="https://www.youtube.com/watch?v=scs-YbyRXMI" TargetMode="External"/><Relationship Id="rId5" Type="http://schemas.openxmlformats.org/officeDocument/2006/relationships/hyperlink" Target="https://www.youtube.com/watch?v=mlqjhw1Z-e4" TargetMode="External"/><Relationship Id="rId6" Type="http://schemas.openxmlformats.org/officeDocument/2006/relationships/image" Target="../media/image9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 Id="rId3" Type="http://schemas.openxmlformats.org/officeDocument/2006/relationships/hyperlink" Target="http://indianapublicmedia.org/amomentofscience/full-glass/" TargetMode="External"/><Relationship Id="rId4" Type="http://schemas.openxmlformats.org/officeDocument/2006/relationships/hyperlink" Target="http://www.bozemanscience.com/ap-chem-001-molecules-elements" TargetMode="External"/><Relationship Id="rId5" Type="http://schemas.openxmlformats.org/officeDocument/2006/relationships/hyperlink" Target="http://ww.youtube.com/watch?v=JW024hpjjBQ" TargetMode="External"/><Relationship Id="rId6" Type="http://schemas.openxmlformats.org/officeDocument/2006/relationships/image" Target="../media/image16.png"/><Relationship Id="rId7"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0.xml"/><Relationship Id="rId3" Type="http://schemas.openxmlformats.org/officeDocument/2006/relationships/image" Target="../media/image99.png"/><Relationship Id="rId4" Type="http://schemas.openxmlformats.org/officeDocument/2006/relationships/hyperlink" Target="http://2012books.lardbucket.org/books/principles-of-general-chemistry-v1.0/section_14/e8fc5173971c1c64ac22ad566542a98a.jpg" TargetMode="External"/><Relationship Id="rId5" Type="http://schemas.openxmlformats.org/officeDocument/2006/relationships/hyperlink" Target="http://www.chm.davidson.edu/vce/GasLaws/GasConstant.html"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103.png"/><Relationship Id="rId4" Type="http://schemas.openxmlformats.org/officeDocument/2006/relationships/hyperlink" Target="http://goflightmedicine.com/gas-laws-aerospace-physiology/" TargetMode="External"/><Relationship Id="rId5" Type="http://schemas.openxmlformats.org/officeDocument/2006/relationships/hyperlink" Target="https://www.youtube.com/watch?v=8SRAkXMu3d0" TargetMode="External"/><Relationship Id="rId6" Type="http://schemas.openxmlformats.org/officeDocument/2006/relationships/image" Target="../media/image10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2.xml"/><Relationship Id="rId3" Type="http://schemas.openxmlformats.org/officeDocument/2006/relationships/hyperlink" Target="http://www.learnapchemistry.com/potd/problem.php?pc=5f87cc5c5248660fc9a3da6fabb37be3" TargetMode="External"/><Relationship Id="rId4" Type="http://schemas.openxmlformats.org/officeDocument/2006/relationships/hyperlink" Target="https://www.youtube.com/watch?v=GIPrsWuSkQc" TargetMode="External"/><Relationship Id="rId5" Type="http://schemas.openxmlformats.org/officeDocument/2006/relationships/image" Target="../media/image102.png"/></Relationships>
</file>

<file path=ppt/slides/_rels/slide53.xml.rels><?xml version="1.0" encoding="UTF-8" standalone="yes"?><Relationships xmlns="http://schemas.openxmlformats.org/package/2006/relationships"><Relationship Id="rId11" Type="http://schemas.openxmlformats.org/officeDocument/2006/relationships/hyperlink" Target="https://www.youtube.com/watch?v=Rf9j0ztzcs4" TargetMode="External"/><Relationship Id="rId10" Type="http://schemas.openxmlformats.org/officeDocument/2006/relationships/hyperlink" Target="https://www.youtube.com/watch?v=0UJXa9Hd88I&amp;nohtml5=False" TargetMode="External"/><Relationship Id="rId13" Type="http://schemas.openxmlformats.org/officeDocument/2006/relationships/image" Target="../media/image109.png"/><Relationship Id="rId12" Type="http://schemas.openxmlformats.org/officeDocument/2006/relationships/image" Target="../media/image111.gif"/><Relationship Id="rId1" Type="http://schemas.openxmlformats.org/officeDocument/2006/relationships/slideLayout" Target="../slideLayouts/slideLayout21.xml"/><Relationship Id="rId2" Type="http://schemas.openxmlformats.org/officeDocument/2006/relationships/notesSlide" Target="../notesSlides/notesSlide53.xml"/><Relationship Id="rId3" Type="http://schemas.openxmlformats.org/officeDocument/2006/relationships/hyperlink" Target="http://www.kmacgill.com/lecture_notes/lecture_notes_gas_laws.htm" TargetMode="External"/><Relationship Id="rId4" Type="http://schemas.openxmlformats.org/officeDocument/2006/relationships/hyperlink" Target="https://www.youtube.com/watch?v=tIwMFhzkAOU&amp;nohtml5=False" TargetMode="External"/><Relationship Id="rId9" Type="http://schemas.openxmlformats.org/officeDocument/2006/relationships/hyperlink" Target="http://chemwiki.ucdavis.edu/Textbook_Maps/General_Chemistry_Textbook_Maps/Map:_Chem1_(Lower)/06._Properties_of_Gases/6.4:_Kinetic_Molecular_Theory_(Overview)" TargetMode="External"/><Relationship Id="rId5" Type="http://schemas.openxmlformats.org/officeDocument/2006/relationships/image" Target="../media/image156.png"/><Relationship Id="rId6" Type="http://schemas.openxmlformats.org/officeDocument/2006/relationships/image" Target="../media/image101.png"/><Relationship Id="rId7" Type="http://schemas.openxmlformats.org/officeDocument/2006/relationships/image" Target="../media/image104.png"/><Relationship Id="rId8" Type="http://schemas.openxmlformats.org/officeDocument/2006/relationships/image" Target="../media/image10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4.xml"/><Relationship Id="rId3" Type="http://schemas.openxmlformats.org/officeDocument/2006/relationships/hyperlink" Target="http://www.bio.miami.edu/tom/courses/bil255/bil255goods/02_bonds.html" TargetMode="External"/><Relationship Id="rId4" Type="http://schemas.openxmlformats.org/officeDocument/2006/relationships/image" Target="../media/image106.jpg"/><Relationship Id="rId5" Type="http://schemas.openxmlformats.org/officeDocument/2006/relationships/hyperlink" Target="https://www.youtube.com/watch?v=EBfGcTAJF4o"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5.xml"/><Relationship Id="rId3" Type="http://schemas.openxmlformats.org/officeDocument/2006/relationships/hyperlink" Target="http://www.chegg.com/homework-help/six-different-aqueous-solutions-solvent-molecules-omitted-cl-chapter-3-problem-97p-solution-9780077340230-exc" TargetMode="External"/><Relationship Id="rId4" Type="http://schemas.openxmlformats.org/officeDocument/2006/relationships/hyperlink" Target="https://www.youtube.com/watch?v=swwhwIfVqj0" TargetMode="External"/><Relationship Id="rId5" Type="http://schemas.openxmlformats.org/officeDocument/2006/relationships/image" Target="../media/image10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6.xml"/><Relationship Id="rId3" Type="http://schemas.openxmlformats.org/officeDocument/2006/relationships/hyperlink" Target="http://chemwiki.ucdavis.edu/Core/Physical_Chemistry/Equilibria/Solubilty/Solubility" TargetMode="External"/><Relationship Id="rId4" Type="http://schemas.openxmlformats.org/officeDocument/2006/relationships/image" Target="../media/image113.png"/><Relationship Id="rId5" Type="http://schemas.openxmlformats.org/officeDocument/2006/relationships/hyperlink" Target="http://www.bozemanscience.com/ap-chem-020-ionic-bondin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7.xml"/><Relationship Id="rId3" Type="http://schemas.openxmlformats.org/officeDocument/2006/relationships/image" Target="../media/image155.png"/><Relationship Id="rId4" Type="http://schemas.openxmlformats.org/officeDocument/2006/relationships/image" Target="../media/image110.jpg"/><Relationship Id="rId5" Type="http://schemas.openxmlformats.org/officeDocument/2006/relationships/hyperlink" Target="http://www.globisens.net/sites/default/files/docs/sample-activities/PDF%20versions/lambertbeerlaw.pdf" TargetMode="External"/><Relationship Id="rId6" Type="http://schemas.openxmlformats.org/officeDocument/2006/relationships/hyperlink" Target="http://www.globisens.net/sites/default/files/docs/sample-activities/PDF%20versions/lambertbeerlaw.pdf" TargetMode="External"/><Relationship Id="rId7" Type="http://schemas.openxmlformats.org/officeDocument/2006/relationships/hyperlink" Target="https://www.youtube.com/watch?v=0-lKTiQT0WE" TargetMode="External"/><Relationship Id="rId8" Type="http://schemas.openxmlformats.org/officeDocument/2006/relationships/image" Target="../media/image114.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8.xml"/><Relationship Id="rId3" Type="http://schemas.openxmlformats.org/officeDocument/2006/relationships/image" Target="../media/image11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9.xml"/><Relationship Id="rId3" Type="http://schemas.openxmlformats.org/officeDocument/2006/relationships/image" Target="../media/image112.jpg"/><Relationship Id="rId4" Type="http://schemas.openxmlformats.org/officeDocument/2006/relationships/image" Target="../media/image1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hyperlink" Target="https://careychemblock2group5.wordpress.com/2013/03/15/empirical-formula-lab/" TargetMode="External"/><Relationship Id="rId5" Type="http://schemas.openxmlformats.org/officeDocument/2006/relationships/hyperlink" Target="https://www.youtube.com/watch?v=fcTfNhJCkog" TargetMode="External"/><Relationship Id="rId6" Type="http://schemas.openxmlformats.org/officeDocument/2006/relationships/hyperlink" Target="http://ww.youtube.com/watch?v=JW024hpjjBQ"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0.xml"/><Relationship Id="rId3" Type="http://schemas.openxmlformats.org/officeDocument/2006/relationships/hyperlink" Target="http://chemwiki.ucdavis.edu/Core/Analytical_Chemistry/Chemical_Reactions/Chemical_Reactions" TargetMode="External"/><Relationship Id="rId4" Type="http://schemas.openxmlformats.org/officeDocument/2006/relationships/hyperlink" Target="http://www.bozemanscience.com/ap-chem-032-chemical-change-evidence" TargetMode="External"/><Relationship Id="rId5" Type="http://schemas.openxmlformats.org/officeDocument/2006/relationships/image" Target="../media/image136.png"/><Relationship Id="rId6" Type="http://schemas.openxmlformats.org/officeDocument/2006/relationships/image" Target="../media/image120.png"/><Relationship Id="rId7" Type="http://schemas.openxmlformats.org/officeDocument/2006/relationships/image" Target="../media/image117.png"/><Relationship Id="rId8" Type="http://schemas.openxmlformats.org/officeDocument/2006/relationships/image" Target="../media/image11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1.xml"/><Relationship Id="rId3" Type="http://schemas.openxmlformats.org/officeDocument/2006/relationships/hyperlink" Target="http://www.bozemanscience.com/ap-chem-032-chemical-change-evidence" TargetMode="External"/><Relationship Id="rId4" Type="http://schemas.openxmlformats.org/officeDocument/2006/relationships/image" Target="../media/image118.png"/><Relationship Id="rId5" Type="http://schemas.openxmlformats.org/officeDocument/2006/relationships/image" Target="../media/image145.jpg"/><Relationship Id="rId6" Type="http://schemas.openxmlformats.org/officeDocument/2006/relationships/hyperlink" Target="https://adapaproject.org/bbk_temp/tiki-index.php?page=Leaf:+How+can+electrons+capture+and+store+energy+in+molecules?" TargetMode="External"/><Relationship Id="rId7" Type="http://schemas.openxmlformats.org/officeDocument/2006/relationships/image" Target="../media/image154.png"/><Relationship Id="rId8" Type="http://schemas.openxmlformats.org/officeDocument/2006/relationships/image" Target="../media/image13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2.xml"/><Relationship Id="rId3" Type="http://schemas.openxmlformats.org/officeDocument/2006/relationships/hyperlink" Target="http://slideplayer.com/slide/263226/" TargetMode="External"/><Relationship Id="rId4" Type="http://schemas.openxmlformats.org/officeDocument/2006/relationships/hyperlink" Target="https://www.youtube.com/watch?v=cZMkqagL8Ps" TargetMode="External"/><Relationship Id="rId5" Type="http://schemas.openxmlformats.org/officeDocument/2006/relationships/hyperlink" Target="https://www.youtube.com/watch?v=uVJypmKjevg" TargetMode="External"/><Relationship Id="rId6" Type="http://schemas.openxmlformats.org/officeDocument/2006/relationships/image" Target="../media/image124.png"/><Relationship Id="rId7" Type="http://schemas.openxmlformats.org/officeDocument/2006/relationships/hyperlink" Target="https://www.youtube.com/watch?v=IIu16dy3ThI&amp;nohtml5=False" TargetMode="External"/><Relationship Id="rId8" Type="http://schemas.openxmlformats.org/officeDocument/2006/relationships/image" Target="../media/image122.gif"/></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3.xml"/><Relationship Id="rId3" Type="http://schemas.openxmlformats.org/officeDocument/2006/relationships/hyperlink" Target="http://chemwiki.ucdavis.edu/Wikitexts/Sacramento_City_College/SCC:_Chem_309/Chapters/06:_Quantities_in_Chemical_Reactions/6.07:_Balancing_Chemical_Equations" TargetMode="External"/><Relationship Id="rId4" Type="http://schemas.openxmlformats.org/officeDocument/2006/relationships/hyperlink" Target="http://www.bozemanscience.com/ap-chem-027-chemical-equations" TargetMode="External"/><Relationship Id="rId5" Type="http://schemas.openxmlformats.org/officeDocument/2006/relationships/hyperlink" Target="https://quizlet.com/45555836/solubility-rules-flash-cards/" TargetMode="External"/><Relationship Id="rId6" Type="http://schemas.openxmlformats.org/officeDocument/2006/relationships/image" Target="../media/image12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4.xml"/><Relationship Id="rId3" Type="http://schemas.openxmlformats.org/officeDocument/2006/relationships/image" Target="../media/image125.jpg"/><Relationship Id="rId4" Type="http://schemas.openxmlformats.org/officeDocument/2006/relationships/hyperlink" Target="http://www.slideshare.net/brockbanks12/ch-5-lecture" TargetMode="External"/><Relationship Id="rId5" Type="http://schemas.openxmlformats.org/officeDocument/2006/relationships/hyperlink" Target="https://www.youtube.com/watch?v=S6UQX7ZdkTg" TargetMode="Externa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5.xml"/><Relationship Id="rId3" Type="http://schemas.openxmlformats.org/officeDocument/2006/relationships/hyperlink" Target="http://www.softschools.com/notes/ap_chemistry/conservation_of_matter_and_gravimetric_analysis/" TargetMode="External"/><Relationship Id="rId4" Type="http://schemas.openxmlformats.org/officeDocument/2006/relationships/hyperlink" Target="https://www.khanacademy.org/science/chemistry/chemical-reactions-stoichiome/stoichiometry-ideal/v/stoichiometry" TargetMode="External"/><Relationship Id="rId5" Type="http://schemas.openxmlformats.org/officeDocument/2006/relationships/image" Target="../media/image126.png"/><Relationship Id="rId6" Type="http://schemas.openxmlformats.org/officeDocument/2006/relationships/image" Target="../media/image12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6.xml"/><Relationship Id="rId3" Type="http://schemas.openxmlformats.org/officeDocument/2006/relationships/hyperlink" Target="http://www.wiredchemist.com/chemistry/instructional/laboratory-tutorials/gravimetric-analysis" TargetMode="External"/><Relationship Id="rId4" Type="http://schemas.openxmlformats.org/officeDocument/2006/relationships/hyperlink" Target="http://www.bozemanscience.com/ap-chem-029-synthesis-decomposition-reaction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7.xml"/><Relationship Id="rId3" Type="http://schemas.openxmlformats.org/officeDocument/2006/relationships/hyperlink" Target="http://www.unomaha.edu/tiskochem/Chem1180/Lecture_Handouts/Solution_Stoichiometry_notes.pdf" TargetMode="External"/><Relationship Id="rId4" Type="http://schemas.openxmlformats.org/officeDocument/2006/relationships/hyperlink" Target="https://www.youtube.com/watch?v=KfzRWfKjrBM" TargetMode="Externa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8.xml"/><Relationship Id="rId3" Type="http://schemas.openxmlformats.org/officeDocument/2006/relationships/hyperlink" Target="https://www.youtube.com/watch?v=LQN9lH9WAVQ" TargetMode="External"/></Relationships>
</file>

<file path=ppt/slides/_rels/slide69.xml.rels><?xml version="1.0" encoding="UTF-8" standalone="yes"?><Relationships xmlns="http://schemas.openxmlformats.org/package/2006/relationships"><Relationship Id="rId11" Type="http://schemas.openxmlformats.org/officeDocument/2006/relationships/image" Target="../media/image135.jpg"/><Relationship Id="rId10" Type="http://schemas.openxmlformats.org/officeDocument/2006/relationships/image" Target="../media/image132.jpg"/><Relationship Id="rId13" Type="http://schemas.openxmlformats.org/officeDocument/2006/relationships/image" Target="../media/image139.jpg"/><Relationship Id="rId12" Type="http://schemas.openxmlformats.org/officeDocument/2006/relationships/image" Target="../media/image137.jpg"/><Relationship Id="rId1" Type="http://schemas.openxmlformats.org/officeDocument/2006/relationships/slideLayout" Target="../slideLayouts/slideLayout23.xml"/><Relationship Id="rId2" Type="http://schemas.openxmlformats.org/officeDocument/2006/relationships/notesSlide" Target="../notesSlides/notesSlide69.xml"/><Relationship Id="rId3" Type="http://schemas.openxmlformats.org/officeDocument/2006/relationships/hyperlink" Target="http://www.chem.uiuc.edu/chem103/aluminum/alcrytallize.htm" TargetMode="External"/><Relationship Id="rId4" Type="http://schemas.openxmlformats.org/officeDocument/2006/relationships/hyperlink" Target="https://www.youtube.com/watch?v=Y4NMpO1xI8U&amp;nohtml5=False" TargetMode="External"/><Relationship Id="rId9" Type="http://schemas.openxmlformats.org/officeDocument/2006/relationships/image" Target="../media/image133.jpg"/><Relationship Id="rId15" Type="http://schemas.openxmlformats.org/officeDocument/2006/relationships/image" Target="../media/image140.jpg"/><Relationship Id="rId14" Type="http://schemas.openxmlformats.org/officeDocument/2006/relationships/image" Target="../media/image141.jpg"/><Relationship Id="rId17" Type="http://schemas.openxmlformats.org/officeDocument/2006/relationships/image" Target="../media/image144.jpg"/><Relationship Id="rId16" Type="http://schemas.openxmlformats.org/officeDocument/2006/relationships/image" Target="../media/image142.jpg"/><Relationship Id="rId5" Type="http://schemas.openxmlformats.org/officeDocument/2006/relationships/image" Target="../media/image129.png"/><Relationship Id="rId19" Type="http://schemas.openxmlformats.org/officeDocument/2006/relationships/image" Target="../media/image147.jpg"/><Relationship Id="rId6" Type="http://schemas.openxmlformats.org/officeDocument/2006/relationships/hyperlink" Target="http://www.rsc.org/learn-chemistry/resource/res00001644/aspirin-screen-experiment?cmpid=CMP00004907" TargetMode="External"/><Relationship Id="rId18" Type="http://schemas.openxmlformats.org/officeDocument/2006/relationships/image" Target="../media/image146.jpg"/><Relationship Id="rId7" Type="http://schemas.openxmlformats.org/officeDocument/2006/relationships/image" Target="../media/image138.jpg"/><Relationship Id="rId8" Type="http://schemas.openxmlformats.org/officeDocument/2006/relationships/image" Target="../media/image13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xml"/><Relationship Id="rId3" Type="http://schemas.openxmlformats.org/officeDocument/2006/relationships/hyperlink" Target="http://study.com/academy/lesson/calculating-percent-composition-and-determining-empirical-formulas.html" TargetMode="External"/><Relationship Id="rId4" Type="http://schemas.openxmlformats.org/officeDocument/2006/relationships/hyperlink" Target="http://www.bozemanscience.com/ap-chem-002-chemical-analysis" TargetMode="External"/><Relationship Id="rId5" Type="http://schemas.openxmlformats.org/officeDocument/2006/relationships/hyperlink" Target="http://ww.youtube.com/watch?v=JW024hpjjBQ" TargetMode="External"/><Relationship Id="rId6" Type="http://schemas.openxmlformats.org/officeDocument/2006/relationships/image" Target="../media/image12.png"/><Relationship Id="rId7" Type="http://schemas.openxmlformats.org/officeDocument/2006/relationships/image" Target="../media/image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0.xml"/><Relationship Id="rId3" Type="http://schemas.openxmlformats.org/officeDocument/2006/relationships/hyperlink" Target="http://www.chemcollective.org/chem/ubc/exp01/index.php" TargetMode="External"/><Relationship Id="rId4" Type="http://schemas.openxmlformats.org/officeDocument/2006/relationships/hyperlink" Target="https://www.youtube.com/watch?v=gR1ZUlV3n5E" TargetMode="External"/><Relationship Id="rId9" Type="http://schemas.openxmlformats.org/officeDocument/2006/relationships/image" Target="../media/image10.png"/><Relationship Id="rId5" Type="http://schemas.openxmlformats.org/officeDocument/2006/relationships/hyperlink" Target="http://chemvlab.org/activities/activity.php?id=3" TargetMode="External"/><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3.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hyperlink" Target="http://chemwiki.ucdavis.edu/Core/Analytical_Chemistry/Analytical_Chemistry_2.0/08:_Gravimetric_Methods/8B:_Precipitation_Gravimetry" TargetMode="External"/><Relationship Id="rId4" Type="http://schemas.openxmlformats.org/officeDocument/2006/relationships/hyperlink" Target="https://www.khanacademy.org/science/chemistry/chemical-reactions-stoichiome/limiting-reagent-stoichiometry/a/gravimetric-analysis-and-precipitation-gravimetry" TargetMode="External"/><Relationship Id="rId5" Type="http://schemas.openxmlformats.org/officeDocument/2006/relationships/image" Target="../media/image148.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2.xml"/><Relationship Id="rId3" Type="http://schemas.openxmlformats.org/officeDocument/2006/relationships/hyperlink" Target="http://www.chemteam.info/Stoichiometry/Limiting-Reagent.html" TargetMode="External"/><Relationship Id="rId4" Type="http://schemas.openxmlformats.org/officeDocument/2006/relationships/hyperlink" Target="http://www.bozemanscience.com/ap-chem-028-stoichiometry" TargetMode="External"/><Relationship Id="rId5" Type="http://schemas.openxmlformats.org/officeDocument/2006/relationships/hyperlink" Target="http://group.chem.iastate.edu/Greenbowe/sections/projectfolder/flashfiles/stoichiometry/empirical.html" TargetMode="External"/><Relationship Id="rId6" Type="http://schemas.openxmlformats.org/officeDocument/2006/relationships/hyperlink" Target="https://phet.colorado.edu/sims/html/reactants-products-and-leftovers/latest/reactants-products-and-leftovers_en.html"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3.xml"/><Relationship Id="rId3" Type="http://schemas.openxmlformats.org/officeDocument/2006/relationships/hyperlink" Target="https://www.youtube.com/watch?v=iBT-nyVukfc"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5.xml"/><Relationship Id="rId3" Type="http://schemas.openxmlformats.org/officeDocument/2006/relationships/image" Target="../media/image152.png"/><Relationship Id="rId4" Type="http://schemas.openxmlformats.org/officeDocument/2006/relationships/image" Target="../media/image150.png"/><Relationship Id="rId9" Type="http://schemas.openxmlformats.org/officeDocument/2006/relationships/image" Target="../media/image149.png"/><Relationship Id="rId5" Type="http://schemas.openxmlformats.org/officeDocument/2006/relationships/hyperlink" Target="https://online.science.psu.edu/biol011_sandbox_7239/node/7381" TargetMode="External"/><Relationship Id="rId6" Type="http://schemas.openxmlformats.org/officeDocument/2006/relationships/hyperlink" Target="https://youtu.be/lQ6FBA1HM3s" TargetMode="External"/><Relationship Id="rId7" Type="http://schemas.openxmlformats.org/officeDocument/2006/relationships/image" Target="../media/image153.png"/><Relationship Id="rId8" Type="http://schemas.openxmlformats.org/officeDocument/2006/relationships/image" Target="../media/image151.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6.xml"/><Relationship Id="rId3" Type="http://schemas.openxmlformats.org/officeDocument/2006/relationships/image" Target="../media/image158.gif"/><Relationship Id="rId4" Type="http://schemas.openxmlformats.org/officeDocument/2006/relationships/hyperlink" Target="https://www.boundless.com/chemistry/definition/ion" TargetMode="External"/><Relationship Id="rId5" Type="http://schemas.openxmlformats.org/officeDocument/2006/relationships/hyperlink" Target="https://www.boundless.com/chemistry/textbooks/boundless-chemistry-textbook/aqueous-reactions-4/oxidation-reduction-reactions-48/redox-titrations-248-1533/" TargetMode="External"/><Relationship Id="rId6" Type="http://schemas.openxmlformats.org/officeDocument/2006/relationships/hyperlink" Target="https://www.khanacademy.org/science/chemistry/acid-base-equilibrium/titrations/v/redox-titration" TargetMode="External"/></Relationships>
</file>

<file path=ppt/slides/_rels/slide77.xml.rels><?xml version="1.0" encoding="UTF-8" standalone="yes"?><Relationships xmlns="http://schemas.openxmlformats.org/package/2006/relationships"><Relationship Id="rId11" Type="http://schemas.openxmlformats.org/officeDocument/2006/relationships/hyperlink" Target="http://pediaa.com/difference-between-acid-base-titration-and-redox-titration/" TargetMode="External"/><Relationship Id="rId10" Type="http://schemas.openxmlformats.org/officeDocument/2006/relationships/image" Target="../media/image158.gif"/><Relationship Id="rId13" Type="http://schemas.openxmlformats.org/officeDocument/2006/relationships/hyperlink" Target="http://group.chem.iastate.edu/Greenbowe/sections/projectfolder/flashfiles/redoxNew/redox.html" TargetMode="External"/><Relationship Id="rId12" Type="http://schemas.openxmlformats.org/officeDocument/2006/relationships/hyperlink" Target="https://www.youtube.com/watch?v=RX6rh-eeflM&amp;nohtml5=False" TargetMode="External"/><Relationship Id="rId1" Type="http://schemas.openxmlformats.org/officeDocument/2006/relationships/slideLayout" Target="../slideLayouts/slideLayout21.xml"/><Relationship Id="rId2" Type="http://schemas.openxmlformats.org/officeDocument/2006/relationships/notesSlide" Target="../notesSlides/notesSlide77.xml"/><Relationship Id="rId3" Type="http://schemas.openxmlformats.org/officeDocument/2006/relationships/hyperlink" Target="http://science.wonderhowto.com/how-to/classic-chemistry-colorize-colorless-liquids-with-black-magic-aka-iodine-clock-reaction-0139128/" TargetMode="External"/><Relationship Id="rId4" Type="http://schemas.openxmlformats.org/officeDocument/2006/relationships/image" Target="../media/image159.png"/><Relationship Id="rId9" Type="http://schemas.openxmlformats.org/officeDocument/2006/relationships/image" Target="../media/image162.jpg"/><Relationship Id="rId15" Type="http://schemas.openxmlformats.org/officeDocument/2006/relationships/hyperlink" Target="http://staff.buffalostate.edu/nazareay/che112/chromate.htm" TargetMode="External"/><Relationship Id="rId14" Type="http://schemas.openxmlformats.org/officeDocument/2006/relationships/image" Target="../media/image163.gif"/><Relationship Id="rId16" Type="http://schemas.openxmlformats.org/officeDocument/2006/relationships/image" Target="../media/image165.jpg"/><Relationship Id="rId5" Type="http://schemas.openxmlformats.org/officeDocument/2006/relationships/hyperlink" Target="http://chemcollective.org/activities/autograded/130" TargetMode="External"/><Relationship Id="rId6" Type="http://schemas.openxmlformats.org/officeDocument/2006/relationships/image" Target="../media/image157.jpg"/><Relationship Id="rId7" Type="http://schemas.openxmlformats.org/officeDocument/2006/relationships/image" Target="../media/image161.jpg"/><Relationship Id="rId8" Type="http://schemas.openxmlformats.org/officeDocument/2006/relationships/image" Target="../media/image160.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78.xml"/><Relationship Id="rId3" Type="http://schemas.openxmlformats.org/officeDocument/2006/relationships/hyperlink" Target="https://www.nthurston.k12.wa.us/cms/lib/WA01001371/Centricity/Domain/589/Kinetics%20overview.pdf" TargetMode="External"/><Relationship Id="rId4" Type="http://schemas.openxmlformats.org/officeDocument/2006/relationships/image" Target="../media/image1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9.xml"/><Relationship Id="rId3" Type="http://schemas.openxmlformats.org/officeDocument/2006/relationships/hyperlink" Target="https://www.chem.tamu.edu/class/majors/tutorialnotefiles/factors.htm" TargetMode="External"/><Relationship Id="rId4" Type="http://schemas.openxmlformats.org/officeDocument/2006/relationships/hyperlink" Target="https://www.youtube.com/watch?v=1jLoUaCaVQk" TargetMode="External"/><Relationship Id="rId5" Type="http://schemas.openxmlformats.org/officeDocument/2006/relationships/image" Target="../media/image1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hyperlink" Target="http://www.chemcollective.org/chem/ubc/exp01/index.php" TargetMode="External"/><Relationship Id="rId4" Type="http://schemas.openxmlformats.org/officeDocument/2006/relationships/hyperlink" Target="https://www.youtube.com/watch?v=gR1ZUlV3n5E" TargetMode="External"/><Relationship Id="rId9" Type="http://schemas.openxmlformats.org/officeDocument/2006/relationships/image" Target="../media/image10.png"/><Relationship Id="rId5" Type="http://schemas.openxmlformats.org/officeDocument/2006/relationships/hyperlink" Target="http://chemvlab.org/activities/activity.php?id=3" TargetMode="External"/><Relationship Id="rId6" Type="http://schemas.openxmlformats.org/officeDocument/2006/relationships/image" Target="../media/image15.png"/><Relationship Id="rId7" Type="http://schemas.openxmlformats.org/officeDocument/2006/relationships/image" Target="../media/image17.png"/><Relationship Id="rId8" Type="http://schemas.openxmlformats.org/officeDocument/2006/relationships/image" Target="../media/image1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0.xml"/><Relationship Id="rId3" Type="http://schemas.openxmlformats.org/officeDocument/2006/relationships/image" Target="../media/image168.png"/><Relationship Id="rId4" Type="http://schemas.openxmlformats.org/officeDocument/2006/relationships/hyperlink" Target="http://chemwiki.ucdavis.edu/Core/Physical_Chemistry/Kinetics/Methods_of_Determining_Reaction_Order/Using_Graphs_to_Determine_Rate_Laws" TargetMode="External"/><Relationship Id="rId5" Type="http://schemas.openxmlformats.org/officeDocument/2006/relationships/hyperlink" Target="https://www.youtube.com/watch?v=WDXzVI8SmfE"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1.xml"/><Relationship Id="rId3" Type="http://schemas.openxmlformats.org/officeDocument/2006/relationships/image" Target="../media/image167.png"/><Relationship Id="rId4" Type="http://schemas.openxmlformats.org/officeDocument/2006/relationships/hyperlink" Target="http://www.chem1.com/acad/webtext/dynamics/dynamics-2.html" TargetMode="External"/><Relationship Id="rId5" Type="http://schemas.openxmlformats.org/officeDocument/2006/relationships/hyperlink" Target="https://www.youtube.com/watch?v=e4qci9b2d3U" TargetMode="Externa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2.xml"/><Relationship Id="rId3" Type="http://schemas.openxmlformats.org/officeDocument/2006/relationships/hyperlink" Target="http://apchemistrynmsi.wikispaces.com/file/view/12%20Kinetics.pdf/522333370/12%20Kinetics.pdf" TargetMode="External"/><Relationship Id="rId4" Type="http://schemas.openxmlformats.org/officeDocument/2006/relationships/hyperlink" Target="http://www.bozemanscience.com/ap-chem-043-reaction-intermediates" TargetMode="Externa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3.xml"/><Relationship Id="rId3" Type="http://schemas.openxmlformats.org/officeDocument/2006/relationships/hyperlink" Target="http://apchemistrynmsi.wikispaces.com/file/view/12%20Kinetics.pdf/522333370/12%20Kinetics.pdf" TargetMode="External"/><Relationship Id="rId4" Type="http://schemas.openxmlformats.org/officeDocument/2006/relationships/hyperlink" Target="http://www.bozemanscience.com/ap-chem-043-reaction-intermediates"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5.xml"/><Relationship Id="rId3" Type="http://schemas.openxmlformats.org/officeDocument/2006/relationships/hyperlink" Target="http://apchemistrynmsi.wikispaces.com/file/view/12%20Kinetics.pdf/522333370/12%20Kinetics.pdf" TargetMode="External"/><Relationship Id="rId4" Type="http://schemas.openxmlformats.org/officeDocument/2006/relationships/hyperlink" Target="http://www.bozemanscience.com/ap-chem-044-catalysts" TargetMode="External"/><Relationship Id="rId5" Type="http://schemas.openxmlformats.org/officeDocument/2006/relationships/image" Target="../media/image169.png"/><Relationship Id="rId6" Type="http://schemas.openxmlformats.org/officeDocument/2006/relationships/image" Target="../media/image170.png"/><Relationship Id="rId7" Type="http://schemas.openxmlformats.org/officeDocument/2006/relationships/image" Target="../media/image171.jp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6.xml"/><Relationship Id="rId3" Type="http://schemas.openxmlformats.org/officeDocument/2006/relationships/hyperlink" Target="http://wps.prenhall.com/wps/media/objects/3312/3391801/blb1406.html" TargetMode="External"/><Relationship Id="rId4" Type="http://schemas.openxmlformats.org/officeDocument/2006/relationships/image" Target="../media/image172.jpg"/><Relationship Id="rId5" Type="http://schemas.openxmlformats.org/officeDocument/2006/relationships/hyperlink" Target="http://www.bozemanscience.com/ap-chem-045-catalyst-classes" TargetMode="External"/></Relationships>
</file>

<file path=ppt/slides/_rels/slide87.xml.rels><?xml version="1.0" encoding="UTF-8" standalone="yes"?><Relationships xmlns="http://schemas.openxmlformats.org/package/2006/relationships"><Relationship Id="rId11" Type="http://schemas.openxmlformats.org/officeDocument/2006/relationships/image" Target="../media/image178.jpg"/><Relationship Id="rId10" Type="http://schemas.openxmlformats.org/officeDocument/2006/relationships/image" Target="../media/image179.gif"/><Relationship Id="rId13" Type="http://schemas.openxmlformats.org/officeDocument/2006/relationships/image" Target="../media/image177.jpg"/><Relationship Id="rId12" Type="http://schemas.openxmlformats.org/officeDocument/2006/relationships/hyperlink" Target="https://phet.colorado.edu/en/simulation/reactions-and-rates" TargetMode="External"/><Relationship Id="rId1" Type="http://schemas.openxmlformats.org/officeDocument/2006/relationships/slideLayout" Target="../slideLayouts/slideLayout21.xml"/><Relationship Id="rId2" Type="http://schemas.openxmlformats.org/officeDocument/2006/relationships/notesSlide" Target="../notesSlides/notesSlide87.xml"/><Relationship Id="rId3" Type="http://schemas.openxmlformats.org/officeDocument/2006/relationships/hyperlink" Target="http://webpages.sou.edu/~chapman/Ch206/kinhelp.htm" TargetMode="External"/><Relationship Id="rId4" Type="http://schemas.openxmlformats.org/officeDocument/2006/relationships/hyperlink" Target="https://www.youtube.com/watch?v=MyWKEivx6CA&amp;nohtml5=False" TargetMode="External"/><Relationship Id="rId9" Type="http://schemas.openxmlformats.org/officeDocument/2006/relationships/image" Target="../media/image176.gif"/><Relationship Id="rId14" Type="http://schemas.openxmlformats.org/officeDocument/2006/relationships/image" Target="../media/image182.png"/><Relationship Id="rId5" Type="http://schemas.openxmlformats.org/officeDocument/2006/relationships/hyperlink" Target="http://www.onlinechemlabs.com/library-of-labs/learning-objectives/iodine-clock-kinetics.aspx" TargetMode="External"/><Relationship Id="rId6" Type="http://schemas.openxmlformats.org/officeDocument/2006/relationships/image" Target="../media/image175.gif"/><Relationship Id="rId7" Type="http://schemas.openxmlformats.org/officeDocument/2006/relationships/image" Target="../media/image174.jpg"/><Relationship Id="rId8" Type="http://schemas.openxmlformats.org/officeDocument/2006/relationships/image" Target="../media/image173.gif"/></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8.xml"/><Relationship Id="rId3" Type="http://schemas.openxmlformats.org/officeDocument/2006/relationships/image" Target="../media/image1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9.xml"/><Relationship Id="rId3" Type="http://schemas.openxmlformats.org/officeDocument/2006/relationships/image" Target="../media/image18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26.png"/><Relationship Id="rId4" Type="http://schemas.openxmlformats.org/officeDocument/2006/relationships/hyperlink" Target="http://chemwiki.ucdavis.edu/Core/Inorganic_Chemistry/Electronic_Structure_of_Atoms_and_Molecules/Electronic_Configurations" TargetMode="External"/><Relationship Id="rId5" Type="http://schemas.openxmlformats.org/officeDocument/2006/relationships/hyperlink" Target="https://youtu.be/2AFPfg0Como" TargetMode="External"/><Relationship Id="rId6" Type="http://schemas.openxmlformats.org/officeDocument/2006/relationships/image" Target="../media/image2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0.xml"/><Relationship Id="rId3" Type="http://schemas.openxmlformats.org/officeDocument/2006/relationships/image" Target="../media/image18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1.xml"/><Relationship Id="rId3" Type="http://schemas.openxmlformats.org/officeDocument/2006/relationships/image" Target="../media/image188.png"/><Relationship Id="rId4" Type="http://schemas.openxmlformats.org/officeDocument/2006/relationships/image" Target="../media/image186.png"/><Relationship Id="rId5" Type="http://schemas.openxmlformats.org/officeDocument/2006/relationships/image" Target="../media/image194.png"/><Relationship Id="rId6" Type="http://schemas.openxmlformats.org/officeDocument/2006/relationships/image" Target="../media/image189.png"/><Relationship Id="rId7" Type="http://schemas.openxmlformats.org/officeDocument/2006/relationships/image" Target="../media/image18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2.xml"/><Relationship Id="rId3" Type="http://schemas.openxmlformats.org/officeDocument/2006/relationships/image" Target="../media/image190.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3.xml"/><Relationship Id="rId3" Type="http://schemas.openxmlformats.org/officeDocument/2006/relationships/hyperlink" Target="http://www.learnthermo.com/T1-tutorial/ch01/lesson-C/pg02.php" TargetMode="External"/><Relationship Id="rId4" Type="http://schemas.openxmlformats.org/officeDocument/2006/relationships/hyperlink" Target="http://www.learnthermo.com/T1-tutorial/ch01/lesson-C/pg02.php" TargetMode="External"/><Relationship Id="rId5" Type="http://schemas.openxmlformats.org/officeDocument/2006/relationships/hyperlink" Target="https://www.youtube.com/watch?v=jR8vZHtOLdA" TargetMode="External"/><Relationship Id="rId6" Type="http://schemas.openxmlformats.org/officeDocument/2006/relationships/image" Target="../media/image183.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4.xml"/><Relationship Id="rId3" Type="http://schemas.openxmlformats.org/officeDocument/2006/relationships/hyperlink" Target="http://www.physicsclassroom.com/class/thermalP/Lesson-1/Methods-of-Heat-Transfer" TargetMode="External"/><Relationship Id="rId4" Type="http://schemas.openxmlformats.org/officeDocument/2006/relationships/hyperlink" Target="https://www.youtube.com/watch?v=B6hAwZH2mmA" TargetMode="External"/><Relationship Id="rId5" Type="http://schemas.openxmlformats.org/officeDocument/2006/relationships/image" Target="../media/image185.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5.xml"/><Relationship Id="rId3" Type="http://schemas.openxmlformats.org/officeDocument/2006/relationships/hyperlink" Target="https://www.chem.tamu.edu/class/majors/tutorialnotefiles/law1.htm" TargetMode="External"/><Relationship Id="rId4" Type="http://schemas.openxmlformats.org/officeDocument/2006/relationships/hyperlink" Target="https://www.youtube.com/watch?v=fe_fFFrVl7U" TargetMode="External"/><Relationship Id="rId5" Type="http://schemas.openxmlformats.org/officeDocument/2006/relationships/image" Target="../media/image191.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6.xml"/><Relationship Id="rId3" Type="http://schemas.openxmlformats.org/officeDocument/2006/relationships/hyperlink" Target="http://chemwiki.ucdavis.edu/Core/Physical_Chemistry/Thermodynamics/Path_Functions/Work" TargetMode="External"/><Relationship Id="rId4" Type="http://schemas.openxmlformats.org/officeDocument/2006/relationships/hyperlink" Target="https://www.youtube.com/watch?v=qVAvmieRM1E" TargetMode="External"/><Relationship Id="rId5" Type="http://schemas.openxmlformats.org/officeDocument/2006/relationships/image" Target="../media/image193.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7.xml"/><Relationship Id="rId3" Type="http://schemas.openxmlformats.org/officeDocument/2006/relationships/hyperlink" Target="https://www.boundless.com/chemistry/textbooks/boundless-chemistry-textbook/thermochemistry-6/energy-57/energy-changes-in-chemical-reactions-274-3509/" TargetMode="External"/><Relationship Id="rId4" Type="http://schemas.openxmlformats.org/officeDocument/2006/relationships/hyperlink" Target="https://www.youtube.com/watch?v=L-G7pLufXAo&amp;nohtml5=False" TargetMode="External"/><Relationship Id="rId5" Type="http://schemas.openxmlformats.org/officeDocument/2006/relationships/hyperlink" Target="https://www.youtube.com/watch?v=RnRV-x2etWQ" TargetMode="External"/><Relationship Id="rId6" Type="http://schemas.openxmlformats.org/officeDocument/2006/relationships/image" Target="../media/image19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8.xml"/><Relationship Id="rId3" Type="http://schemas.openxmlformats.org/officeDocument/2006/relationships/hyperlink" Target="http://www.digipac.ca/chemical/mtom/contents/glossary/k.htm" TargetMode="External"/><Relationship Id="rId4" Type="http://schemas.openxmlformats.org/officeDocument/2006/relationships/hyperlink" Target="https://www.youtube.com/watch?v=glSIFkGl63E" TargetMode="External"/><Relationship Id="rId5" Type="http://schemas.openxmlformats.org/officeDocument/2006/relationships/image" Target="../media/image198.gif"/></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9.xml"/><Relationship Id="rId3" Type="http://schemas.openxmlformats.org/officeDocument/2006/relationships/hyperlink" Target="http://chemwiki.ucdavis.edu/Textbook_Maps/General_Chemistry_Textbook_Maps/Map:_Chem1_(Lower)/09._Chemical_Bonding_and_Molecular_Structure/9.01:_Molecules:_Properties_of_Bonded_Atoms" TargetMode="External"/><Relationship Id="rId4" Type="http://schemas.openxmlformats.org/officeDocument/2006/relationships/hyperlink" Target="https://www.youtube.com/watch?v=I9jd1Ew_YGU" TargetMode="External"/><Relationship Id="rId5" Type="http://schemas.openxmlformats.org/officeDocument/2006/relationships/image" Target="../media/image196.png"/><Relationship Id="rId6" Type="http://schemas.openxmlformats.org/officeDocument/2006/relationships/image" Target="../media/image19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43"/>
          <p:cNvSpPr txBox="1"/>
          <p:nvPr>
            <p:ph type="ctrTitle"/>
          </p:nvPr>
        </p:nvSpPr>
        <p:spPr>
          <a:xfrm>
            <a:off x="3997549" y="4425800"/>
            <a:ext cx="5146500" cy="2367600"/>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Clr>
                <a:schemeClr val="accent1"/>
              </a:buClr>
              <a:buSzPts val="5000"/>
              <a:buFont typeface="Rockwell"/>
              <a:buNone/>
            </a:pPr>
            <a:r>
              <a:rPr lang="en-US" sz="5000"/>
              <a:t>AP Chemistry</a:t>
            </a:r>
            <a:br>
              <a:rPr lang="en-US" sz="5000"/>
            </a:br>
            <a:r>
              <a:rPr lang="en-US" sz="5000"/>
              <a:t>Exam Review Revised Unit 1-9 </a:t>
            </a:r>
            <a:br>
              <a:rPr b="1" lang="en-US" sz="5000"/>
            </a:br>
            <a:endParaRPr b="1" sz="5000"/>
          </a:p>
        </p:txBody>
      </p:sp>
      <p:pic>
        <p:nvPicPr>
          <p:cNvPr id="408" name="Google Shape;408;p43"/>
          <p:cNvPicPr preferRelativeResize="0"/>
          <p:nvPr/>
        </p:nvPicPr>
        <p:blipFill rotWithShape="1">
          <a:blip r:embed="rId3">
            <a:alphaModFix/>
          </a:blip>
          <a:srcRect b="0" l="0" r="0" t="0"/>
          <a:stretch/>
        </p:blipFill>
        <p:spPr>
          <a:xfrm rot="-1832323">
            <a:off x="331703" y="1337544"/>
            <a:ext cx="6723463" cy="417318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pic>
        <p:nvPicPr>
          <p:cNvPr descr="http://images.slideplayer.com/2/719518/slides/slide_11.jpg" id="527" name="Google Shape;527;p52"/>
          <p:cNvPicPr preferRelativeResize="0"/>
          <p:nvPr/>
        </p:nvPicPr>
        <p:blipFill rotWithShape="1">
          <a:blip r:embed="rId3">
            <a:alphaModFix/>
          </a:blip>
          <a:srcRect b="0" l="0" r="0" t="0"/>
          <a:stretch/>
        </p:blipFill>
        <p:spPr>
          <a:xfrm>
            <a:off x="68436" y="505015"/>
            <a:ext cx="6170364" cy="3775365"/>
          </a:xfrm>
          <a:prstGeom prst="rect">
            <a:avLst/>
          </a:prstGeom>
          <a:noFill/>
          <a:ln>
            <a:noFill/>
          </a:ln>
        </p:spPr>
      </p:pic>
      <p:sp>
        <p:nvSpPr>
          <p:cNvPr id="528" name="Google Shape;528;p52"/>
          <p:cNvSpPr txBox="1"/>
          <p:nvPr>
            <p:ph type="title"/>
          </p:nvPr>
        </p:nvSpPr>
        <p:spPr>
          <a:xfrm>
            <a:off x="535464" y="-3372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Predictions with Periodic Trends</a:t>
            </a:r>
            <a:endParaRPr/>
          </a:p>
        </p:txBody>
      </p:sp>
      <p:sp>
        <p:nvSpPr>
          <p:cNvPr id="529" name="Google Shape;529;p52"/>
          <p:cNvSpPr txBox="1"/>
          <p:nvPr>
            <p:ph idx="2" type="body"/>
          </p:nvPr>
        </p:nvSpPr>
        <p:spPr>
          <a:xfrm>
            <a:off x="0" y="4093224"/>
            <a:ext cx="9144000" cy="2330100"/>
          </a:xfrm>
          <a:prstGeom prst="rect">
            <a:avLst/>
          </a:prstGeom>
          <a:noFill/>
          <a:ln>
            <a:noFill/>
          </a:ln>
        </p:spPr>
        <p:txBody>
          <a:bodyPr anchorCtr="0" anchor="t" bIns="45700" lIns="91425" spcFirstLastPara="1" rIns="91425" wrap="square" tIns="45700">
            <a:noAutofit/>
          </a:bodyPr>
          <a:lstStyle/>
          <a:p>
            <a:pPr indent="-228599" lvl="0" marL="228600" rtl="0" algn="l">
              <a:lnSpc>
                <a:spcPct val="80000"/>
              </a:lnSpc>
              <a:spcBef>
                <a:spcPts val="0"/>
              </a:spcBef>
              <a:spcAft>
                <a:spcPts val="0"/>
              </a:spcAft>
              <a:buSzPts val="1249"/>
              <a:buChar char="■"/>
            </a:pPr>
            <a:r>
              <a:rPr lang="en-US" sz="1665"/>
              <a:t>The following explains these trends:</a:t>
            </a:r>
            <a:endParaRPr/>
          </a:p>
          <a:p>
            <a:pPr indent="-228600" lvl="1" marL="457200" rtl="0" algn="l">
              <a:lnSpc>
                <a:spcPct val="80000"/>
              </a:lnSpc>
              <a:spcBef>
                <a:spcPts val="600"/>
              </a:spcBef>
              <a:spcAft>
                <a:spcPts val="0"/>
              </a:spcAft>
              <a:buSzPts val="1249"/>
              <a:buChar char="■"/>
            </a:pPr>
            <a:r>
              <a:rPr lang="en-US" sz="1665"/>
              <a:t>Electrons attracted to the protons in the nucleus of an atom</a:t>
            </a:r>
            <a:endParaRPr/>
          </a:p>
          <a:p>
            <a:pPr indent="-228600" lvl="2" marL="685800" rtl="0" algn="l">
              <a:lnSpc>
                <a:spcPct val="80000"/>
              </a:lnSpc>
              <a:spcBef>
                <a:spcPts val="600"/>
              </a:spcBef>
              <a:spcAft>
                <a:spcPts val="0"/>
              </a:spcAft>
              <a:buSzPts val="1249"/>
              <a:buChar char="■"/>
            </a:pPr>
            <a:r>
              <a:rPr lang="en-US" sz="1665"/>
              <a:t>So the closer an electron is to a nucleus, the more strongly it is attracted (Coulomb’s law)</a:t>
            </a:r>
            <a:endParaRPr/>
          </a:p>
          <a:p>
            <a:pPr indent="-228600" lvl="2" marL="685800" rtl="0" algn="l">
              <a:lnSpc>
                <a:spcPct val="80000"/>
              </a:lnSpc>
              <a:spcBef>
                <a:spcPts val="600"/>
              </a:spcBef>
              <a:spcAft>
                <a:spcPts val="0"/>
              </a:spcAft>
              <a:buSzPts val="1249"/>
              <a:buChar char="■"/>
            </a:pPr>
            <a:r>
              <a:rPr lang="en-US" sz="1665"/>
              <a:t>The more protons in a nucleus (effective nuclear force), the more strongly it attracts electrons</a:t>
            </a:r>
            <a:endParaRPr/>
          </a:p>
          <a:p>
            <a:pPr indent="-228600" lvl="1" marL="457200" rtl="0" algn="l">
              <a:lnSpc>
                <a:spcPct val="80000"/>
              </a:lnSpc>
              <a:spcBef>
                <a:spcPts val="600"/>
              </a:spcBef>
              <a:spcAft>
                <a:spcPts val="0"/>
              </a:spcAft>
              <a:buSzPts val="1249"/>
              <a:buChar char="■"/>
            </a:pPr>
            <a:r>
              <a:rPr lang="en-US" sz="1665"/>
              <a:t>Electrons  are repelled by other electrons in an atom. If valence electrons are shielded from nucleus by other electrons, you will have less attraction of the nucleus (again Coulomb’s law-greater the atomic radius, the greater the distance)</a:t>
            </a:r>
            <a:endParaRPr/>
          </a:p>
          <a:p>
            <a:pPr indent="0" lvl="1" marL="228600" rtl="0" algn="l">
              <a:lnSpc>
                <a:spcPct val="80000"/>
              </a:lnSpc>
              <a:spcBef>
                <a:spcPts val="600"/>
              </a:spcBef>
              <a:spcAft>
                <a:spcPts val="0"/>
              </a:spcAft>
              <a:buSzPts val="1249"/>
              <a:buNone/>
            </a:pPr>
            <a:r>
              <a:t/>
            </a:r>
            <a:endParaRPr sz="1665"/>
          </a:p>
        </p:txBody>
      </p:sp>
      <p:sp>
        <p:nvSpPr>
          <p:cNvPr id="530" name="Google Shape;530;p52"/>
          <p:cNvSpPr txBox="1"/>
          <p:nvPr/>
        </p:nvSpPr>
        <p:spPr>
          <a:xfrm>
            <a:off x="46918" y="6274033"/>
            <a:ext cx="85953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L.O. 1.9 The student is able to predict and/or justify trends in atomic properties based on location on periodic table and/or the shell model</a:t>
            </a:r>
            <a:endParaRPr b="0" i="0" sz="1400" u="none" cap="none" strike="noStrike">
              <a:solidFill>
                <a:srgbClr val="000000"/>
              </a:solidFill>
              <a:latin typeface="Arial"/>
              <a:ea typeface="Arial"/>
              <a:cs typeface="Arial"/>
              <a:sym typeface="Arial"/>
            </a:endParaRPr>
          </a:p>
        </p:txBody>
      </p:sp>
      <p:sp>
        <p:nvSpPr>
          <p:cNvPr id="531" name="Google Shape;531;p52"/>
          <p:cNvSpPr txBox="1"/>
          <p:nvPr/>
        </p:nvSpPr>
        <p:spPr>
          <a:xfrm>
            <a:off x="8054786" y="1846700"/>
            <a:ext cx="1089300" cy="319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532" name="Google Shape;532;p52"/>
          <p:cNvSpPr txBox="1"/>
          <p:nvPr/>
        </p:nvSpPr>
        <p:spPr>
          <a:xfrm>
            <a:off x="8030126" y="-36987"/>
            <a:ext cx="1089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Sources</a:t>
            </a:r>
            <a:endParaRPr b="0" i="0" sz="1800" u="none" cap="none" strike="noStrike">
              <a:solidFill>
                <a:schemeClr val="dk1"/>
              </a:solidFill>
              <a:latin typeface="Rockwell"/>
              <a:ea typeface="Rockwell"/>
              <a:cs typeface="Rockwell"/>
              <a:sym typeface="Rockwell"/>
            </a:endParaRPr>
          </a:p>
        </p:txBody>
      </p:sp>
      <p:pic>
        <p:nvPicPr>
          <p:cNvPr descr="Screen Shot 2016-04-09 at 1.17.51 PM.png" id="533" name="Google Shape;533;p52"/>
          <p:cNvPicPr preferRelativeResize="0"/>
          <p:nvPr/>
        </p:nvPicPr>
        <p:blipFill rotWithShape="1">
          <a:blip r:embed="rId6">
            <a:alphaModFix/>
          </a:blip>
          <a:srcRect b="0" l="0" r="0" t="0"/>
          <a:stretch/>
        </p:blipFill>
        <p:spPr>
          <a:xfrm>
            <a:off x="6103512" y="2196682"/>
            <a:ext cx="2930567" cy="2145343"/>
          </a:xfrm>
          <a:prstGeom prst="rect">
            <a:avLst/>
          </a:prstGeom>
          <a:noFill/>
          <a:ln cap="flat" cmpd="sng" w="9525">
            <a:solidFill>
              <a:schemeClr val="dk2"/>
            </a:solidFill>
            <a:prstDash val="solid"/>
            <a:round/>
            <a:headEnd len="sm" w="sm" type="none"/>
            <a:tailEnd len="sm" w="sm" type="none"/>
          </a:ln>
        </p:spPr>
      </p:pic>
      <p:pic>
        <p:nvPicPr>
          <p:cNvPr descr="Screen Shot 2016-04-07 at 8.31.13 PM.png" id="534" name="Google Shape;534;p52"/>
          <p:cNvPicPr preferRelativeResize="0"/>
          <p:nvPr/>
        </p:nvPicPr>
        <p:blipFill rotWithShape="1">
          <a:blip r:embed="rId7">
            <a:alphaModFix/>
          </a:blip>
          <a:srcRect b="0" l="0" r="0" t="0"/>
          <a:stretch/>
        </p:blipFill>
        <p:spPr>
          <a:xfrm>
            <a:off x="498524" y="550863"/>
            <a:ext cx="7823200" cy="55753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535" name="Google Shape;535;p52"/>
          <p:cNvSpPr txBox="1"/>
          <p:nvPr/>
        </p:nvSpPr>
        <p:spPr>
          <a:xfrm>
            <a:off x="4407798" y="5416670"/>
            <a:ext cx="672300" cy="292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Times New Roman"/>
                <a:ea typeface="Times New Roman"/>
                <a:cs typeface="Times New Roman"/>
                <a:sym typeface="Times New Roman"/>
              </a:rPr>
              <a:t>attracts</a:t>
            </a:r>
            <a:endParaRPr b="0" i="0" sz="1300" u="none" cap="none" strike="noStrike">
              <a:solidFill>
                <a:schemeClr val="dk1"/>
              </a:solidFill>
              <a:latin typeface="Times New Roman"/>
              <a:ea typeface="Times New Roman"/>
              <a:cs typeface="Times New Roman"/>
              <a:sym typeface="Times New Roman"/>
            </a:endParaRPr>
          </a:p>
        </p:txBody>
      </p:sp>
      <p:sp>
        <p:nvSpPr>
          <p:cNvPr id="536" name="Google Shape;536;p52"/>
          <p:cNvSpPr txBox="1"/>
          <p:nvPr/>
        </p:nvSpPr>
        <p:spPr>
          <a:xfrm>
            <a:off x="7818873" y="5177066"/>
            <a:ext cx="447300" cy="2925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0" i="0" lang="en-US" sz="1300" u="none" cap="none" strike="noStrike">
                <a:solidFill>
                  <a:schemeClr val="dk1"/>
                </a:solidFill>
                <a:latin typeface="Times New Roman"/>
                <a:ea typeface="Times New Roman"/>
                <a:cs typeface="Times New Roman"/>
                <a:sym typeface="Times New Roman"/>
              </a:rPr>
              <a:t>its</a:t>
            </a:r>
            <a:endParaRPr b="0" i="0" sz="1300" u="none" cap="none" strike="noStrike">
              <a:solidFill>
                <a:schemeClr val="dk1"/>
              </a:solidFill>
              <a:latin typeface="Times New Roman"/>
              <a:ea typeface="Times New Roman"/>
              <a:cs typeface="Times New Roman"/>
              <a:sym typeface="Times New Roman"/>
            </a:endParaRPr>
          </a:p>
        </p:txBody>
      </p:sp>
      <p:sp>
        <p:nvSpPr>
          <p:cNvPr id="537" name="Google Shape;537;p52"/>
          <p:cNvSpPr/>
          <p:nvPr/>
        </p:nvSpPr>
        <p:spPr>
          <a:xfrm>
            <a:off x="478973" y="4592431"/>
            <a:ext cx="7857600" cy="1729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34"/>
                                        </p:tgtEl>
                                        <p:attrNameLst>
                                          <p:attrName>style.visibility</p:attrName>
                                        </p:attrNameLst>
                                      </p:cBhvr>
                                      <p:to>
                                        <p:strVal val="visible"/>
                                      </p:to>
                                    </p:set>
                                    <p:animEffect filter="fade" transition="in">
                                      <p:cBhvr>
                                        <p:cTn dur="500"/>
                                        <p:tgtEl>
                                          <p:spTgt spid="534"/>
                                        </p:tgtEl>
                                      </p:cBhvr>
                                    </p:animEffect>
                                  </p:childTnLst>
                                </p:cTn>
                              </p:par>
                              <p:par>
                                <p:cTn fill="hold" nodeType="withEffect" presetClass="entr" presetID="1" presetSubtype="0">
                                  <p:stCondLst>
                                    <p:cond delay="0"/>
                                  </p:stCondLst>
                                  <p:childTnLst>
                                    <p:set>
                                      <p:cBhvr>
                                        <p:cTn dur="1" fill="hold">
                                          <p:stCondLst>
                                            <p:cond delay="0"/>
                                          </p:stCondLst>
                                        </p:cTn>
                                        <p:tgtEl>
                                          <p:spTgt spid="53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53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537"/>
                                        </p:tgtEl>
                                      </p:cBhvr>
                                    </p:animEffect>
                                    <p:set>
                                      <p:cBhvr>
                                        <p:cTn dur="1" fill="hold">
                                          <p:stCondLst>
                                            <p:cond delay="2000"/>
                                          </p:stCondLst>
                                        </p:cTn>
                                        <p:tgtEl>
                                          <p:spTgt spid="53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4" name="Shape 1784"/>
        <p:cNvGrpSpPr/>
        <p:nvPr/>
      </p:nvGrpSpPr>
      <p:grpSpPr>
        <a:xfrm>
          <a:off x="0" y="0"/>
          <a:ext cx="0" cy="0"/>
          <a:chOff x="0" y="0"/>
          <a:chExt cx="0" cy="0"/>
        </a:xfrm>
      </p:grpSpPr>
      <p:sp>
        <p:nvSpPr>
          <p:cNvPr id="1785" name="Google Shape;1785;p142"/>
          <p:cNvSpPr txBox="1"/>
          <p:nvPr>
            <p:ph type="title"/>
          </p:nvPr>
        </p:nvSpPr>
        <p:spPr>
          <a:xfrm>
            <a:off x="498474" y="163261"/>
            <a:ext cx="7556400" cy="1149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600"/>
              <a:buFont typeface="Rockwell"/>
              <a:buNone/>
            </a:pPr>
            <a:r>
              <a:rPr lang="en-US" sz="1600"/>
              <a:t>The net energy change during a reaction is the sum of the energy required to break the reactant bonds and the energy released in forming the product bonds. The net energy change may be positive for endothermic reactions where energy is required, or negative for exothermic reactions where energy is released.</a:t>
            </a:r>
            <a:endParaRPr sz="1600"/>
          </a:p>
        </p:txBody>
      </p:sp>
      <p:sp>
        <p:nvSpPr>
          <p:cNvPr id="1786" name="Google Shape;1786;p142"/>
          <p:cNvSpPr txBox="1"/>
          <p:nvPr>
            <p:ph idx="1" type="body"/>
          </p:nvPr>
        </p:nvSpPr>
        <p:spPr>
          <a:xfrm>
            <a:off x="265668" y="1205768"/>
            <a:ext cx="3875400" cy="4959600"/>
          </a:xfrm>
          <a:prstGeom prst="rect">
            <a:avLst/>
          </a:prstGeom>
          <a:noFill/>
          <a:ln>
            <a:noFill/>
          </a:ln>
        </p:spPr>
        <p:txBody>
          <a:bodyPr anchorCtr="0" anchor="t" bIns="45700" lIns="91425" spcFirstLastPara="1" rIns="91425" wrap="square" tIns="45700">
            <a:noAutofit/>
          </a:bodyPr>
          <a:lstStyle/>
          <a:p>
            <a:pPr indent="0" lvl="0" marL="0" rtl="0" algn="l">
              <a:lnSpc>
                <a:spcPct val="80000"/>
              </a:lnSpc>
              <a:spcBef>
                <a:spcPts val="0"/>
              </a:spcBef>
              <a:spcAft>
                <a:spcPts val="0"/>
              </a:spcAft>
              <a:buSzPts val="971"/>
              <a:buNone/>
            </a:pPr>
            <a:r>
              <a:t/>
            </a:r>
            <a:endParaRPr sz="1295">
              <a:solidFill>
                <a:srgbClr val="0070C0"/>
              </a:solidFill>
              <a:latin typeface="Arial"/>
              <a:ea typeface="Arial"/>
              <a:cs typeface="Arial"/>
              <a:sym typeface="Arial"/>
            </a:endParaRPr>
          </a:p>
          <a:p>
            <a:pPr indent="0" lvl="0" marL="0" rtl="0" algn="l">
              <a:lnSpc>
                <a:spcPct val="80000"/>
              </a:lnSpc>
              <a:spcBef>
                <a:spcPts val="2000"/>
              </a:spcBef>
              <a:spcAft>
                <a:spcPts val="0"/>
              </a:spcAft>
              <a:buSzPts val="971"/>
              <a:buNone/>
            </a:pPr>
            <a:r>
              <a:rPr lang="en-US" sz="1295">
                <a:solidFill>
                  <a:srgbClr val="0070C0"/>
                </a:solidFill>
                <a:latin typeface="Arial"/>
                <a:ea typeface="Arial"/>
                <a:cs typeface="Arial"/>
                <a:sym typeface="Arial"/>
              </a:rPr>
              <a:t>Any bond that can be formed can be broken. These processes are in opposition. (their enthalpy changes are equal in magnitude, opposite sign)</a:t>
            </a:r>
            <a:endParaRPr/>
          </a:p>
          <a:p>
            <a:pPr indent="-228599" lvl="0" marL="228600" rtl="0" algn="l">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breaking 🡪 ENDOTHERMIC (+)</a:t>
            </a:r>
            <a:endParaRPr/>
          </a:p>
          <a:p>
            <a:pPr indent="-228599" lvl="0" marL="228600" rtl="0" algn="l">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 bonds forming 🡪 EXOTHERMIC (-)</a:t>
            </a:r>
            <a:endParaRPr/>
          </a:p>
          <a:p>
            <a:pPr indent="-228599" lvl="0" marL="228600" rtl="0" algn="l">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To find ΔHrxn, apply Hess’s Law:</a:t>
            </a:r>
            <a:endParaRPr sz="1295">
              <a:solidFill>
                <a:srgbClr val="0070C0"/>
              </a:solidFill>
              <a:latin typeface="Arial"/>
              <a:ea typeface="Arial"/>
              <a:cs typeface="Arial"/>
              <a:sym typeface="Arial"/>
            </a:endParaRPr>
          </a:p>
          <a:p>
            <a:pPr indent="-228599" lvl="0" marL="228600" rtl="0" algn="l">
              <a:lnSpc>
                <a:spcPct val="80000"/>
              </a:lnSpc>
              <a:spcBef>
                <a:spcPts val="600"/>
              </a:spcBef>
              <a:spcAft>
                <a:spcPts val="0"/>
              </a:spcAft>
              <a:buSzPts val="971"/>
              <a:buFont typeface="Noto Sans Symbols"/>
              <a:buChar char="⮚"/>
            </a:pPr>
            <a:r>
              <a:rPr lang="en-US" sz="1295">
                <a:solidFill>
                  <a:srgbClr val="0070C0"/>
                </a:solidFill>
                <a:latin typeface="Arial"/>
                <a:ea typeface="Arial"/>
                <a:cs typeface="Arial"/>
                <a:sym typeface="Arial"/>
              </a:rPr>
              <a:t>ΔHrxn = ΣΔH bonds breaking (+)  + Σ ΔH bonds forming (-)</a:t>
            </a:r>
            <a:endParaRPr/>
          </a:p>
          <a:p>
            <a:pPr indent="-166924" lvl="0" marL="228600" rtl="0" algn="l">
              <a:lnSpc>
                <a:spcPct val="80000"/>
              </a:lnSpc>
              <a:spcBef>
                <a:spcPts val="600"/>
              </a:spcBef>
              <a:spcAft>
                <a:spcPts val="0"/>
              </a:spcAft>
              <a:buSzPts val="971"/>
              <a:buFont typeface="Noto Sans Symbols"/>
              <a:buNone/>
            </a:pPr>
            <a:r>
              <a:t/>
            </a:r>
            <a:endParaRPr sz="1295">
              <a:latin typeface="Arial"/>
              <a:ea typeface="Arial"/>
              <a:cs typeface="Arial"/>
              <a:sym typeface="Arial"/>
            </a:endParaRPr>
          </a:p>
          <a:p>
            <a:pPr indent="0" lvl="0" marL="0" rtl="0" algn="l">
              <a:lnSpc>
                <a:spcPct val="80000"/>
              </a:lnSpc>
              <a:spcBef>
                <a:spcPts val="600"/>
              </a:spcBef>
              <a:spcAft>
                <a:spcPts val="0"/>
              </a:spcAft>
              <a:buSzPts val="971"/>
              <a:buNone/>
            </a:pPr>
            <a:r>
              <a:rPr b="1" lang="en-US" sz="1295">
                <a:solidFill>
                  <a:schemeClr val="dk1"/>
                </a:solidFill>
                <a:latin typeface="Arial"/>
                <a:ea typeface="Arial"/>
                <a:cs typeface="Arial"/>
                <a:sym typeface="Arial"/>
              </a:rPr>
              <a:t>To calculate or estimate ΔHrxn from Bond Energy:</a:t>
            </a:r>
            <a:endParaRPr/>
          </a:p>
          <a:p>
            <a:pPr indent="-342899" lvl="0" marL="342900" rtl="0" algn="l">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Draw the Lewis Structure. Don’t forget about double and triple bonds!</a:t>
            </a:r>
            <a:endParaRPr/>
          </a:p>
          <a:p>
            <a:pPr indent="-342899" lvl="0" marL="342900" rtl="0" algn="l">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breaking. It’s + (kJ)</a:t>
            </a:r>
            <a:endParaRPr/>
          </a:p>
          <a:p>
            <a:pPr indent="-342899" lvl="0" marL="342900" rtl="0" algn="l">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up ΔH bonds forming. It’s - (kJ).</a:t>
            </a:r>
            <a:endParaRPr/>
          </a:p>
          <a:p>
            <a:pPr indent="-342899" lvl="0" marL="342900" rtl="0" algn="l">
              <a:lnSpc>
                <a:spcPct val="80000"/>
              </a:lnSpc>
              <a:spcBef>
                <a:spcPts val="600"/>
              </a:spcBef>
              <a:spcAft>
                <a:spcPts val="0"/>
              </a:spcAft>
              <a:buSzPts val="971"/>
              <a:buFont typeface="Rockwell"/>
              <a:buAutoNum type="arabicPeriod"/>
            </a:pPr>
            <a:r>
              <a:rPr lang="en-US" sz="1295">
                <a:solidFill>
                  <a:schemeClr val="dk1"/>
                </a:solidFill>
                <a:latin typeface="Arial"/>
                <a:ea typeface="Arial"/>
                <a:cs typeface="Arial"/>
                <a:sym typeface="Arial"/>
              </a:rPr>
              <a:t>Add the two terms. Units are kJ/mol rxn.</a:t>
            </a:r>
            <a:endParaRPr/>
          </a:p>
          <a:p>
            <a:pPr indent="-281225" lvl="0" marL="342900" rtl="0" algn="l">
              <a:lnSpc>
                <a:spcPct val="80000"/>
              </a:lnSpc>
              <a:spcBef>
                <a:spcPts val="600"/>
              </a:spcBef>
              <a:spcAft>
                <a:spcPts val="0"/>
              </a:spcAft>
              <a:buSzPts val="971"/>
              <a:buFont typeface="Rockwell"/>
              <a:buNone/>
            </a:pPr>
            <a:r>
              <a:t/>
            </a:r>
            <a:endParaRPr sz="1295">
              <a:solidFill>
                <a:schemeClr val="dk1"/>
              </a:solidFill>
              <a:latin typeface="Arial"/>
              <a:ea typeface="Arial"/>
              <a:cs typeface="Arial"/>
              <a:sym typeface="Arial"/>
            </a:endParaRPr>
          </a:p>
          <a:p>
            <a:pPr indent="0" lvl="0" marL="0" rtl="0" algn="l">
              <a:lnSpc>
                <a:spcPct val="80000"/>
              </a:lnSpc>
              <a:spcBef>
                <a:spcPts val="600"/>
              </a:spcBef>
              <a:spcAft>
                <a:spcPts val="0"/>
              </a:spcAft>
              <a:buSzPts val="971"/>
              <a:buNone/>
            </a:pPr>
            <a:r>
              <a:rPr b="1" lang="en-US" sz="1295">
                <a:solidFill>
                  <a:srgbClr val="7030A0"/>
                </a:solidFill>
                <a:latin typeface="Arial"/>
                <a:ea typeface="Arial"/>
                <a:cs typeface="Arial"/>
                <a:sym typeface="Arial"/>
              </a:rPr>
              <a:t>To calculate ΔH°</a:t>
            </a:r>
            <a:r>
              <a:rPr b="1" baseline="-25000" lang="en-US" sz="1295">
                <a:solidFill>
                  <a:srgbClr val="7030A0"/>
                </a:solidFill>
                <a:latin typeface="Arial"/>
                <a:ea typeface="Arial"/>
                <a:cs typeface="Arial"/>
                <a:sym typeface="Arial"/>
              </a:rPr>
              <a:t>rxn</a:t>
            </a:r>
            <a:r>
              <a:rPr b="1" lang="en-US" sz="1295">
                <a:solidFill>
                  <a:srgbClr val="7030A0"/>
                </a:solidFill>
                <a:latin typeface="Arial"/>
                <a:ea typeface="Arial"/>
                <a:cs typeface="Arial"/>
                <a:sym typeface="Arial"/>
              </a:rPr>
              <a:t> from a table of standard enthalpies of formation:</a:t>
            </a:r>
            <a:endParaRPr sz="1295">
              <a:solidFill>
                <a:srgbClr val="7030A0"/>
              </a:solidFill>
              <a:latin typeface="Arial"/>
              <a:ea typeface="Arial"/>
              <a:cs typeface="Arial"/>
              <a:sym typeface="Arial"/>
            </a:endParaRPr>
          </a:p>
          <a:p>
            <a:pPr indent="0" lvl="0" marL="0" rtl="0" algn="l">
              <a:lnSpc>
                <a:spcPct val="80000"/>
              </a:lnSpc>
              <a:spcBef>
                <a:spcPts val="600"/>
              </a:spcBef>
              <a:spcAft>
                <a:spcPts val="0"/>
              </a:spcAft>
              <a:buSzPts val="971"/>
              <a:buNone/>
            </a:pPr>
            <a:r>
              <a:rPr b="1" lang="en-US" sz="1295">
                <a:solidFill>
                  <a:srgbClr val="7030A0"/>
                </a:solidFill>
                <a:latin typeface="Arial"/>
                <a:ea typeface="Arial"/>
                <a:cs typeface="Arial"/>
                <a:sym typeface="Arial"/>
              </a:rPr>
              <a:t>ΔH°</a:t>
            </a:r>
            <a:r>
              <a:rPr b="1" baseline="-25000" lang="en-US" sz="1295">
                <a:solidFill>
                  <a:srgbClr val="7030A0"/>
                </a:solidFill>
                <a:latin typeface="Arial"/>
                <a:ea typeface="Arial"/>
                <a:cs typeface="Arial"/>
                <a:sym typeface="Arial"/>
              </a:rPr>
              <a:t>rxn</a:t>
            </a:r>
            <a:r>
              <a:rPr b="1" lang="en-US" sz="1295">
                <a:solidFill>
                  <a:srgbClr val="7030A0"/>
                </a:solidFill>
                <a:latin typeface="Arial"/>
                <a:ea typeface="Arial"/>
                <a:cs typeface="Arial"/>
                <a:sym typeface="Arial"/>
              </a:rPr>
              <a:t> = </a:t>
            </a:r>
            <a:r>
              <a:rPr lang="en-US" sz="1295">
                <a:solidFill>
                  <a:srgbClr val="7030A0"/>
                </a:solidFill>
                <a:latin typeface="Arial"/>
                <a:ea typeface="Arial"/>
                <a:cs typeface="Arial"/>
                <a:sym typeface="Arial"/>
              </a:rPr>
              <a:t>ΣΔH</a:t>
            </a:r>
            <a:r>
              <a:rPr b="1" lang="en-US" sz="1295">
                <a:solidFill>
                  <a:srgbClr val="7030A0"/>
                </a:solidFill>
                <a:latin typeface="Arial"/>
                <a:ea typeface="Arial"/>
                <a:cs typeface="Arial"/>
                <a:sym typeface="Arial"/>
              </a:rPr>
              <a:t>°</a:t>
            </a:r>
            <a:r>
              <a:rPr b="1" baseline="-25000" lang="en-US" sz="1295">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products - ΣΔH</a:t>
            </a:r>
            <a:r>
              <a:rPr b="1" lang="en-US" sz="1295">
                <a:solidFill>
                  <a:srgbClr val="7030A0"/>
                </a:solidFill>
                <a:latin typeface="Arial"/>
                <a:ea typeface="Arial"/>
                <a:cs typeface="Arial"/>
                <a:sym typeface="Arial"/>
              </a:rPr>
              <a:t>°</a:t>
            </a:r>
            <a:r>
              <a:rPr b="1" baseline="-25000" lang="en-US" sz="1295">
                <a:solidFill>
                  <a:srgbClr val="7030A0"/>
                </a:solidFill>
                <a:latin typeface="Arial"/>
                <a:ea typeface="Arial"/>
                <a:cs typeface="Arial"/>
                <a:sym typeface="Arial"/>
              </a:rPr>
              <a:t>f</a:t>
            </a:r>
            <a:r>
              <a:rPr lang="en-US" sz="1295">
                <a:solidFill>
                  <a:srgbClr val="7030A0"/>
                </a:solidFill>
                <a:latin typeface="Arial"/>
                <a:ea typeface="Arial"/>
                <a:cs typeface="Arial"/>
                <a:sym typeface="Arial"/>
              </a:rPr>
              <a:t> reactants</a:t>
            </a:r>
            <a:endParaRPr/>
          </a:p>
          <a:p>
            <a:pPr indent="0" lvl="0" marL="0" rtl="0" algn="l">
              <a:lnSpc>
                <a:spcPct val="80000"/>
              </a:lnSpc>
              <a:spcBef>
                <a:spcPts val="600"/>
              </a:spcBef>
              <a:spcAft>
                <a:spcPts val="0"/>
              </a:spcAft>
              <a:buSzPts val="971"/>
              <a:buNone/>
            </a:pPr>
            <a:r>
              <a:rPr lang="en-US" sz="1295">
                <a:latin typeface="Arial"/>
                <a:ea typeface="Arial"/>
                <a:cs typeface="Arial"/>
                <a:sym typeface="Arial"/>
              </a:rPr>
              <a:t>.</a:t>
            </a:r>
            <a:endParaRPr sz="1295">
              <a:latin typeface="Arial"/>
              <a:ea typeface="Arial"/>
              <a:cs typeface="Arial"/>
              <a:sym typeface="Arial"/>
            </a:endParaRPr>
          </a:p>
        </p:txBody>
      </p:sp>
      <p:pic>
        <p:nvPicPr>
          <p:cNvPr id="1787" name="Google Shape;1787;p142"/>
          <p:cNvPicPr preferRelativeResize="0"/>
          <p:nvPr>
            <p:ph idx="2" type="body"/>
          </p:nvPr>
        </p:nvPicPr>
        <p:blipFill rotWithShape="1">
          <a:blip r:embed="rId3">
            <a:alphaModFix/>
          </a:blip>
          <a:srcRect b="0" l="0" r="0" t="0"/>
          <a:stretch/>
        </p:blipFill>
        <p:spPr>
          <a:xfrm>
            <a:off x="4276630" y="1313123"/>
            <a:ext cx="3734100" cy="2248200"/>
          </a:xfrm>
          <a:prstGeom prst="rect">
            <a:avLst/>
          </a:prstGeom>
          <a:noFill/>
          <a:ln>
            <a:noFill/>
          </a:ln>
        </p:spPr>
      </p:pic>
      <p:sp>
        <p:nvSpPr>
          <p:cNvPr id="1788" name="Google Shape;1788;p14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789" name="Google Shape;1789;p142"/>
          <p:cNvSpPr txBox="1"/>
          <p:nvPr/>
        </p:nvSpPr>
        <p:spPr>
          <a:xfrm>
            <a:off x="98611" y="5978820"/>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5.8: The student is able to draw qualitative and quantitative connections between the reaction enthalpy and the energies involved in the breaking and formation of chemical bonds. </a:t>
            </a:r>
            <a:r>
              <a:rPr b="0" i="1" lang="en-US" sz="18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790" name="Google Shape;1790;p14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791" name="Google Shape;1791;p14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1792" name="Google Shape;1792;p142"/>
          <p:cNvSpPr/>
          <p:nvPr/>
        </p:nvSpPr>
        <p:spPr>
          <a:xfrm>
            <a:off x="4276630" y="3694579"/>
            <a:ext cx="4284600" cy="224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If a reaction is EXOTHERMIC, there is a </a:t>
            </a:r>
            <a:r>
              <a:rPr b="1" i="0" lang="en-US" sz="1400" u="sng" cap="none" strike="noStrike">
                <a:solidFill>
                  <a:schemeClr val="dk1"/>
                </a:solidFill>
                <a:latin typeface="Arial"/>
                <a:ea typeface="Arial"/>
                <a:cs typeface="Arial"/>
                <a:sym typeface="Arial"/>
              </a:rPr>
              <a:t>net release in energy, </a:t>
            </a:r>
            <a:r>
              <a:rPr b="0" i="0" lang="en-US" sz="1400" u="none" cap="none" strike="noStrike">
                <a:solidFill>
                  <a:schemeClr val="dk1"/>
                </a:solidFill>
                <a:latin typeface="Arial"/>
                <a:ea typeface="Arial"/>
                <a:cs typeface="Arial"/>
                <a:sym typeface="Arial"/>
              </a:rPr>
              <a:t>since weaker bonds break and stronger bonds form. Product has higher kinetic energy and lower potential energy than reactant.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400"/>
              <a:buFont typeface="Arial"/>
              <a:buNone/>
            </a:pPr>
            <a:r>
              <a:rPr b="0" i="0" lang="en-US" sz="1400" u="none" cap="none" strike="noStrike">
                <a:solidFill>
                  <a:schemeClr val="dk1"/>
                </a:solidFill>
                <a:latin typeface="Arial"/>
                <a:ea typeface="Arial"/>
                <a:cs typeface="Arial"/>
                <a:sym typeface="Arial"/>
              </a:rPr>
              <a:t>If a reaction is ENDOTHERMIC, there is a </a:t>
            </a:r>
            <a:r>
              <a:rPr b="1" i="0" lang="en-US" sz="1400" u="sng" cap="none" strike="noStrike">
                <a:solidFill>
                  <a:schemeClr val="dk1"/>
                </a:solidFill>
                <a:latin typeface="Arial"/>
                <a:ea typeface="Arial"/>
                <a:cs typeface="Arial"/>
                <a:sym typeface="Arial"/>
              </a:rPr>
              <a:t>net absorption of energy</a:t>
            </a:r>
            <a:r>
              <a:rPr b="0" i="0" lang="en-US" sz="1400" u="none" cap="none" strike="noStrike">
                <a:solidFill>
                  <a:schemeClr val="dk1"/>
                </a:solidFill>
                <a:latin typeface="Arial"/>
                <a:ea typeface="Arial"/>
                <a:cs typeface="Arial"/>
                <a:sym typeface="Arial"/>
              </a:rPr>
              <a:t>, since stronger bonds break, and weaker bonds form. Product has lower kinetic energy, and higher potential energy than reactant</a:t>
            </a:r>
            <a:r>
              <a:rPr b="0" i="0" lang="en-US" sz="1800" u="none" cap="none" strike="noStrike">
                <a:solidFill>
                  <a:schemeClr val="dk1"/>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6" name="Shape 1796"/>
        <p:cNvGrpSpPr/>
        <p:nvPr/>
      </p:nvGrpSpPr>
      <p:grpSpPr>
        <a:xfrm>
          <a:off x="0" y="0"/>
          <a:ext cx="0" cy="0"/>
          <a:chOff x="0" y="0"/>
          <a:chExt cx="0" cy="0"/>
        </a:xfrm>
      </p:grpSpPr>
      <p:sp>
        <p:nvSpPr>
          <p:cNvPr id="1797" name="Google Shape;1797;p143"/>
          <p:cNvSpPr txBox="1"/>
          <p:nvPr>
            <p:ph type="title"/>
          </p:nvPr>
        </p:nvSpPr>
        <p:spPr>
          <a:xfrm>
            <a:off x="498474" y="163262"/>
            <a:ext cx="7556400" cy="646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600"/>
              <a:buFont typeface="Rockwell"/>
              <a:buNone/>
            </a:pPr>
            <a:r>
              <a:rPr lang="en-US" sz="1600"/>
              <a:t>Chemical Systems undergo 3 main processes that change their energy: heating/cooling, phase transitions, and chemical reactions.</a:t>
            </a:r>
            <a:endParaRPr sz="1600"/>
          </a:p>
        </p:txBody>
      </p:sp>
      <p:sp>
        <p:nvSpPr>
          <p:cNvPr id="1798" name="Google Shape;1798;p143"/>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799" name="Google Shape;1799;p143"/>
          <p:cNvSpPr txBox="1"/>
          <p:nvPr/>
        </p:nvSpPr>
        <p:spPr>
          <a:xfrm>
            <a:off x="0" y="5793037"/>
            <a:ext cx="9144000" cy="1292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5.6: The student is able to use calculations or estimations to relate energy changes associated with heating/cooling a substance to the heat capacity, relate the energy changes associated with a phase transition to the enthalpy of fusion/vaporization, relate energy changes associated with a chemical reaction to the enthalpy of the reaction, and relate the energy changes to P</a:t>
            </a:r>
            <a:r>
              <a:rPr b="0" i="0" lang="en-US" sz="1400" u="none" cap="none" strike="noStrike">
                <a:solidFill>
                  <a:schemeClr val="dk1"/>
                </a:solidFill>
                <a:latin typeface="Arial"/>
                <a:ea typeface="Arial"/>
                <a:cs typeface="Arial"/>
                <a:sym typeface="Arial"/>
              </a:rPr>
              <a:t>Δ</a:t>
            </a:r>
            <a:r>
              <a:rPr b="0" i="0" lang="en-US" sz="1400" u="none" cap="none" strike="noStrike">
                <a:solidFill>
                  <a:schemeClr val="dk1"/>
                </a:solidFill>
                <a:latin typeface="Rockwell"/>
                <a:ea typeface="Rockwell"/>
                <a:cs typeface="Rockwell"/>
                <a:sym typeface="Rockwell"/>
              </a:rPr>
              <a:t>V work.</a:t>
            </a:r>
            <a:r>
              <a:rPr b="0" i="1" lang="en-US" sz="14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800" name="Google Shape;1800;p143">
            <a:hlinkClick r:id="rId3"/>
          </p:cNvPr>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801" name="Google Shape;1801;p14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1802" name="Google Shape;1802;p143"/>
          <p:cNvSpPr txBox="1"/>
          <p:nvPr>
            <p:ph idx="2" type="body"/>
          </p:nvPr>
        </p:nvSpPr>
        <p:spPr>
          <a:xfrm>
            <a:off x="3992967" y="809593"/>
            <a:ext cx="4283700" cy="5501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900"/>
              <a:buNone/>
            </a:pPr>
            <a:r>
              <a:rPr b="1" i="1" lang="en-US" sz="1200">
                <a:solidFill>
                  <a:srgbClr val="0070C0"/>
                </a:solidFill>
                <a:latin typeface="Arial"/>
                <a:ea typeface="Arial"/>
                <a:cs typeface="Arial"/>
                <a:sym typeface="Arial"/>
              </a:rPr>
              <a:t>1.   Heat Transfer due to Temperature Change: (kJ)</a:t>
            </a:r>
            <a:endParaRPr/>
          </a:p>
          <a:p>
            <a:pPr indent="0" lvl="0" marL="0" rtl="0" algn="ctr">
              <a:lnSpc>
                <a:spcPct val="100000"/>
              </a:lnSpc>
              <a:spcBef>
                <a:spcPts val="600"/>
              </a:spcBef>
              <a:spcAft>
                <a:spcPts val="0"/>
              </a:spcAft>
              <a:buSzPts val="900"/>
              <a:buNone/>
            </a:pPr>
            <a:r>
              <a:rPr lang="en-US" sz="1200">
                <a:solidFill>
                  <a:srgbClr val="0070C0"/>
                </a:solidFill>
                <a:latin typeface="Arial"/>
                <a:ea typeface="Arial"/>
                <a:cs typeface="Arial"/>
                <a:sym typeface="Arial"/>
              </a:rPr>
              <a:t> Q= mcΔT</a:t>
            </a:r>
            <a:endParaRPr/>
          </a:p>
          <a:p>
            <a:pPr indent="0" lvl="0" marL="0" rtl="0" algn="l">
              <a:lnSpc>
                <a:spcPct val="100000"/>
              </a:lnSpc>
              <a:spcBef>
                <a:spcPts val="600"/>
              </a:spcBef>
              <a:spcAft>
                <a:spcPts val="0"/>
              </a:spcAft>
              <a:buSzPts val="900"/>
              <a:buNone/>
            </a:pPr>
            <a:r>
              <a:rPr lang="en-US" sz="1200">
                <a:solidFill>
                  <a:srgbClr val="0070C0"/>
                </a:solidFill>
                <a:latin typeface="Arial"/>
                <a:ea typeface="Arial"/>
                <a:cs typeface="Arial"/>
                <a:sym typeface="Arial"/>
              </a:rPr>
              <a:t>m= mass (g), c= specific heat capacity (J/g-°C), ΔT= Temp. change in °C</a:t>
            </a:r>
            <a:endParaRPr/>
          </a:p>
          <a:p>
            <a:pPr indent="0" lvl="0" marL="0" rtl="0" algn="ctr">
              <a:lnSpc>
                <a:spcPct val="100000"/>
              </a:lnSpc>
              <a:spcBef>
                <a:spcPts val="600"/>
              </a:spcBef>
              <a:spcAft>
                <a:spcPts val="0"/>
              </a:spcAft>
              <a:buSzPts val="900"/>
              <a:buNone/>
            </a:pPr>
            <a:r>
              <a:rPr lang="en-US" sz="1200">
                <a:solidFill>
                  <a:srgbClr val="0070C0"/>
                </a:solidFill>
                <a:latin typeface="Arial"/>
                <a:ea typeface="Arial"/>
                <a:cs typeface="Arial"/>
                <a:sym typeface="Arial"/>
              </a:rPr>
              <a:t>Q is + for Heating, - for cooling</a:t>
            </a:r>
            <a:endParaRPr/>
          </a:p>
          <a:p>
            <a:pPr indent="0" lvl="0" marL="0" rtl="0" algn="l">
              <a:lnSpc>
                <a:spcPct val="100000"/>
              </a:lnSpc>
              <a:spcBef>
                <a:spcPts val="600"/>
              </a:spcBef>
              <a:spcAft>
                <a:spcPts val="0"/>
              </a:spcAft>
              <a:buSzPts val="900"/>
              <a:buNone/>
            </a:pPr>
            <a:r>
              <a:rPr b="1" i="1" lang="en-US" sz="1200">
                <a:solidFill>
                  <a:srgbClr val="762299"/>
                </a:solidFill>
                <a:latin typeface="Arial"/>
                <a:ea typeface="Arial"/>
                <a:cs typeface="Arial"/>
                <a:sym typeface="Arial"/>
              </a:rPr>
              <a:t>2.   Heat Transfer due to Phase Change: (kJ/mol )</a:t>
            </a:r>
            <a:endParaRPr b="1" i="1" sz="1200">
              <a:solidFill>
                <a:srgbClr val="762299"/>
              </a:solidFill>
              <a:latin typeface="Arial"/>
              <a:ea typeface="Arial"/>
              <a:cs typeface="Arial"/>
              <a:sym typeface="Arial"/>
            </a:endParaRPr>
          </a:p>
          <a:p>
            <a:pPr indent="0" lvl="0" marL="0" rtl="0" algn="ctr">
              <a:lnSpc>
                <a:spcPct val="100000"/>
              </a:lnSpc>
              <a:spcBef>
                <a:spcPts val="600"/>
              </a:spcBef>
              <a:spcAft>
                <a:spcPts val="0"/>
              </a:spcAft>
              <a:buSzPts val="900"/>
              <a:buNone/>
            </a:pPr>
            <a:r>
              <a:rPr lang="en-US" sz="1200">
                <a:solidFill>
                  <a:srgbClr val="762299"/>
                </a:solidFill>
                <a:latin typeface="Arial"/>
                <a:ea typeface="Arial"/>
                <a:cs typeface="Arial"/>
                <a:sym typeface="Arial"/>
              </a:rPr>
              <a:t> Q= ΔH phase change</a:t>
            </a:r>
            <a:endParaRPr sz="1200">
              <a:solidFill>
                <a:srgbClr val="762299"/>
              </a:solidFill>
              <a:latin typeface="Arial"/>
              <a:ea typeface="Arial"/>
              <a:cs typeface="Arial"/>
              <a:sym typeface="Arial"/>
            </a:endParaRPr>
          </a:p>
          <a:p>
            <a:pPr indent="0" lvl="0" marL="0" rtl="0" algn="l">
              <a:lnSpc>
                <a:spcPct val="100000"/>
              </a:lnSpc>
              <a:spcBef>
                <a:spcPts val="600"/>
              </a:spcBef>
              <a:spcAft>
                <a:spcPts val="0"/>
              </a:spcAft>
              <a:buSzPts val="900"/>
              <a:buNone/>
            </a:pPr>
            <a:r>
              <a:rPr lang="en-US" sz="1200">
                <a:solidFill>
                  <a:srgbClr val="762299"/>
                </a:solidFill>
                <a:latin typeface="Arial"/>
                <a:ea typeface="Arial"/>
                <a:cs typeface="Arial"/>
                <a:sym typeface="Arial"/>
              </a:rPr>
              <a:t>Q phase change = + for ΔH fusion, ΔH vaporizing, ΔH subliming,  - for ΔH freezing, ΔH condensing, ΔH deposition</a:t>
            </a:r>
            <a:endParaRPr b="1" sz="1200">
              <a:solidFill>
                <a:schemeClr val="dk1"/>
              </a:solidFill>
              <a:latin typeface="Arial"/>
              <a:ea typeface="Arial"/>
              <a:cs typeface="Arial"/>
              <a:sym typeface="Arial"/>
            </a:endParaRPr>
          </a:p>
          <a:p>
            <a:pPr indent="0" lvl="0" marL="0" rtl="0" algn="l">
              <a:lnSpc>
                <a:spcPct val="100000"/>
              </a:lnSpc>
              <a:spcBef>
                <a:spcPts val="600"/>
              </a:spcBef>
              <a:spcAft>
                <a:spcPts val="0"/>
              </a:spcAft>
              <a:buSzPts val="900"/>
              <a:buNone/>
            </a:pPr>
            <a:r>
              <a:rPr b="1" i="1" lang="en-US" sz="1200">
                <a:solidFill>
                  <a:srgbClr val="0070C0"/>
                </a:solidFill>
                <a:latin typeface="Arial"/>
                <a:ea typeface="Arial"/>
                <a:cs typeface="Arial"/>
                <a:sym typeface="Arial"/>
              </a:rPr>
              <a:t>3.  Q for a chemical reaction at constant pressure = ΔH rxn</a:t>
            </a:r>
            <a:endParaRPr b="1" i="1" sz="1200">
              <a:solidFill>
                <a:srgbClr val="0070C0"/>
              </a:solidFill>
              <a:latin typeface="Arial"/>
              <a:ea typeface="Arial"/>
              <a:cs typeface="Arial"/>
              <a:sym typeface="Arial"/>
            </a:endParaRPr>
          </a:p>
          <a:p>
            <a:pPr indent="0" lvl="0" marL="0" rtl="0" algn="l">
              <a:lnSpc>
                <a:spcPct val="100000"/>
              </a:lnSpc>
              <a:spcBef>
                <a:spcPts val="600"/>
              </a:spcBef>
              <a:spcAft>
                <a:spcPts val="0"/>
              </a:spcAft>
              <a:buSzPts val="900"/>
              <a:buNone/>
            </a:pPr>
            <a:r>
              <a:rPr i="1" lang="en-US" sz="1200">
                <a:solidFill>
                  <a:srgbClr val="0070C0"/>
                </a:solidFill>
                <a:latin typeface="Arial"/>
                <a:ea typeface="Arial"/>
                <a:cs typeface="Arial"/>
                <a:sym typeface="Arial"/>
              </a:rPr>
              <a:t>When calculating ΔH rxn  from Q, remember ΔH rxn  must agree with the stoichiometric coefficients in the reaction.  Units of ΔH rxn  are </a:t>
            </a:r>
            <a:r>
              <a:rPr b="1" i="1" lang="en-US" sz="1200">
                <a:solidFill>
                  <a:srgbClr val="0070C0"/>
                </a:solidFill>
                <a:latin typeface="Arial"/>
                <a:ea typeface="Arial"/>
                <a:cs typeface="Arial"/>
                <a:sym typeface="Arial"/>
              </a:rPr>
              <a:t>kJ/mol rxn.</a:t>
            </a:r>
            <a:endParaRPr sz="1200">
              <a:solidFill>
                <a:srgbClr val="0070C0"/>
              </a:solidFill>
              <a:latin typeface="Arial"/>
              <a:ea typeface="Arial"/>
              <a:cs typeface="Arial"/>
              <a:sym typeface="Arial"/>
            </a:endParaRPr>
          </a:p>
          <a:p>
            <a:pPr indent="0" lvl="0" marL="0" rtl="0" algn="l">
              <a:lnSpc>
                <a:spcPct val="100000"/>
              </a:lnSpc>
              <a:spcBef>
                <a:spcPts val="600"/>
              </a:spcBef>
              <a:spcAft>
                <a:spcPts val="0"/>
              </a:spcAft>
              <a:buSzPts val="900"/>
              <a:buNone/>
            </a:pPr>
            <a:r>
              <a:rPr lang="en-US" sz="1200">
                <a:solidFill>
                  <a:srgbClr val="76337A"/>
                </a:solidFill>
                <a:latin typeface="Arial"/>
                <a:ea typeface="Arial"/>
                <a:cs typeface="Arial"/>
                <a:sym typeface="Arial"/>
              </a:rPr>
              <a:t>4.   </a:t>
            </a:r>
            <a:r>
              <a:rPr b="1" i="1" lang="en-US" sz="1200">
                <a:solidFill>
                  <a:srgbClr val="76337A"/>
                </a:solidFill>
                <a:latin typeface="Arial"/>
                <a:ea typeface="Arial"/>
                <a:cs typeface="Arial"/>
                <a:sym typeface="Arial"/>
              </a:rPr>
              <a:t>When a gas expands or contracts in a chemical reaction, energy is transferred in the form of Pressure- Volume work.        </a:t>
            </a:r>
            <a:r>
              <a:rPr lang="en-US" sz="1200">
                <a:solidFill>
                  <a:srgbClr val="76337A"/>
                </a:solidFill>
                <a:latin typeface="Arial"/>
                <a:ea typeface="Arial"/>
                <a:cs typeface="Arial"/>
                <a:sym typeface="Arial"/>
              </a:rPr>
              <a:t> </a:t>
            </a:r>
            <a:r>
              <a:rPr b="1" lang="en-US" sz="1200">
                <a:solidFill>
                  <a:srgbClr val="76337A"/>
                </a:solidFill>
                <a:latin typeface="Arial"/>
                <a:ea typeface="Arial"/>
                <a:cs typeface="Arial"/>
                <a:sym typeface="Arial"/>
              </a:rPr>
              <a:t>W= -PΔV (l-atm) </a:t>
            </a:r>
            <a:endParaRPr/>
          </a:p>
          <a:p>
            <a:pPr indent="0" lvl="0" marL="0" rtl="0" algn="l">
              <a:lnSpc>
                <a:spcPct val="100000"/>
              </a:lnSpc>
              <a:spcBef>
                <a:spcPts val="600"/>
              </a:spcBef>
              <a:spcAft>
                <a:spcPts val="0"/>
              </a:spcAft>
              <a:buSzPts val="900"/>
              <a:buNone/>
            </a:pPr>
            <a:r>
              <a:rPr lang="en-US" sz="1200">
                <a:solidFill>
                  <a:srgbClr val="76337A"/>
                </a:solidFill>
                <a:latin typeface="Arial"/>
                <a:ea typeface="Arial"/>
                <a:cs typeface="Arial"/>
                <a:sym typeface="Arial"/>
              </a:rPr>
              <a:t>Gas Expands – Does work on surroundings (system loses energy) </a:t>
            </a:r>
            <a:endParaRPr/>
          </a:p>
          <a:p>
            <a:pPr indent="0" lvl="0" marL="0" rtl="0" algn="l">
              <a:lnSpc>
                <a:spcPct val="100000"/>
              </a:lnSpc>
              <a:spcBef>
                <a:spcPts val="600"/>
              </a:spcBef>
              <a:spcAft>
                <a:spcPts val="0"/>
              </a:spcAft>
              <a:buSzPts val="900"/>
              <a:buNone/>
            </a:pPr>
            <a:r>
              <a:rPr lang="en-US" sz="1200">
                <a:solidFill>
                  <a:srgbClr val="76337A"/>
                </a:solidFill>
                <a:latin typeface="Arial"/>
                <a:ea typeface="Arial"/>
                <a:cs typeface="Arial"/>
                <a:sym typeface="Arial"/>
              </a:rPr>
              <a:t>Gas Contracts – Work done on the gas (system gains energy)       No change in volume, no work done.</a:t>
            </a:r>
            <a:endParaRPr sz="1200">
              <a:solidFill>
                <a:srgbClr val="76337A"/>
              </a:solidFill>
              <a:latin typeface="Arial"/>
              <a:ea typeface="Arial"/>
              <a:cs typeface="Arial"/>
              <a:sym typeface="Arial"/>
            </a:endParaRPr>
          </a:p>
        </p:txBody>
      </p:sp>
      <p:pic>
        <p:nvPicPr>
          <p:cNvPr id="1803" name="Google Shape;1803;p143"/>
          <p:cNvPicPr preferRelativeResize="0"/>
          <p:nvPr>
            <p:ph idx="1" type="body"/>
          </p:nvPr>
        </p:nvPicPr>
        <p:blipFill rotWithShape="1">
          <a:blip r:embed="rId6">
            <a:alphaModFix/>
          </a:blip>
          <a:srcRect b="0" l="0" r="0" t="0"/>
          <a:stretch/>
        </p:blipFill>
        <p:spPr>
          <a:xfrm>
            <a:off x="487007" y="834681"/>
            <a:ext cx="3395700" cy="44535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7" name="Shape 1807"/>
        <p:cNvGrpSpPr/>
        <p:nvPr/>
      </p:nvGrpSpPr>
      <p:grpSpPr>
        <a:xfrm>
          <a:off x="0" y="0"/>
          <a:ext cx="0" cy="0"/>
          <a:chOff x="0" y="0"/>
          <a:chExt cx="0" cy="0"/>
        </a:xfrm>
      </p:grpSpPr>
      <p:sp>
        <p:nvSpPr>
          <p:cNvPr id="1808" name="Google Shape;1808;p144"/>
          <p:cNvSpPr txBox="1"/>
          <p:nvPr>
            <p:ph type="title"/>
          </p:nvPr>
        </p:nvSpPr>
        <p:spPr>
          <a:xfrm>
            <a:off x="498474" y="126264"/>
            <a:ext cx="7556400" cy="9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Salt dissolution: ∆H and ∆S</a:t>
            </a:r>
            <a:endParaRPr/>
          </a:p>
        </p:txBody>
      </p:sp>
      <p:sp>
        <p:nvSpPr>
          <p:cNvPr id="1809" name="Google Shape;1809;p14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810" name="Google Shape;1810;p144"/>
          <p:cNvSpPr txBox="1"/>
          <p:nvPr/>
        </p:nvSpPr>
        <p:spPr>
          <a:xfrm>
            <a:off x="21995" y="6181588"/>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b="0" i="0" sz="1800" u="none" cap="none" strike="noStrike">
              <a:solidFill>
                <a:schemeClr val="dk1"/>
              </a:solidFill>
              <a:latin typeface="Rockwell"/>
              <a:ea typeface="Rockwell"/>
              <a:cs typeface="Rockwell"/>
              <a:sym typeface="Rockwell"/>
            </a:endParaRPr>
          </a:p>
        </p:txBody>
      </p:sp>
      <p:sp>
        <p:nvSpPr>
          <p:cNvPr id="1811" name="Google Shape;1811;p144"/>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812" name="Google Shape;1812;p144"/>
          <p:cNvSpPr txBox="1"/>
          <p:nvPr/>
        </p:nvSpPr>
        <p:spPr>
          <a:xfrm>
            <a:off x="3595818" y="765838"/>
            <a:ext cx="4129200" cy="831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The enthalpy (∆H</a:t>
            </a:r>
            <a:r>
              <a:rPr b="0" baseline="-25000" i="0" lang="en-US" sz="1600" u="none" cap="none" strike="noStrike">
                <a:solidFill>
                  <a:schemeClr val="dk1"/>
                </a:solidFill>
                <a:latin typeface="Rockwell"/>
                <a:ea typeface="Rockwell"/>
                <a:cs typeface="Rockwell"/>
                <a:sym typeface="Rockwell"/>
              </a:rPr>
              <a:t>soln</a:t>
            </a:r>
            <a:r>
              <a:rPr b="0" i="0" lang="en-US" sz="1600" u="none" cap="none" strike="noStrike">
                <a:solidFill>
                  <a:schemeClr val="dk1"/>
                </a:solidFill>
                <a:latin typeface="Rockwell"/>
                <a:ea typeface="Rockwell"/>
                <a:cs typeface="Rockwell"/>
                <a:sym typeface="Rockwell"/>
              </a:rPr>
              <a:t>) of dissolution is dependent upon the intermolecular forces of the solute and solvent.</a:t>
            </a:r>
            <a:endParaRPr b="0" i="0" sz="1400" u="none" cap="none" strike="noStrike">
              <a:solidFill>
                <a:srgbClr val="000000"/>
              </a:solidFill>
              <a:latin typeface="Arial"/>
              <a:ea typeface="Arial"/>
              <a:cs typeface="Arial"/>
              <a:sym typeface="Arial"/>
            </a:endParaRPr>
          </a:p>
        </p:txBody>
      </p:sp>
      <p:sp>
        <p:nvSpPr>
          <p:cNvPr id="1813" name="Google Shape;1813;p144"/>
          <p:cNvSpPr txBox="1"/>
          <p:nvPr/>
        </p:nvSpPr>
        <p:spPr>
          <a:xfrm>
            <a:off x="3330104" y="5404288"/>
            <a:ext cx="4660500" cy="584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The entropy (∆S</a:t>
            </a:r>
            <a:r>
              <a:rPr b="0" baseline="-25000" i="0" lang="en-US" sz="1600" u="none" cap="none" strike="noStrike">
                <a:solidFill>
                  <a:schemeClr val="dk1"/>
                </a:solidFill>
                <a:latin typeface="Rockwell"/>
                <a:ea typeface="Rockwell"/>
                <a:cs typeface="Rockwell"/>
                <a:sym typeface="Rockwell"/>
              </a:rPr>
              <a:t>soln</a:t>
            </a:r>
            <a:r>
              <a:rPr b="0" i="0" lang="en-US" sz="1600" u="none" cap="none" strike="noStrike">
                <a:solidFill>
                  <a:schemeClr val="dk1"/>
                </a:solidFill>
                <a:latin typeface="Rockwell"/>
                <a:ea typeface="Rockwell"/>
                <a:cs typeface="Rockwell"/>
                <a:sym typeface="Rockwell"/>
              </a:rPr>
              <a:t>) of dissolution generally increases the disorder of the system.</a:t>
            </a:r>
            <a:endParaRPr b="0" i="0" sz="1600" u="none" cap="none" strike="noStrike">
              <a:solidFill>
                <a:schemeClr val="dk1"/>
              </a:solidFill>
              <a:latin typeface="Rockwell"/>
              <a:ea typeface="Rockwell"/>
              <a:cs typeface="Rockwell"/>
              <a:sym typeface="Rockwell"/>
            </a:endParaRPr>
          </a:p>
        </p:txBody>
      </p:sp>
      <p:pic>
        <p:nvPicPr>
          <p:cNvPr id="1814" name="Google Shape;1814;p144"/>
          <p:cNvPicPr preferRelativeResize="0"/>
          <p:nvPr/>
        </p:nvPicPr>
        <p:blipFill rotWithShape="1">
          <a:blip r:embed="rId5">
            <a:alphaModFix/>
          </a:blip>
          <a:srcRect b="0" l="0" r="0" t="0"/>
          <a:stretch/>
        </p:blipFill>
        <p:spPr>
          <a:xfrm>
            <a:off x="167041" y="896908"/>
            <a:ext cx="3324225" cy="2695575"/>
          </a:xfrm>
          <a:prstGeom prst="rect">
            <a:avLst/>
          </a:prstGeom>
          <a:noFill/>
          <a:ln>
            <a:noFill/>
          </a:ln>
        </p:spPr>
      </p:pic>
      <p:sp>
        <p:nvSpPr>
          <p:cNvPr id="1815" name="Google Shape;1815;p144"/>
          <p:cNvSpPr txBox="1"/>
          <p:nvPr/>
        </p:nvSpPr>
        <p:spPr>
          <a:xfrm>
            <a:off x="7590972" y="2081748"/>
            <a:ext cx="1486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Java Tutorial</a:t>
            </a:r>
            <a:endParaRPr b="0" i="0" sz="1800" u="none" cap="none" strike="noStrike">
              <a:solidFill>
                <a:schemeClr val="dk1"/>
              </a:solidFill>
              <a:latin typeface="Rockwell"/>
              <a:ea typeface="Rockwell"/>
              <a:cs typeface="Rockwell"/>
              <a:sym typeface="Rockwell"/>
            </a:endParaRPr>
          </a:p>
        </p:txBody>
      </p:sp>
      <p:sp>
        <p:nvSpPr>
          <p:cNvPr id="1816" name="Google Shape;1816;p144"/>
          <p:cNvSpPr/>
          <p:nvPr/>
        </p:nvSpPr>
        <p:spPr>
          <a:xfrm>
            <a:off x="1806266" y="2554514"/>
            <a:ext cx="501300" cy="8562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1817" name="Google Shape;1817;p144"/>
          <p:cNvPicPr preferRelativeResize="0"/>
          <p:nvPr/>
        </p:nvPicPr>
        <p:blipFill rotWithShape="1">
          <a:blip r:embed="rId7">
            <a:alphaModFix/>
          </a:blip>
          <a:srcRect b="0" l="0" r="0" t="0"/>
          <a:stretch/>
        </p:blipFill>
        <p:spPr>
          <a:xfrm>
            <a:off x="3595818" y="1567649"/>
            <a:ext cx="3924300" cy="3162300"/>
          </a:xfrm>
          <a:prstGeom prst="rect">
            <a:avLst/>
          </a:prstGeom>
          <a:noFill/>
          <a:ln>
            <a:noFill/>
          </a:ln>
        </p:spPr>
      </p:pic>
      <p:sp>
        <p:nvSpPr>
          <p:cNvPr id="1818" name="Google Shape;1818;p144"/>
          <p:cNvSpPr/>
          <p:nvPr/>
        </p:nvSpPr>
        <p:spPr>
          <a:xfrm>
            <a:off x="6211352" y="3135085"/>
            <a:ext cx="494100" cy="16065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19" name="Google Shape;1819;p144"/>
          <p:cNvSpPr/>
          <p:nvPr/>
        </p:nvSpPr>
        <p:spPr>
          <a:xfrm>
            <a:off x="7001547" y="1364764"/>
            <a:ext cx="281400" cy="299100"/>
          </a:xfrm>
          <a:prstGeom prst="down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20" name="Google Shape;1820;p144"/>
          <p:cNvSpPr/>
          <p:nvPr/>
        </p:nvSpPr>
        <p:spPr>
          <a:xfrm>
            <a:off x="3420166" y="1052796"/>
            <a:ext cx="265800" cy="334500"/>
          </a:xfrm>
          <a:prstGeom prst="lef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21" name="Google Shape;1821;p144"/>
          <p:cNvSpPr/>
          <p:nvPr/>
        </p:nvSpPr>
        <p:spPr>
          <a:xfrm>
            <a:off x="3369713" y="5676279"/>
            <a:ext cx="265800" cy="334500"/>
          </a:xfrm>
          <a:prstGeom prst="lef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cxnSp>
        <p:nvCxnSpPr>
          <p:cNvPr id="1822" name="Google Shape;1822;p144"/>
          <p:cNvCxnSpPr/>
          <p:nvPr/>
        </p:nvCxnSpPr>
        <p:spPr>
          <a:xfrm>
            <a:off x="317500" y="3614198"/>
            <a:ext cx="647700" cy="0"/>
          </a:xfrm>
          <a:prstGeom prst="straightConnector1">
            <a:avLst/>
          </a:prstGeom>
          <a:noFill/>
          <a:ln cap="flat" cmpd="sng" w="28575">
            <a:solidFill>
              <a:schemeClr val="accent1"/>
            </a:solidFill>
            <a:prstDash val="solid"/>
            <a:round/>
            <a:headEnd len="sm" w="sm" type="none"/>
            <a:tailEnd len="sm" w="sm" type="none"/>
          </a:ln>
        </p:spPr>
      </p:cxnSp>
      <p:cxnSp>
        <p:nvCxnSpPr>
          <p:cNvPr id="1823" name="Google Shape;1823;p144"/>
          <p:cNvCxnSpPr/>
          <p:nvPr/>
        </p:nvCxnSpPr>
        <p:spPr>
          <a:xfrm>
            <a:off x="3810000" y="4744154"/>
            <a:ext cx="787500" cy="0"/>
          </a:xfrm>
          <a:prstGeom prst="straightConnector1">
            <a:avLst/>
          </a:prstGeom>
          <a:noFill/>
          <a:ln cap="flat" cmpd="sng" w="28575">
            <a:solidFill>
              <a:schemeClr val="accent1"/>
            </a:solidFill>
            <a:prstDash val="solid"/>
            <a:round/>
            <a:headEnd len="sm" w="sm" type="none"/>
            <a:tailEnd len="sm" w="sm" type="none"/>
          </a:ln>
        </p:spPr>
      </p:cxnSp>
      <p:pic>
        <p:nvPicPr>
          <p:cNvPr id="1824" name="Google Shape;1824;p144"/>
          <p:cNvPicPr preferRelativeResize="0"/>
          <p:nvPr/>
        </p:nvPicPr>
        <p:blipFill rotWithShape="1">
          <a:blip r:embed="rId8">
            <a:alphaModFix/>
          </a:blip>
          <a:srcRect b="0" l="0" r="0" t="0"/>
          <a:stretch/>
        </p:blipFill>
        <p:spPr>
          <a:xfrm>
            <a:off x="76387" y="4771888"/>
            <a:ext cx="3209925" cy="1409700"/>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8" name="Shape 1828"/>
        <p:cNvGrpSpPr/>
        <p:nvPr/>
      </p:nvGrpSpPr>
      <p:grpSpPr>
        <a:xfrm>
          <a:off x="0" y="0"/>
          <a:ext cx="0" cy="0"/>
          <a:chOff x="0" y="0"/>
          <a:chExt cx="0" cy="0"/>
        </a:xfrm>
      </p:grpSpPr>
      <p:sp>
        <p:nvSpPr>
          <p:cNvPr id="1829" name="Google Shape;1829;p145"/>
          <p:cNvSpPr txBox="1"/>
          <p:nvPr>
            <p:ph type="title"/>
          </p:nvPr>
        </p:nvSpPr>
        <p:spPr>
          <a:xfrm>
            <a:off x="601225" y="184689"/>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Conservation of Energy when Mixing</a:t>
            </a:r>
            <a:endParaRPr/>
          </a:p>
        </p:txBody>
      </p:sp>
      <p:sp>
        <p:nvSpPr>
          <p:cNvPr id="1830" name="Google Shape;1830;p145"/>
          <p:cNvSpPr txBox="1"/>
          <p:nvPr>
            <p:ph idx="1" type="body"/>
          </p:nvPr>
        </p:nvSpPr>
        <p:spPr>
          <a:xfrm>
            <a:off x="202604" y="1335422"/>
            <a:ext cx="5625000" cy="405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Energy is transferred between systems in contact with one another</a:t>
            </a:r>
            <a:endParaRPr/>
          </a:p>
          <a:p>
            <a:pPr indent="-228600" lvl="0" marL="228600" rtl="0" algn="l">
              <a:lnSpc>
                <a:spcPct val="100000"/>
              </a:lnSpc>
              <a:spcBef>
                <a:spcPts val="2000"/>
              </a:spcBef>
              <a:spcAft>
                <a:spcPts val="0"/>
              </a:spcAft>
              <a:buSzPts val="1350"/>
              <a:buChar char="■"/>
            </a:pPr>
            <a:r>
              <a:rPr lang="en-US"/>
              <a:t>Energy lost by one system is gained by the other so that total energy is always conserved.</a:t>
            </a:r>
            <a:endParaRPr/>
          </a:p>
          <a:p>
            <a:pPr indent="-228600" lvl="0" marL="228600" rtl="0" algn="l">
              <a:lnSpc>
                <a:spcPct val="100000"/>
              </a:lnSpc>
              <a:spcBef>
                <a:spcPts val="2000"/>
              </a:spcBef>
              <a:spcAft>
                <a:spcPts val="0"/>
              </a:spcAft>
              <a:buSzPts val="1350"/>
              <a:buChar char="■"/>
            </a:pPr>
            <a:r>
              <a:rPr lang="en-US"/>
              <a:t>-Q lost by system = +Q gained by surroundings</a:t>
            </a:r>
            <a:endParaRPr/>
          </a:p>
          <a:p>
            <a:pPr indent="-228600" lvl="0" marL="228600" rtl="0" algn="l">
              <a:lnSpc>
                <a:spcPct val="100000"/>
              </a:lnSpc>
              <a:spcBef>
                <a:spcPts val="2000"/>
              </a:spcBef>
              <a:spcAft>
                <a:spcPts val="0"/>
              </a:spcAft>
              <a:buSzPts val="1350"/>
              <a:buChar char="■"/>
            </a:pPr>
            <a:r>
              <a:rPr lang="en-US"/>
              <a:t> For example :</a:t>
            </a:r>
            <a:endParaRPr/>
          </a:p>
          <a:p>
            <a:pPr indent="-228600" lvl="1" marL="457200" rtl="0" algn="l">
              <a:lnSpc>
                <a:spcPct val="100000"/>
              </a:lnSpc>
              <a:spcBef>
                <a:spcPts val="600"/>
              </a:spcBef>
              <a:spcAft>
                <a:spcPts val="0"/>
              </a:spcAft>
              <a:buSzPts val="1350"/>
              <a:buChar char="■"/>
            </a:pPr>
            <a:r>
              <a:rPr lang="en-US"/>
              <a:t>When room temperature water T</a:t>
            </a:r>
            <a:r>
              <a:rPr lang="en-US" sz="1400"/>
              <a:t>1 (system)  </a:t>
            </a:r>
            <a:r>
              <a:rPr lang="en-US"/>
              <a:t>is mixed with cold water T</a:t>
            </a:r>
            <a:r>
              <a:rPr lang="en-US" sz="1600"/>
              <a:t>2 (surroundings), t</a:t>
            </a:r>
            <a:r>
              <a:rPr lang="en-US" sz="2000"/>
              <a:t>he final temperature T</a:t>
            </a:r>
            <a:r>
              <a:rPr lang="en-US" sz="1600"/>
              <a:t>3</a:t>
            </a:r>
            <a:r>
              <a:rPr lang="en-US" sz="1400"/>
              <a:t> </a:t>
            </a:r>
            <a:r>
              <a:rPr lang="en-US" sz="2000"/>
              <a:t>will be in-between.</a:t>
            </a:r>
            <a:endParaRPr/>
          </a:p>
          <a:p>
            <a:pPr indent="-228600" lvl="0" marL="228600" rtl="0" algn="l">
              <a:lnSpc>
                <a:spcPct val="100000"/>
              </a:lnSpc>
              <a:spcBef>
                <a:spcPts val="2000"/>
              </a:spcBef>
              <a:spcAft>
                <a:spcPts val="0"/>
              </a:spcAft>
              <a:buSzPts val="1500"/>
              <a:buChar char="■"/>
            </a:pPr>
            <a:r>
              <a:rPr lang="en-US" sz="2000"/>
              <a:t>Q</a:t>
            </a:r>
            <a:r>
              <a:rPr lang="en-US" sz="1400"/>
              <a:t>1</a:t>
            </a:r>
            <a:r>
              <a:rPr lang="en-US" sz="2000"/>
              <a:t> + Q </a:t>
            </a:r>
            <a:r>
              <a:rPr lang="en-US" sz="1600"/>
              <a:t>2</a:t>
            </a:r>
            <a:r>
              <a:rPr lang="en-US" sz="2000"/>
              <a:t> = 0 and energy is conserved </a:t>
            </a:r>
            <a:endParaRPr/>
          </a:p>
          <a:p>
            <a:pPr indent="0" lvl="0" marL="0" rtl="0" algn="l">
              <a:lnSpc>
                <a:spcPct val="100000"/>
              </a:lnSpc>
              <a:spcBef>
                <a:spcPts val="2000"/>
              </a:spcBef>
              <a:spcAft>
                <a:spcPts val="0"/>
              </a:spcAft>
              <a:buSzPts val="1350"/>
              <a:buNone/>
            </a:pPr>
            <a:r>
              <a:t/>
            </a:r>
            <a:endParaRPr/>
          </a:p>
        </p:txBody>
      </p:sp>
      <p:sp>
        <p:nvSpPr>
          <p:cNvPr id="1831" name="Google Shape;1831;p14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832" name="Google Shape;1832;p145"/>
          <p:cNvSpPr txBox="1"/>
          <p:nvPr/>
        </p:nvSpPr>
        <p:spPr>
          <a:xfrm>
            <a:off x="21995" y="5923138"/>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5.5: The student is able to use conservation of energy to relate the magnitudes of the energy changes when two non reacting 	substances are mixed or brought into contact with one another.												</a:t>
            </a:r>
            <a:endParaRPr b="0" i="0" sz="1800" u="none" cap="none" strike="noStrike">
              <a:solidFill>
                <a:schemeClr val="dk1"/>
              </a:solidFill>
              <a:latin typeface="Rockwell"/>
              <a:ea typeface="Rockwell"/>
              <a:cs typeface="Rockwell"/>
              <a:sym typeface="Rockwell"/>
            </a:endParaRPr>
          </a:p>
        </p:txBody>
      </p:sp>
      <p:sp>
        <p:nvSpPr>
          <p:cNvPr id="1833" name="Google Shape;1833;p145"/>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1834" name="Google Shape;1834;p145"/>
          <p:cNvPicPr preferRelativeResize="0"/>
          <p:nvPr>
            <p:ph idx="2" type="body"/>
          </p:nvPr>
        </p:nvPicPr>
        <p:blipFill rotWithShape="1">
          <a:blip r:embed="rId5">
            <a:alphaModFix/>
          </a:blip>
          <a:srcRect b="0" l="0" r="0" t="0"/>
          <a:stretch/>
        </p:blipFill>
        <p:spPr>
          <a:xfrm>
            <a:off x="5801920" y="2241062"/>
            <a:ext cx="3250500" cy="33471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8" name="Shape 1838"/>
        <p:cNvGrpSpPr/>
        <p:nvPr/>
      </p:nvGrpSpPr>
      <p:grpSpPr>
        <a:xfrm>
          <a:off x="0" y="0"/>
          <a:ext cx="0" cy="0"/>
          <a:chOff x="0" y="0"/>
          <a:chExt cx="0" cy="0"/>
        </a:xfrm>
      </p:grpSpPr>
      <p:sp>
        <p:nvSpPr>
          <p:cNvPr id="1839" name="Google Shape;1839;p146"/>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2000"/>
              <a:buFont typeface="Rockwell"/>
              <a:buNone/>
            </a:pPr>
            <a:r>
              <a:rPr b="1" lang="en-US" sz="2000"/>
              <a:t>Calorimetry: </a:t>
            </a:r>
            <a:r>
              <a:rPr lang="en-US" sz="1800"/>
              <a:t>an experimental technique used to determine the heat transferred in a chemical system. System can be a chemical reaction or physical process.</a:t>
            </a:r>
            <a:br>
              <a:rPr lang="en-US" sz="2400"/>
            </a:br>
            <a:br>
              <a:rPr lang="en-US" sz="2400"/>
            </a:br>
            <a:endParaRPr sz="2400"/>
          </a:p>
        </p:txBody>
      </p:sp>
      <p:sp>
        <p:nvSpPr>
          <p:cNvPr id="1840" name="Google Shape;1840;p146"/>
          <p:cNvSpPr txBox="1"/>
          <p:nvPr>
            <p:ph idx="1" type="body"/>
          </p:nvPr>
        </p:nvSpPr>
        <p:spPr>
          <a:xfrm>
            <a:off x="0" y="1192307"/>
            <a:ext cx="4898400" cy="5056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050"/>
              <a:buFont typeface="Noto Sans Symbols"/>
              <a:buChar char="⮚"/>
            </a:pPr>
            <a:r>
              <a:rPr lang="en-US" sz="1400"/>
              <a:t>Can use Calorimetry to solve for Heat Capacity of a calorimeter (C),, specific heat of a substance, (c), and ΔHvap, Δfus, ΔHrxn.</a:t>
            </a:r>
            <a:endParaRPr/>
          </a:p>
          <a:p>
            <a:pPr indent="-228600" lvl="0" marL="228600" rtl="0" algn="l">
              <a:lnSpc>
                <a:spcPct val="100000"/>
              </a:lnSpc>
              <a:spcBef>
                <a:spcPts val="600"/>
              </a:spcBef>
              <a:spcAft>
                <a:spcPts val="0"/>
              </a:spcAft>
              <a:buSzPts val="1050"/>
              <a:buFont typeface="Noto Sans Symbols"/>
              <a:buChar char="⮚"/>
            </a:pPr>
            <a:r>
              <a:rPr lang="en-US" sz="1400"/>
              <a:t>The data handling and math:</a:t>
            </a:r>
            <a:endParaRPr/>
          </a:p>
          <a:p>
            <a:pPr indent="-228600" lvl="1" marL="457200" rtl="0" algn="l">
              <a:lnSpc>
                <a:spcPct val="100000"/>
              </a:lnSpc>
              <a:spcBef>
                <a:spcPts val="600"/>
              </a:spcBef>
              <a:spcAft>
                <a:spcPts val="0"/>
              </a:spcAft>
              <a:buSzPts val="1050"/>
              <a:buChar char="■"/>
            </a:pPr>
            <a:r>
              <a:rPr lang="en-US" sz="1400"/>
              <a:t>Law of Conservation of Energy: Q system + Qsurroundings = 0  </a:t>
            </a:r>
            <a:endParaRPr/>
          </a:p>
          <a:p>
            <a:pPr indent="-228600" lvl="1" marL="457200" rtl="0" algn="l">
              <a:lnSpc>
                <a:spcPct val="100000"/>
              </a:lnSpc>
              <a:spcBef>
                <a:spcPts val="600"/>
              </a:spcBef>
              <a:spcAft>
                <a:spcPts val="0"/>
              </a:spcAft>
              <a:buSzPts val="1050"/>
              <a:buChar char="■"/>
            </a:pPr>
            <a:r>
              <a:rPr lang="en-US" sz="1400"/>
              <a:t>Qsystem = - Qsurroundings where System = reaction, Surroundings = calorimeter</a:t>
            </a:r>
            <a:endParaRPr/>
          </a:p>
          <a:p>
            <a:pPr indent="-228600" lvl="1" marL="457200" rtl="0" algn="l">
              <a:lnSpc>
                <a:spcPct val="100000"/>
              </a:lnSpc>
              <a:spcBef>
                <a:spcPts val="600"/>
              </a:spcBef>
              <a:spcAft>
                <a:spcPts val="0"/>
              </a:spcAft>
              <a:buSzPts val="1050"/>
              <a:buChar char="■"/>
            </a:pPr>
            <a:r>
              <a:rPr lang="en-US" sz="1400"/>
              <a:t>SO: Q rxn = - Q calorimeter</a:t>
            </a:r>
            <a:endParaRPr/>
          </a:p>
          <a:p>
            <a:pPr indent="-228600" lvl="1" marL="457200" rtl="0" algn="l">
              <a:lnSpc>
                <a:spcPct val="100000"/>
              </a:lnSpc>
              <a:spcBef>
                <a:spcPts val="600"/>
              </a:spcBef>
              <a:spcAft>
                <a:spcPts val="0"/>
              </a:spcAft>
              <a:buSzPts val="1050"/>
              <a:buChar char="■"/>
            </a:pPr>
            <a:r>
              <a:rPr lang="en-US" sz="1400"/>
              <a:t>Heat Transfer due to Temperature Change in the Calorimeter:</a:t>
            </a:r>
            <a:endParaRPr/>
          </a:p>
          <a:p>
            <a:pPr indent="-228600" lvl="1" marL="457200" rtl="0" algn="l">
              <a:lnSpc>
                <a:spcPct val="100000"/>
              </a:lnSpc>
              <a:spcBef>
                <a:spcPts val="600"/>
              </a:spcBef>
              <a:spcAft>
                <a:spcPts val="0"/>
              </a:spcAft>
              <a:buSzPts val="1050"/>
              <a:buChar char="■"/>
            </a:pPr>
            <a:r>
              <a:rPr lang="en-US" sz="1400"/>
              <a:t> Q= CΔT, or Q=  mc ΔT where Q in J, C in J/K, m in g, c in J/g-K, ΔT in K</a:t>
            </a:r>
            <a:endParaRPr sz="1400"/>
          </a:p>
          <a:p>
            <a:pPr indent="-228600" lvl="0" marL="228600" rtl="0" algn="l">
              <a:lnSpc>
                <a:spcPct val="100000"/>
              </a:lnSpc>
              <a:spcBef>
                <a:spcPts val="2000"/>
              </a:spcBef>
              <a:spcAft>
                <a:spcPts val="0"/>
              </a:spcAft>
              <a:buSzPts val="1050"/>
              <a:buChar char="■"/>
            </a:pPr>
            <a:r>
              <a:rPr b="1" lang="en-US" sz="1400"/>
              <a:t>Q rxn = - Q calorimeter = - CΔT </a:t>
            </a:r>
            <a:r>
              <a:rPr lang="en-US" sz="1400"/>
              <a:t>if the calorimeter Heat Capacity is Known, or can be determined.</a:t>
            </a:r>
            <a:endParaRPr/>
          </a:p>
          <a:p>
            <a:pPr indent="-228600" lvl="0" marL="228600" rtl="0" algn="l">
              <a:lnSpc>
                <a:spcPct val="100000"/>
              </a:lnSpc>
              <a:spcBef>
                <a:spcPts val="600"/>
              </a:spcBef>
              <a:spcAft>
                <a:spcPts val="0"/>
              </a:spcAft>
              <a:buSzPts val="1050"/>
              <a:buChar char="■"/>
            </a:pPr>
            <a:r>
              <a:rPr b="1" lang="en-US" sz="1400"/>
              <a:t>Q rxn = - Q calorimeter = - mcΔT </a:t>
            </a:r>
            <a:r>
              <a:rPr lang="en-US" sz="1400"/>
              <a:t>for reactions in solution. </a:t>
            </a:r>
            <a:endParaRPr sz="1400"/>
          </a:p>
          <a:p>
            <a:pPr indent="-228600" lvl="0" marL="228600" rtl="0" algn="l">
              <a:lnSpc>
                <a:spcPct val="100000"/>
              </a:lnSpc>
              <a:spcBef>
                <a:spcPts val="600"/>
              </a:spcBef>
              <a:spcAft>
                <a:spcPts val="0"/>
              </a:spcAft>
              <a:buSzPts val="1050"/>
              <a:buFont typeface="Noto Sans Symbols"/>
              <a:buChar char="⮚"/>
            </a:pPr>
            <a:r>
              <a:rPr b="1" i="1" lang="en-US" sz="1400"/>
              <a:t>When calculating </a:t>
            </a:r>
            <a:r>
              <a:rPr b="1" i="1" lang="en-US" sz="1400">
                <a:latin typeface="Arial"/>
                <a:ea typeface="Arial"/>
                <a:cs typeface="Arial"/>
                <a:sym typeface="Arial"/>
              </a:rPr>
              <a:t>ΔH, must take into account the mass of reactant that caused Q rxn. </a:t>
            </a:r>
            <a:endParaRPr b="1" i="1" sz="1400"/>
          </a:p>
        </p:txBody>
      </p:sp>
      <p:pic>
        <p:nvPicPr>
          <p:cNvPr id="1841" name="Google Shape;1841;p146"/>
          <p:cNvPicPr preferRelativeResize="0"/>
          <p:nvPr>
            <p:ph idx="2" type="body"/>
          </p:nvPr>
        </p:nvPicPr>
        <p:blipFill rotWithShape="1">
          <a:blip r:embed="rId3">
            <a:alphaModFix/>
          </a:blip>
          <a:srcRect b="0" l="0" r="0" t="0"/>
          <a:stretch/>
        </p:blipFill>
        <p:spPr>
          <a:xfrm>
            <a:off x="4798760" y="976966"/>
            <a:ext cx="3156300" cy="4960800"/>
          </a:xfrm>
          <a:prstGeom prst="rect">
            <a:avLst/>
          </a:prstGeom>
          <a:noFill/>
          <a:ln>
            <a:noFill/>
          </a:ln>
        </p:spPr>
      </p:pic>
      <p:sp>
        <p:nvSpPr>
          <p:cNvPr id="1842" name="Google Shape;1842;p146"/>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843" name="Google Shape;1843;p146"/>
          <p:cNvSpPr txBox="1"/>
          <p:nvPr/>
        </p:nvSpPr>
        <p:spPr>
          <a:xfrm>
            <a:off x="0" y="6284673"/>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5.5: The student is able to use conservation of energy to relate the magnitudes of the energy changes when two non-reacting substances are brought into contact with one another.</a:t>
            </a:r>
            <a:endParaRPr b="0" i="0" sz="1400" u="none" cap="none" strike="noStrike">
              <a:solidFill>
                <a:schemeClr val="dk1"/>
              </a:solidFill>
              <a:latin typeface="Rockwell"/>
              <a:ea typeface="Rockwell"/>
              <a:cs typeface="Rockwell"/>
              <a:sym typeface="Rockwell"/>
            </a:endParaRPr>
          </a:p>
        </p:txBody>
      </p:sp>
      <p:sp>
        <p:nvSpPr>
          <p:cNvPr id="1844" name="Google Shape;1844;p14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845" name="Google Shape;1845;p146">
            <a:hlinkClick r:id="rId5"/>
          </p:cNvPr>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a:t>
            </a:r>
            <a:endParaRPr b="0" i="0" sz="1800" u="none" cap="none" strike="noStrike">
              <a:solidFill>
                <a:schemeClr val="dk1"/>
              </a:solidFill>
              <a:latin typeface="Rockwell"/>
              <a:ea typeface="Rockwell"/>
              <a:cs typeface="Rockwell"/>
              <a:sym typeface="Rockwell"/>
            </a:endParaRPr>
          </a:p>
        </p:txBody>
      </p:sp>
      <p:sp>
        <p:nvSpPr>
          <p:cNvPr id="1846" name="Google Shape;1846;p146"/>
          <p:cNvSpPr/>
          <p:nvPr/>
        </p:nvSpPr>
        <p:spPr>
          <a:xfrm>
            <a:off x="7694968" y="2353449"/>
            <a:ext cx="1793100" cy="1805700"/>
          </a:xfrm>
          <a:prstGeom prst="cloudCallout">
            <a:avLst>
              <a:gd fmla="val -20833" name="adj1"/>
              <a:gd fmla="val 62500" name="adj2"/>
            </a:avLst>
          </a:prstGeom>
          <a:gradFill>
            <a:gsLst>
              <a:gs pos="0">
                <a:srgbClr val="858400"/>
              </a:gs>
              <a:gs pos="100000">
                <a:srgbClr val="DAD87C"/>
              </a:gs>
            </a:gsLst>
            <a:lin ang="5400012" scaled="0"/>
          </a:gradFill>
          <a:ln cap="flat" cmpd="sng" w="12700">
            <a:solidFill>
              <a:srgbClr val="A2A000"/>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Example problem in video</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0" name="Shape 1850"/>
        <p:cNvGrpSpPr/>
        <p:nvPr/>
      </p:nvGrpSpPr>
      <p:grpSpPr>
        <a:xfrm>
          <a:off x="0" y="0"/>
          <a:ext cx="0" cy="0"/>
          <a:chOff x="0" y="0"/>
          <a:chExt cx="0" cy="0"/>
        </a:xfrm>
      </p:grpSpPr>
      <p:sp>
        <p:nvSpPr>
          <p:cNvPr id="1851" name="Google Shape;1851;p147"/>
          <p:cNvSpPr txBox="1"/>
          <p:nvPr>
            <p:ph type="title"/>
          </p:nvPr>
        </p:nvSpPr>
        <p:spPr>
          <a:xfrm>
            <a:off x="498474" y="4889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Font typeface="Rockwell"/>
              <a:buNone/>
            </a:pPr>
            <a:r>
              <a:rPr b="1" lang="en-US" sz="1800"/>
              <a:t>Calorimetry: </a:t>
            </a:r>
            <a:r>
              <a:rPr lang="en-US" sz="1800"/>
              <a:t>an experimental technique used to determine the heat transferred in a chemical system. System can be a chemical reaction or physical process.</a:t>
            </a:r>
            <a:endParaRPr/>
          </a:p>
        </p:txBody>
      </p:sp>
      <p:pic>
        <p:nvPicPr>
          <p:cNvPr id="1852" name="Google Shape;1852;p147"/>
          <p:cNvPicPr preferRelativeResize="0"/>
          <p:nvPr>
            <p:ph idx="1" type="body"/>
          </p:nvPr>
        </p:nvPicPr>
        <p:blipFill rotWithShape="1">
          <a:blip r:embed="rId3">
            <a:alphaModFix/>
          </a:blip>
          <a:srcRect b="0" l="0" r="0" t="0"/>
          <a:stretch/>
        </p:blipFill>
        <p:spPr>
          <a:xfrm>
            <a:off x="498474" y="1118661"/>
            <a:ext cx="7069800" cy="4898700"/>
          </a:xfrm>
          <a:prstGeom prst="rect">
            <a:avLst/>
          </a:prstGeom>
          <a:noFill/>
          <a:ln cap="flat" cmpd="sng" w="38100">
            <a:solidFill>
              <a:schemeClr val="accent1"/>
            </a:solidFill>
            <a:prstDash val="solid"/>
            <a:round/>
            <a:headEnd len="sm" w="sm" type="none"/>
            <a:tailEnd len="sm" w="sm" type="none"/>
          </a:ln>
        </p:spPr>
      </p:pic>
      <p:sp>
        <p:nvSpPr>
          <p:cNvPr id="1853" name="Google Shape;1853;p14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854" name="Google Shape;1854;p147"/>
          <p:cNvSpPr txBox="1"/>
          <p:nvPr/>
        </p:nvSpPr>
        <p:spPr>
          <a:xfrm>
            <a:off x="51320" y="6019082"/>
            <a:ext cx="91440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a:t>
            </a:r>
            <a:r>
              <a:rPr b="0" i="1" lang="en-US" sz="18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855" name="Google Shape;1855;p14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descr="Screen Shot 2016-04-10 at 2.20.19 PM.png" id="1856" name="Google Shape;1856;p147"/>
          <p:cNvPicPr preferRelativeResize="0"/>
          <p:nvPr/>
        </p:nvPicPr>
        <p:blipFill rotWithShape="1">
          <a:blip r:embed="rId6">
            <a:alphaModFix/>
          </a:blip>
          <a:srcRect b="0" l="0" r="0" t="0"/>
          <a:stretch/>
        </p:blipFill>
        <p:spPr>
          <a:xfrm>
            <a:off x="623545" y="2753172"/>
            <a:ext cx="7772400" cy="16256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6"/>
                                        </p:tgtEl>
                                        <p:attrNameLst>
                                          <p:attrName>style.visibility</p:attrName>
                                        </p:attrNameLst>
                                      </p:cBhvr>
                                      <p:to>
                                        <p:strVal val="visible"/>
                                      </p:to>
                                    </p:set>
                                    <p:animEffect filter="fade" transition="in">
                                      <p:cBhvr>
                                        <p:cTn dur="500"/>
                                        <p:tgtEl>
                                          <p:spTgt spid="18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60" name="Shape 1860"/>
        <p:cNvGrpSpPr/>
        <p:nvPr/>
      </p:nvGrpSpPr>
      <p:grpSpPr>
        <a:xfrm>
          <a:off x="0" y="0"/>
          <a:ext cx="0" cy="0"/>
          <a:chOff x="0" y="0"/>
          <a:chExt cx="0" cy="0"/>
        </a:xfrm>
      </p:grpSpPr>
      <p:pic>
        <p:nvPicPr>
          <p:cNvPr descr="File:Bomb Calorimeter Diagram.png" id="1861" name="Google Shape;1861;p148"/>
          <p:cNvPicPr preferRelativeResize="0"/>
          <p:nvPr/>
        </p:nvPicPr>
        <p:blipFill rotWithShape="1">
          <a:blip r:embed="rId3">
            <a:alphaModFix/>
          </a:blip>
          <a:srcRect b="0" l="0" r="0" t="0"/>
          <a:stretch/>
        </p:blipFill>
        <p:spPr>
          <a:xfrm>
            <a:off x="7017747" y="4187295"/>
            <a:ext cx="2103119" cy="1456006"/>
          </a:xfrm>
          <a:prstGeom prst="rect">
            <a:avLst/>
          </a:prstGeom>
          <a:noFill/>
          <a:ln>
            <a:noFill/>
          </a:ln>
        </p:spPr>
      </p:pic>
      <p:sp>
        <p:nvSpPr>
          <p:cNvPr id="1862" name="Google Shape;1862;p148"/>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Calorimetry</a:t>
            </a:r>
            <a:endParaRPr>
              <a:solidFill>
                <a:srgbClr val="00B0F0"/>
              </a:solidFill>
            </a:endParaRPr>
          </a:p>
        </p:txBody>
      </p:sp>
      <p:sp>
        <p:nvSpPr>
          <p:cNvPr id="1863" name="Google Shape;1863;p148"/>
          <p:cNvSpPr txBox="1"/>
          <p:nvPr>
            <p:ph idx="2" type="body"/>
          </p:nvPr>
        </p:nvSpPr>
        <p:spPr>
          <a:xfrm>
            <a:off x="4624966" y="1603285"/>
            <a:ext cx="2750100" cy="36789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350"/>
              <a:buChar char="■"/>
            </a:pPr>
            <a:r>
              <a:rPr lang="en-US"/>
              <a:t>Specific Heat of Material </a:t>
            </a:r>
            <a:endParaRPr/>
          </a:p>
          <a:p>
            <a:pPr indent="-228600" lvl="1" marL="457200" rtl="0" algn="l">
              <a:lnSpc>
                <a:spcPct val="90000"/>
              </a:lnSpc>
              <a:spcBef>
                <a:spcPts val="600"/>
              </a:spcBef>
              <a:spcAft>
                <a:spcPts val="0"/>
              </a:spcAft>
              <a:buSzPts val="1350"/>
              <a:buChar char="■"/>
            </a:pPr>
            <a:r>
              <a:rPr lang="en-US"/>
              <a:t>Can be used to ID unknown</a:t>
            </a:r>
            <a:endParaRPr/>
          </a:p>
          <a:p>
            <a:pPr indent="-228600" lvl="0" marL="228600" rtl="0" algn="l">
              <a:lnSpc>
                <a:spcPct val="90000"/>
              </a:lnSpc>
              <a:spcBef>
                <a:spcPts val="2000"/>
              </a:spcBef>
              <a:spcAft>
                <a:spcPts val="0"/>
              </a:spcAft>
              <a:buSzPts val="1350"/>
              <a:buChar char="■"/>
            </a:pPr>
            <a:r>
              <a:rPr lang="en-US"/>
              <a:t>Heat of reaction</a:t>
            </a:r>
            <a:endParaRPr/>
          </a:p>
          <a:p>
            <a:pPr indent="-228600" lvl="0" marL="228600" rtl="0" algn="l">
              <a:lnSpc>
                <a:spcPct val="90000"/>
              </a:lnSpc>
              <a:spcBef>
                <a:spcPts val="2000"/>
              </a:spcBef>
              <a:spcAft>
                <a:spcPts val="0"/>
              </a:spcAft>
              <a:buSzPts val="1350"/>
              <a:buChar char="■"/>
            </a:pPr>
            <a:r>
              <a:rPr lang="en-US"/>
              <a:t>Energy content of food</a:t>
            </a:r>
            <a:endParaRPr/>
          </a:p>
          <a:p>
            <a:pPr indent="-228600" lvl="1" marL="457200" rtl="0" algn="l">
              <a:lnSpc>
                <a:spcPct val="90000"/>
              </a:lnSpc>
              <a:spcBef>
                <a:spcPts val="600"/>
              </a:spcBef>
              <a:spcAft>
                <a:spcPts val="0"/>
              </a:spcAft>
              <a:buSzPts val="1350"/>
              <a:buChar char="■"/>
            </a:pPr>
            <a:r>
              <a:rPr lang="en-US"/>
              <a:t>This is usually done in a bomb calorimeter (constant V)</a:t>
            </a:r>
            <a:endParaRPr/>
          </a:p>
          <a:p>
            <a:pPr indent="-228600" lvl="1" marL="457200" rtl="0" algn="l">
              <a:lnSpc>
                <a:spcPct val="90000"/>
              </a:lnSpc>
              <a:spcBef>
                <a:spcPts val="600"/>
              </a:spcBef>
              <a:spcAft>
                <a:spcPts val="0"/>
              </a:spcAft>
              <a:buSzPts val="1350"/>
              <a:buNone/>
            </a:pPr>
            <a:r>
              <a:t/>
            </a:r>
            <a:endParaRPr/>
          </a:p>
        </p:txBody>
      </p:sp>
      <p:sp>
        <p:nvSpPr>
          <p:cNvPr id="1864" name="Google Shape;1864;p148"/>
          <p:cNvSpPr txBox="1"/>
          <p:nvPr>
            <p:ph idx="4" type="body"/>
          </p:nvPr>
        </p:nvSpPr>
        <p:spPr>
          <a:xfrm>
            <a:off x="4624965" y="1195532"/>
            <a:ext cx="2743200" cy="322800"/>
          </a:xfrm>
          <a:prstGeom prst="rect">
            <a:avLst/>
          </a:prstGeom>
          <a:solidFill>
            <a:srgbClr val="A2A2C1"/>
          </a:solidFill>
          <a:ln>
            <a:noFill/>
          </a:ln>
        </p:spPr>
        <p:txBody>
          <a:bodyPr anchorCtr="0" anchor="ctr" bIns="0" lIns="91425" spcFirstLastPara="1" rIns="91425" wrap="square" tIns="0">
            <a:noAutofit/>
          </a:bodyPr>
          <a:lstStyle/>
          <a:p>
            <a:pPr indent="0" lvl="0" marL="0" rtl="0" algn="ctr">
              <a:lnSpc>
                <a:spcPct val="100000"/>
              </a:lnSpc>
              <a:spcBef>
                <a:spcPts val="0"/>
              </a:spcBef>
              <a:spcAft>
                <a:spcPts val="0"/>
              </a:spcAft>
              <a:buSzPts val="1350"/>
              <a:buNone/>
            </a:pPr>
            <a:r>
              <a:rPr lang="en-US"/>
              <a:t>Applications:</a:t>
            </a:r>
            <a:endParaRPr/>
          </a:p>
        </p:txBody>
      </p:sp>
      <p:sp>
        <p:nvSpPr>
          <p:cNvPr id="1865" name="Google Shape;1865;p148"/>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 1</a:t>
            </a:r>
            <a:endParaRPr b="0" i="0" sz="1800" u="none" cap="none" strike="noStrike">
              <a:solidFill>
                <a:schemeClr val="dk1"/>
              </a:solidFill>
              <a:latin typeface="Rockwell"/>
              <a:ea typeface="Rockwell"/>
              <a:cs typeface="Rockwell"/>
              <a:sym typeface="Rockwell"/>
            </a:endParaRPr>
          </a:p>
        </p:txBody>
      </p:sp>
      <p:sp>
        <p:nvSpPr>
          <p:cNvPr id="1866" name="Google Shape;1866;p148"/>
          <p:cNvSpPr txBox="1"/>
          <p:nvPr/>
        </p:nvSpPr>
        <p:spPr>
          <a:xfrm>
            <a:off x="8144771" y="2052845"/>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1867" name="Google Shape;1867;p148"/>
          <p:cNvSpPr txBox="1"/>
          <p:nvPr/>
        </p:nvSpPr>
        <p:spPr>
          <a:xfrm>
            <a:off x="7651057" y="2367585"/>
            <a:ext cx="138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Virtual Lab</a:t>
            </a:r>
            <a:endParaRPr b="0" i="0" sz="1800" u="none" cap="none" strike="noStrike">
              <a:solidFill>
                <a:schemeClr val="dk1"/>
              </a:solidFill>
              <a:latin typeface="Rockwell"/>
              <a:ea typeface="Rockwell"/>
              <a:cs typeface="Rockwell"/>
              <a:sym typeface="Rockwell"/>
            </a:endParaRPr>
          </a:p>
        </p:txBody>
      </p:sp>
      <p:sp>
        <p:nvSpPr>
          <p:cNvPr id="1868" name="Google Shape;1868;p148"/>
          <p:cNvSpPr txBox="1"/>
          <p:nvPr/>
        </p:nvSpPr>
        <p:spPr>
          <a:xfrm>
            <a:off x="-1" y="1661916"/>
            <a:ext cx="3924900" cy="4032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Rockwell"/>
                <a:ea typeface="Rockwell"/>
                <a:cs typeface="Rockwell"/>
                <a:sym typeface="Rockwell"/>
              </a:rPr>
              <a:t>Assumption: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Rockwell"/>
                <a:ea typeface="Rockwell"/>
                <a:cs typeface="Rockwell"/>
                <a:sym typeface="Rockwell"/>
              </a:rPr>
              <a:t>the calorimeter is isolated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Rockwell"/>
                <a:ea typeface="Rockwell"/>
                <a:cs typeface="Rockwell"/>
                <a:sym typeface="Rockwell"/>
              </a:rPr>
              <a:t>so the surroundings are only the  calorimeter setup, which includes the water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Rockwell"/>
                <a:ea typeface="Rockwell"/>
                <a:cs typeface="Rockwell"/>
                <a:sym typeface="Rockwell"/>
              </a:rPr>
              <a:t>the calorimeter itself has a heat capacity, as it will absorb some heat.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Rockwell"/>
                <a:ea typeface="Rockwell"/>
                <a:cs typeface="Rockwell"/>
                <a:sym typeface="Rockwell"/>
              </a:rPr>
              <a:t>So…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Rockwell"/>
                <a:ea typeface="Rockwell"/>
                <a:cs typeface="Rockwell"/>
                <a:sym typeface="Rockwell"/>
              </a:rPr>
              <a:t>	q</a:t>
            </a:r>
            <a:r>
              <a:rPr b="1" baseline="-25000" i="0" lang="en-US" sz="1600" u="none" cap="none" strike="noStrike">
                <a:solidFill>
                  <a:schemeClr val="dk1"/>
                </a:solidFill>
                <a:latin typeface="Rockwell"/>
                <a:ea typeface="Rockwell"/>
                <a:cs typeface="Rockwell"/>
                <a:sym typeface="Rockwell"/>
              </a:rPr>
              <a:t>surr</a:t>
            </a:r>
            <a:r>
              <a:rPr b="1" i="0" lang="en-US" sz="1600" u="none" cap="none" strike="noStrike">
                <a:solidFill>
                  <a:schemeClr val="dk1"/>
                </a:solidFill>
                <a:latin typeface="Rockwell"/>
                <a:ea typeface="Rockwell"/>
                <a:cs typeface="Rockwell"/>
                <a:sym typeface="Rockwell"/>
              </a:rPr>
              <a:t> = -q</a:t>
            </a:r>
            <a:r>
              <a:rPr b="1" baseline="-25000" i="0" lang="en-US" sz="1600" u="none" cap="none" strike="noStrike">
                <a:solidFill>
                  <a:schemeClr val="dk1"/>
                </a:solidFill>
                <a:latin typeface="Rockwell"/>
                <a:ea typeface="Rockwell"/>
                <a:cs typeface="Rockwell"/>
                <a:sym typeface="Rockwell"/>
              </a:rPr>
              <a:t>rxn</a:t>
            </a:r>
            <a:endParaRPr b="1" baseline="-2500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Rockwell"/>
                <a:ea typeface="Rockwell"/>
                <a:cs typeface="Rockwell"/>
                <a:sym typeface="Rockwell"/>
              </a:rPr>
              <a:t>	q</a:t>
            </a:r>
            <a:r>
              <a:rPr b="1" baseline="-25000" i="0" lang="en-US" sz="1600" u="none" cap="none" strike="noStrike">
                <a:solidFill>
                  <a:schemeClr val="dk1"/>
                </a:solidFill>
                <a:latin typeface="Rockwell"/>
                <a:ea typeface="Rockwell"/>
                <a:cs typeface="Rockwell"/>
                <a:sym typeface="Rockwell"/>
              </a:rPr>
              <a:t>surr</a:t>
            </a:r>
            <a:r>
              <a:rPr b="1" i="0" lang="en-US" sz="1600" u="none" cap="none" strike="noStrike">
                <a:solidFill>
                  <a:schemeClr val="dk1"/>
                </a:solidFill>
                <a:latin typeface="Rockwell"/>
                <a:ea typeface="Rockwell"/>
                <a:cs typeface="Rockwell"/>
                <a:sym typeface="Rockwell"/>
              </a:rPr>
              <a:t> = q</a:t>
            </a:r>
            <a:r>
              <a:rPr b="1" baseline="-25000" i="0" lang="en-US" sz="1600" u="none" cap="none" strike="noStrike">
                <a:solidFill>
                  <a:schemeClr val="dk1"/>
                </a:solidFill>
                <a:latin typeface="Rockwell"/>
                <a:ea typeface="Rockwell"/>
                <a:cs typeface="Rockwell"/>
                <a:sym typeface="Rockwell"/>
              </a:rPr>
              <a:t>cal</a:t>
            </a:r>
            <a:r>
              <a:rPr b="1" i="0" lang="en-US" sz="1600" u="none" cap="none" strike="noStrike">
                <a:solidFill>
                  <a:schemeClr val="dk1"/>
                </a:solidFill>
                <a:latin typeface="Rockwell"/>
                <a:ea typeface="Rockwell"/>
                <a:cs typeface="Rockwell"/>
                <a:sym typeface="Rockwell"/>
              </a:rPr>
              <a:t>+q</a:t>
            </a:r>
            <a:r>
              <a:rPr b="1" baseline="-25000" i="0" lang="en-US" sz="1600" u="none" cap="none" strike="noStrike">
                <a:solidFill>
                  <a:schemeClr val="dk1"/>
                </a:solidFill>
                <a:latin typeface="Rockwell"/>
                <a:ea typeface="Rockwell"/>
                <a:cs typeface="Rockwell"/>
                <a:sym typeface="Rockwell"/>
              </a:rPr>
              <a:t>H</a:t>
            </a:r>
            <a:r>
              <a:rPr b="1" baseline="-25000" i="0" lang="en-US" sz="1100" u="none" cap="none" strike="noStrike">
                <a:solidFill>
                  <a:schemeClr val="dk1"/>
                </a:solidFill>
                <a:latin typeface="Rockwell"/>
                <a:ea typeface="Rockwell"/>
                <a:cs typeface="Rockwell"/>
                <a:sym typeface="Rockwell"/>
              </a:rPr>
              <a:t>2</a:t>
            </a:r>
            <a:r>
              <a:rPr b="1" baseline="-25000" i="0" lang="en-US" sz="1600" u="none" cap="none" strike="noStrike">
                <a:solidFill>
                  <a:schemeClr val="dk1"/>
                </a:solidFill>
                <a:latin typeface="Rockwell"/>
                <a:ea typeface="Rockwell"/>
                <a:cs typeface="Rockwell"/>
                <a:sym typeface="Rockwell"/>
              </a:rPr>
              <a:t>O+sys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en-US" sz="1600" u="none" cap="none" strike="noStrike">
                <a:solidFill>
                  <a:schemeClr val="dk1"/>
                </a:solidFill>
                <a:latin typeface="Rockwell"/>
                <a:ea typeface="Rockwell"/>
                <a:cs typeface="Rockwell"/>
                <a:sym typeface="Rockwell"/>
              </a:rPr>
              <a:t>	q</a:t>
            </a:r>
            <a:r>
              <a:rPr b="1" baseline="-25000" i="0" lang="en-US" sz="1600" u="none" cap="none" strike="noStrike">
                <a:solidFill>
                  <a:schemeClr val="dk1"/>
                </a:solidFill>
                <a:latin typeface="Rockwell"/>
                <a:ea typeface="Rockwell"/>
                <a:cs typeface="Rockwell"/>
                <a:sym typeface="Rockwell"/>
              </a:rPr>
              <a:t>cal</a:t>
            </a:r>
            <a:r>
              <a:rPr b="1" i="0" lang="en-US" sz="1600" u="none" cap="none" strike="noStrike">
                <a:solidFill>
                  <a:schemeClr val="dk1"/>
                </a:solidFill>
                <a:latin typeface="Rockwell"/>
                <a:ea typeface="Rockwell"/>
                <a:cs typeface="Rockwell"/>
                <a:sym typeface="Rockwell"/>
              </a:rPr>
              <a:t> = Ccal</a:t>
            </a:r>
            <a:r>
              <a:rPr b="1" i="0" lang="en-US" sz="1600" u="none" cap="none" strike="noStrike">
                <a:solidFill>
                  <a:schemeClr val="dk1"/>
                </a:solidFill>
                <a:latin typeface="Times New Roman"/>
                <a:ea typeface="Times New Roman"/>
                <a:cs typeface="Times New Roman"/>
                <a:sym typeface="Times New Roman"/>
              </a:rPr>
              <a:t>ΔT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762299"/>
                </a:solidFill>
                <a:latin typeface="Times New Roman"/>
                <a:ea typeface="Times New Roman"/>
                <a:cs typeface="Times New Roman"/>
                <a:sym typeface="Times New Roman"/>
              </a:rPr>
              <a:t>Therefore:</a:t>
            </a:r>
            <a:endParaRPr b="1" i="0" sz="2000" u="none" cap="none" strike="noStrike">
              <a:solidFill>
                <a:srgbClr val="762299"/>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0070C0"/>
                </a:solidFill>
                <a:latin typeface="Rockwell"/>
                <a:ea typeface="Rockwell"/>
                <a:cs typeface="Rockwell"/>
                <a:sym typeface="Rockwell"/>
              </a:rPr>
              <a:t>-q</a:t>
            </a:r>
            <a:r>
              <a:rPr b="1" baseline="-25000" i="0" lang="en-US" sz="2000" u="none" cap="none" strike="noStrike">
                <a:solidFill>
                  <a:srgbClr val="0070C0"/>
                </a:solidFill>
                <a:latin typeface="Rockwell"/>
                <a:ea typeface="Rockwell"/>
                <a:cs typeface="Rockwell"/>
                <a:sym typeface="Rockwell"/>
              </a:rPr>
              <a:t>rxn</a:t>
            </a:r>
            <a:r>
              <a:rPr b="1" i="0" lang="en-US" sz="2000" u="none" cap="none" strike="noStrike">
                <a:solidFill>
                  <a:schemeClr val="dk1"/>
                </a:solidFill>
                <a:latin typeface="Times New Roman"/>
                <a:ea typeface="Times New Roman"/>
                <a:cs typeface="Times New Roman"/>
                <a:sym typeface="Times New Roman"/>
              </a:rPr>
              <a:t>=</a:t>
            </a:r>
            <a:r>
              <a:rPr b="1" i="0" lang="en-US" sz="2000" u="none" cap="none" strike="noStrike">
                <a:solidFill>
                  <a:schemeClr val="dk1"/>
                </a:solidFill>
                <a:latin typeface="Rockwell"/>
                <a:ea typeface="Rockwell"/>
                <a:cs typeface="Rockwell"/>
                <a:sym typeface="Rockwell"/>
              </a:rPr>
              <a:t> </a:t>
            </a:r>
            <a:r>
              <a:rPr b="1" i="0" lang="en-US" sz="2000" u="none" cap="none" strike="noStrike">
                <a:solidFill>
                  <a:srgbClr val="FF0000"/>
                </a:solidFill>
                <a:latin typeface="Rockwell"/>
                <a:ea typeface="Rockwell"/>
                <a:cs typeface="Rockwell"/>
                <a:sym typeface="Rockwell"/>
              </a:rPr>
              <a:t>C</a:t>
            </a:r>
            <a:r>
              <a:rPr b="1" baseline="-25000" i="0" lang="en-US" sz="2000" u="none" cap="none" strike="noStrike">
                <a:solidFill>
                  <a:srgbClr val="FF0000"/>
                </a:solidFill>
                <a:latin typeface="Rockwell"/>
                <a:ea typeface="Rockwell"/>
                <a:cs typeface="Rockwell"/>
                <a:sym typeface="Rockwell"/>
              </a:rPr>
              <a:t>cal</a:t>
            </a:r>
            <a:r>
              <a:rPr b="1" i="0" lang="en-US" sz="2000" u="none" cap="none" strike="noStrike">
                <a:solidFill>
                  <a:srgbClr val="FF0000"/>
                </a:solidFill>
                <a:latin typeface="Times New Roman"/>
                <a:ea typeface="Times New Roman"/>
                <a:cs typeface="Times New Roman"/>
                <a:sym typeface="Times New Roman"/>
              </a:rPr>
              <a:t>ΔT</a:t>
            </a:r>
            <a:r>
              <a:rPr b="1" i="0" lang="en-US" sz="2000" u="none" cap="none" strike="noStrike">
                <a:solidFill>
                  <a:schemeClr val="dk1"/>
                </a:solidFill>
                <a:latin typeface="Times New Roman"/>
                <a:ea typeface="Times New Roman"/>
                <a:cs typeface="Times New Roman"/>
                <a:sym typeface="Times New Roman"/>
              </a:rPr>
              <a:t> </a:t>
            </a:r>
            <a:r>
              <a:rPr b="1" i="0" lang="en-US" sz="2000" u="none" cap="none" strike="noStrike">
                <a:solidFill>
                  <a:srgbClr val="FF0000"/>
                </a:solidFill>
                <a:latin typeface="Times New Roman"/>
                <a:ea typeface="Times New Roman"/>
                <a:cs typeface="Times New Roman"/>
                <a:sym typeface="Times New Roman"/>
              </a:rPr>
              <a:t>+</a:t>
            </a:r>
            <a:r>
              <a:rPr b="1" i="0" lang="en-US" sz="2000" u="none" cap="none" strike="noStrike">
                <a:solidFill>
                  <a:srgbClr val="FF0000"/>
                </a:solidFill>
                <a:latin typeface="Rockwell"/>
                <a:ea typeface="Rockwell"/>
                <a:cs typeface="Rockwell"/>
                <a:sym typeface="Rockwell"/>
              </a:rPr>
              <a:t> m</a:t>
            </a:r>
            <a:r>
              <a:rPr b="1" baseline="-25000" i="0" lang="en-US" sz="2000" u="none" cap="none" strike="noStrike">
                <a:solidFill>
                  <a:srgbClr val="FF0000"/>
                </a:solidFill>
                <a:latin typeface="Rockwell"/>
                <a:ea typeface="Rockwell"/>
                <a:cs typeface="Rockwell"/>
                <a:sym typeface="Rockwell"/>
              </a:rPr>
              <a:t>H</a:t>
            </a:r>
            <a:r>
              <a:rPr b="1" baseline="-25000" i="0" lang="en-US" sz="1400" u="none" cap="none" strike="noStrike">
                <a:solidFill>
                  <a:srgbClr val="FF0000"/>
                </a:solidFill>
                <a:latin typeface="Rockwell"/>
                <a:ea typeface="Rockwell"/>
                <a:cs typeface="Rockwell"/>
                <a:sym typeface="Rockwell"/>
              </a:rPr>
              <a:t>2</a:t>
            </a:r>
            <a:r>
              <a:rPr b="1" baseline="-25000" i="0" lang="en-US" sz="2000" u="none" cap="none" strike="noStrike">
                <a:solidFill>
                  <a:srgbClr val="FF0000"/>
                </a:solidFill>
                <a:latin typeface="Rockwell"/>
                <a:ea typeface="Rockwell"/>
                <a:cs typeface="Rockwell"/>
                <a:sym typeface="Rockwell"/>
              </a:rPr>
              <a:t>O+sys</a:t>
            </a:r>
            <a:r>
              <a:rPr b="1" i="0" lang="en-US" sz="2000" u="none" cap="none" strike="noStrike">
                <a:solidFill>
                  <a:srgbClr val="FF0000"/>
                </a:solidFill>
                <a:latin typeface="Rockwell"/>
                <a:ea typeface="Rockwell"/>
                <a:cs typeface="Rockwell"/>
                <a:sym typeface="Rockwell"/>
              </a:rPr>
              <a:t>c</a:t>
            </a:r>
            <a:r>
              <a:rPr b="1" i="0" lang="en-US" sz="2000" u="none" cap="none" strike="noStrike">
                <a:solidFill>
                  <a:srgbClr val="FF0000"/>
                </a:solidFill>
                <a:latin typeface="Times New Roman"/>
                <a:ea typeface="Times New Roman"/>
                <a:cs typeface="Times New Roman"/>
                <a:sym typeface="Times New Roman"/>
              </a:rPr>
              <a:t>ΔT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rgbClr val="7030A0"/>
                </a:solidFill>
                <a:latin typeface="Times New Roman"/>
                <a:ea typeface="Times New Roman"/>
                <a:cs typeface="Times New Roman"/>
                <a:sym typeface="Times New Roman"/>
              </a:rPr>
              <a:t>Then we can use </a:t>
            </a:r>
            <a:r>
              <a:rPr b="1" i="0" lang="en-US" sz="2000" u="none" cap="none" strike="noStrike">
                <a:solidFill>
                  <a:srgbClr val="0070C0"/>
                </a:solidFill>
                <a:latin typeface="Times New Roman"/>
                <a:ea typeface="Times New Roman"/>
                <a:cs typeface="Times New Roman"/>
                <a:sym typeface="Times New Roman"/>
              </a:rPr>
              <a:t>q</a:t>
            </a:r>
            <a:r>
              <a:rPr b="1" baseline="-25000" i="0" lang="en-US" sz="2000" u="none" cap="none" strike="noStrike">
                <a:solidFill>
                  <a:srgbClr val="0070C0"/>
                </a:solidFill>
                <a:latin typeface="Times New Roman"/>
                <a:ea typeface="Times New Roman"/>
                <a:cs typeface="Times New Roman"/>
                <a:sym typeface="Times New Roman"/>
              </a:rPr>
              <a:t>rxn</a:t>
            </a:r>
            <a:r>
              <a:rPr b="1" i="0" lang="en-US" sz="2000" u="none" cap="none" strike="noStrike">
                <a:solidFill>
                  <a:srgbClr val="7030A0"/>
                </a:solidFill>
                <a:latin typeface="Times New Roman"/>
                <a:ea typeface="Times New Roman"/>
                <a:cs typeface="Times New Roman"/>
                <a:sym typeface="Times New Roman"/>
              </a:rPr>
              <a:t> find ΔH</a:t>
            </a:r>
            <a:r>
              <a:rPr b="1" baseline="-25000" i="0" lang="en-US" sz="2000" u="none" cap="none" strike="noStrike">
                <a:solidFill>
                  <a:srgbClr val="7030A0"/>
                </a:solidFill>
                <a:latin typeface="Times New Roman"/>
                <a:ea typeface="Times New Roman"/>
                <a:cs typeface="Times New Roman"/>
                <a:sym typeface="Times New Roman"/>
              </a:rPr>
              <a:t>rxn</a:t>
            </a:r>
            <a:r>
              <a:rPr b="1" i="0" lang="en-US" sz="2000" u="none" cap="none" strike="noStrike">
                <a:solidFill>
                  <a:srgbClr val="7030A0"/>
                </a:solidFill>
                <a:latin typeface="Times New Roman"/>
                <a:ea typeface="Times New Roman"/>
                <a:cs typeface="Times New Roman"/>
                <a:sym typeface="Times New Roman"/>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000"/>
              <a:buFont typeface="Arial"/>
              <a:buNone/>
            </a:pPr>
            <a:r>
              <a:rPr b="1" i="0" lang="en-US" sz="2000" u="none" cap="none" strike="noStrike">
                <a:solidFill>
                  <a:schemeClr val="dk1"/>
                </a:solidFill>
                <a:latin typeface="Times New Roman"/>
                <a:ea typeface="Times New Roman"/>
                <a:cs typeface="Times New Roman"/>
                <a:sym typeface="Times New Roman"/>
              </a:rPr>
              <a:t>ΔH</a:t>
            </a:r>
            <a:r>
              <a:rPr b="1" baseline="-25000" i="0" lang="en-US" sz="2000" u="none" cap="none" strike="noStrike">
                <a:solidFill>
                  <a:schemeClr val="dk1"/>
                </a:solidFill>
                <a:latin typeface="Times New Roman"/>
                <a:ea typeface="Times New Roman"/>
                <a:cs typeface="Times New Roman"/>
                <a:sym typeface="Times New Roman"/>
              </a:rPr>
              <a:t>rxn </a:t>
            </a:r>
            <a:r>
              <a:rPr b="1" i="0" lang="en-US" sz="2000" u="none" cap="none" strike="noStrike">
                <a:solidFill>
                  <a:schemeClr val="dk1"/>
                </a:solidFill>
                <a:latin typeface="Times New Roman"/>
                <a:ea typeface="Times New Roman"/>
                <a:cs typeface="Times New Roman"/>
                <a:sym typeface="Times New Roman"/>
              </a:rPr>
              <a:t>=q</a:t>
            </a:r>
            <a:r>
              <a:rPr b="1" baseline="-25000" i="0" lang="en-US" sz="2000" u="none" cap="none" strike="noStrike">
                <a:solidFill>
                  <a:schemeClr val="dk1"/>
                </a:solidFill>
                <a:latin typeface="Times New Roman"/>
                <a:ea typeface="Times New Roman"/>
                <a:cs typeface="Times New Roman"/>
                <a:sym typeface="Times New Roman"/>
              </a:rPr>
              <a:t>rxn</a:t>
            </a:r>
            <a:r>
              <a:rPr b="1" i="0" lang="en-US" sz="2000" u="none" cap="none" strike="noStrike">
                <a:solidFill>
                  <a:schemeClr val="dk1"/>
                </a:solidFill>
                <a:latin typeface="Times New Roman"/>
                <a:ea typeface="Times New Roman"/>
                <a:cs typeface="Times New Roman"/>
                <a:sym typeface="Times New Roman"/>
              </a:rPr>
              <a:t>/mol</a:t>
            </a:r>
            <a:r>
              <a:rPr b="1" baseline="-25000" i="0" lang="en-US" sz="2000" u="none" cap="none" strike="noStrike">
                <a:solidFill>
                  <a:schemeClr val="dk1"/>
                </a:solidFill>
                <a:latin typeface="Times New Roman"/>
                <a:ea typeface="Times New Roman"/>
                <a:cs typeface="Times New Roman"/>
                <a:sym typeface="Times New Roman"/>
              </a:rPr>
              <a:t>react</a:t>
            </a:r>
            <a:endParaRPr b="1" baseline="-25000" i="0" sz="2000" u="none" cap="none" strike="noStrike">
              <a:solidFill>
                <a:schemeClr val="dk1"/>
              </a:solidFill>
              <a:latin typeface="Rockwell"/>
              <a:ea typeface="Rockwell"/>
              <a:cs typeface="Rockwell"/>
              <a:sym typeface="Rockwell"/>
            </a:endParaRPr>
          </a:p>
        </p:txBody>
      </p:sp>
      <p:sp>
        <p:nvSpPr>
          <p:cNvPr id="1869" name="Google Shape;1869;p148"/>
          <p:cNvSpPr txBox="1"/>
          <p:nvPr/>
        </p:nvSpPr>
        <p:spPr>
          <a:xfrm>
            <a:off x="4399878" y="5663879"/>
            <a:ext cx="4747500" cy="12003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r>
              <a:rPr b="0" i="0" lang="en-US" sz="9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5.4: The student is able to use conservation of energy to relate the magnitudes of the energy changes occurring in two or more interacting systems, including identification of the systems, the type (heat versus work), or the direction of energy flow.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5.7: The student is able to design and/or interpret the results of an experiment in which calorimetry is used to determine the change in enthalpy of a chemical process (heating/cooling, phase transition, or chemical reaction) at constant pressure. </a:t>
            </a:r>
            <a:endParaRPr b="0" i="0" sz="900" u="sng" cap="none" strike="noStrike">
              <a:solidFill>
                <a:schemeClr val="dk1"/>
              </a:solidFill>
              <a:latin typeface="Rockwell"/>
              <a:ea typeface="Rockwell"/>
              <a:cs typeface="Rockwell"/>
              <a:sym typeface="Rockwell"/>
            </a:endParaRPr>
          </a:p>
        </p:txBody>
      </p:sp>
      <p:sp>
        <p:nvSpPr>
          <p:cNvPr id="1870" name="Google Shape;1870;p148"/>
          <p:cNvSpPr txBox="1"/>
          <p:nvPr/>
        </p:nvSpPr>
        <p:spPr>
          <a:xfrm>
            <a:off x="0" y="5663880"/>
            <a:ext cx="4399800" cy="12003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1.4 The student can </a:t>
            </a:r>
            <a:r>
              <a:rPr b="0" i="1" lang="en-US" sz="900" u="none" cap="none" strike="noStrike">
                <a:solidFill>
                  <a:schemeClr val="dk1"/>
                </a:solidFill>
                <a:latin typeface="Rockwell"/>
                <a:ea typeface="Rockwell"/>
                <a:cs typeface="Rockwell"/>
                <a:sym typeface="Rockwell"/>
              </a:rPr>
              <a:t>use representations and models </a:t>
            </a:r>
            <a:r>
              <a:rPr b="0" i="0" lang="en-US" sz="900" u="none" cap="none" strike="noStrike">
                <a:solidFill>
                  <a:schemeClr val="dk1"/>
                </a:solidFill>
                <a:latin typeface="Rockwell"/>
                <a:ea typeface="Rockwell"/>
                <a:cs typeface="Rockwell"/>
                <a:sym typeface="Rockwell"/>
              </a:rPr>
              <a:t>to analyze situations or solve problems qualitatively and quantitatively.</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900" u="sng" cap="none" strike="noStrike">
              <a:solidFill>
                <a:schemeClr val="dk1"/>
              </a:solidFill>
              <a:latin typeface="Rockwell"/>
              <a:ea typeface="Rockwell"/>
              <a:cs typeface="Rockwell"/>
              <a:sym typeface="Rockwell"/>
            </a:endParaRPr>
          </a:p>
        </p:txBody>
      </p:sp>
      <p:sp>
        <p:nvSpPr>
          <p:cNvPr id="1871" name="Google Shape;1871;p148"/>
          <p:cNvSpPr/>
          <p:nvPr/>
        </p:nvSpPr>
        <p:spPr>
          <a:xfrm rot="-353700">
            <a:off x="5971714" y="4975938"/>
            <a:ext cx="1428353" cy="274154"/>
          </a:xfrm>
          <a:prstGeom prst="curvedUpArrow">
            <a:avLst>
              <a:gd fmla="val 132627" name="adj1"/>
              <a:gd fmla="val 132627" name="adj2"/>
              <a:gd fmla="val 41951"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872" name="Google Shape;1872;p148"/>
          <p:cNvSpPr txBox="1"/>
          <p:nvPr/>
        </p:nvSpPr>
        <p:spPr>
          <a:xfrm>
            <a:off x="8372304" y="3910296"/>
            <a:ext cx="6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Rockwell"/>
                <a:ea typeface="Rockwell"/>
                <a:cs typeface="Rockwell"/>
                <a:sym typeface="Rockwell"/>
                <a:hlinkClick r:id="rId7"/>
              </a:rPr>
              <a:t>Source</a:t>
            </a:r>
            <a:endParaRPr b="0" i="0" sz="1800" u="none" cap="none" strike="noStrike">
              <a:solidFill>
                <a:schemeClr val="dk1"/>
              </a:solidFill>
              <a:latin typeface="Rockwell"/>
              <a:ea typeface="Rockwell"/>
              <a:cs typeface="Rockwell"/>
              <a:sym typeface="Rockwell"/>
            </a:endParaRPr>
          </a:p>
        </p:txBody>
      </p:sp>
      <p:grpSp>
        <p:nvGrpSpPr>
          <p:cNvPr id="1873" name="Google Shape;1873;p148"/>
          <p:cNvGrpSpPr/>
          <p:nvPr/>
        </p:nvGrpSpPr>
        <p:grpSpPr>
          <a:xfrm>
            <a:off x="-5868" y="1294008"/>
            <a:ext cx="3944823" cy="4368408"/>
            <a:chOff x="1" y="1295471"/>
            <a:chExt cx="3944823" cy="4368408"/>
          </a:xfrm>
        </p:grpSpPr>
        <p:pic>
          <p:nvPicPr>
            <p:cNvPr descr="http://www.chem.purdue.edu/gchelp/howtosolveit/Thermodynamics/ThermoArt/Calorimeter.JPG" id="1874" name="Google Shape;1874;p148"/>
            <p:cNvPicPr preferRelativeResize="0"/>
            <p:nvPr/>
          </p:nvPicPr>
          <p:blipFill rotWithShape="1">
            <a:blip r:embed="rId8">
              <a:alphaModFix/>
            </a:blip>
            <a:srcRect b="0" l="0" r="0" t="0"/>
            <a:stretch/>
          </p:blipFill>
          <p:spPr>
            <a:xfrm>
              <a:off x="91874" y="3910296"/>
              <a:ext cx="3356406" cy="1753583"/>
            </a:xfrm>
            <a:prstGeom prst="rect">
              <a:avLst/>
            </a:prstGeom>
            <a:noFill/>
            <a:ln>
              <a:noFill/>
            </a:ln>
          </p:spPr>
        </p:pic>
        <p:pic>
          <p:nvPicPr>
            <p:cNvPr descr="Calorimetry – Part 2ApplicationsA calorimeter is used tomeasure the heatabsorbed or released ina chemical (or other)proces..." id="1875" name="Google Shape;1875;p148"/>
            <p:cNvPicPr preferRelativeResize="0"/>
            <p:nvPr/>
          </p:nvPicPr>
          <p:blipFill rotWithShape="1">
            <a:blip r:embed="rId9">
              <a:alphaModFix/>
            </a:blip>
            <a:srcRect b="0" l="0" r="0" t="0"/>
            <a:stretch/>
          </p:blipFill>
          <p:spPr>
            <a:xfrm>
              <a:off x="1" y="1295471"/>
              <a:ext cx="3944823" cy="2958617"/>
            </a:xfrm>
            <a:prstGeom prst="rect">
              <a:avLst/>
            </a:prstGeom>
            <a:noFill/>
            <a:ln>
              <a:noFill/>
            </a:ln>
          </p:spPr>
        </p:pic>
        <p:sp>
          <p:nvSpPr>
            <p:cNvPr id="1876" name="Google Shape;1876;p148"/>
            <p:cNvSpPr/>
            <p:nvPr/>
          </p:nvSpPr>
          <p:spPr>
            <a:xfrm>
              <a:off x="187287" y="3633297"/>
              <a:ext cx="1531200" cy="276900"/>
            </a:xfrm>
            <a:prstGeom prst="rect">
              <a:avLst/>
            </a:prstGeom>
            <a:noFill/>
            <a:ln>
              <a:noFill/>
            </a:ln>
          </p:spPr>
          <p:txBody>
            <a:bodyPr anchorCtr="0" anchor="t" bIns="45700" lIns="91425" spcFirstLastPara="1" rIns="91425" wrap="square" tIns="45700">
              <a:noAutofit/>
            </a:bodyPr>
            <a:lstStyle/>
            <a:p>
              <a:pPr indent="0" lvl="1" marL="45720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Constant P</a:t>
              </a:r>
              <a:endParaRPr b="0" i="0" sz="1400" u="none" cap="none" strike="noStrike">
                <a:solidFill>
                  <a:srgbClr val="000000"/>
                </a:solidFill>
                <a:latin typeface="Arial"/>
                <a:ea typeface="Arial"/>
                <a:cs typeface="Arial"/>
                <a:sym typeface="Arial"/>
              </a:endParaRPr>
            </a:p>
          </p:txBody>
        </p:sp>
        <p:sp>
          <p:nvSpPr>
            <p:cNvPr id="1877" name="Google Shape;1877;p148"/>
            <p:cNvSpPr txBox="1"/>
            <p:nvPr/>
          </p:nvSpPr>
          <p:spPr>
            <a:xfrm>
              <a:off x="3114566" y="5366302"/>
              <a:ext cx="6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Rockwell"/>
                  <a:ea typeface="Rockwell"/>
                  <a:cs typeface="Rockwell"/>
                  <a:sym typeface="Rockwell"/>
                  <a:hlinkClick r:id="rId10"/>
                </a:rPr>
                <a:t>Source</a:t>
              </a:r>
              <a:endParaRPr b="0" i="0" sz="1800" u="none" cap="none" strike="noStrike">
                <a:solidFill>
                  <a:schemeClr val="dk1"/>
                </a:solidFill>
                <a:latin typeface="Rockwell"/>
                <a:ea typeface="Rockwell"/>
                <a:cs typeface="Rockwell"/>
                <a:sym typeface="Rockwell"/>
              </a:endParaRPr>
            </a:p>
          </p:txBody>
        </p:sp>
      </p:grpSp>
      <p:sp>
        <p:nvSpPr>
          <p:cNvPr id="1878" name="Google Shape;1878;p148"/>
          <p:cNvSpPr txBox="1"/>
          <p:nvPr/>
        </p:nvSpPr>
        <p:spPr>
          <a:xfrm>
            <a:off x="3448280" y="83456"/>
            <a:ext cx="4487400" cy="10158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Arial"/>
                <a:ea typeface="Arial"/>
                <a:cs typeface="Arial"/>
                <a:sym typeface="Arial"/>
              </a:rPr>
              <a:t>Application of </a:t>
            </a:r>
            <a:r>
              <a:rPr b="0" i="0" lang="en-US" sz="1400" u="sng" cap="none" strike="noStrike">
                <a:solidFill>
                  <a:schemeClr val="lt1"/>
                </a:solidFill>
                <a:latin typeface="Arial"/>
                <a:ea typeface="Arial"/>
                <a:cs typeface="Arial"/>
                <a:sym typeface="Arial"/>
              </a:rPr>
              <a:t>Law of Conservation of Energy</a:t>
            </a:r>
            <a:r>
              <a:rPr b="0" i="0" lang="en-US" sz="1400" u="none" cap="none" strike="noStrike">
                <a:solidFill>
                  <a:schemeClr val="lt1"/>
                </a:solidFill>
                <a:latin typeface="Arial"/>
                <a:ea typeface="Arial"/>
                <a:cs typeface="Arial"/>
                <a:sym typeface="Arial"/>
              </a:rPr>
              <a:t>: All heat produced/consumed during reaction (system) is exchanged with the surroundings.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879" name="Google Shape;1879;p148"/>
          <p:cNvSpPr txBox="1"/>
          <p:nvPr/>
        </p:nvSpPr>
        <p:spPr>
          <a:xfrm>
            <a:off x="22032" y="1394624"/>
            <a:ext cx="2324700" cy="307800"/>
          </a:xfrm>
          <a:prstGeom prst="rect">
            <a:avLst/>
          </a:prstGeom>
          <a:solidFill>
            <a:srgbClr val="E6DEE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Coffee Cup Calorimeter</a:t>
            </a:r>
            <a:endParaRPr b="0" i="0" sz="14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873"/>
                                        </p:tgtEl>
                                      </p:cBhvr>
                                    </p:animEffect>
                                    <p:set>
                                      <p:cBhvr>
                                        <p:cTn dur="1" fill="hold">
                                          <p:stCondLst>
                                            <p:cond delay="500"/>
                                          </p:stCondLst>
                                        </p:cTn>
                                        <p:tgtEl>
                                          <p:spTgt spid="187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4" name="Shape 1884"/>
        <p:cNvGrpSpPr/>
        <p:nvPr/>
      </p:nvGrpSpPr>
      <p:grpSpPr>
        <a:xfrm>
          <a:off x="0" y="0"/>
          <a:ext cx="0" cy="0"/>
          <a:chOff x="0" y="0"/>
          <a:chExt cx="0" cy="0"/>
        </a:xfrm>
      </p:grpSpPr>
      <p:sp>
        <p:nvSpPr>
          <p:cNvPr id="1885" name="Google Shape;1885;p149"/>
          <p:cNvSpPr txBox="1"/>
          <p:nvPr>
            <p:ph type="title"/>
          </p:nvPr>
        </p:nvSpPr>
        <p:spPr>
          <a:xfrm>
            <a:off x="895728" y="3431664"/>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7 </a:t>
            </a:r>
            <a:endParaRPr sz="4000"/>
          </a:p>
        </p:txBody>
      </p:sp>
      <p:sp>
        <p:nvSpPr>
          <p:cNvPr id="1886" name="Google Shape;1886;p149"/>
          <p:cNvSpPr txBox="1"/>
          <p:nvPr>
            <p:ph idx="1" type="body"/>
          </p:nvPr>
        </p:nvSpPr>
        <p:spPr>
          <a:xfrm>
            <a:off x="1358686" y="4767003"/>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Equilibrium 7-9%</a:t>
            </a:r>
            <a:endParaRPr sz="5000"/>
          </a:p>
        </p:txBody>
      </p:sp>
      <p:pic>
        <p:nvPicPr>
          <p:cNvPr id="1887" name="Google Shape;1887;p149"/>
          <p:cNvPicPr preferRelativeResize="0"/>
          <p:nvPr/>
        </p:nvPicPr>
        <p:blipFill rotWithShape="1">
          <a:blip r:embed="rId3">
            <a:alphaModFix/>
          </a:blip>
          <a:srcRect b="0" l="0" r="0" t="0"/>
          <a:stretch/>
        </p:blipFill>
        <p:spPr>
          <a:xfrm>
            <a:off x="4610767" y="740894"/>
            <a:ext cx="3891547" cy="3825589"/>
          </a:xfrm>
          <a:prstGeom prst="rect">
            <a:avLst/>
          </a:prstGeom>
          <a:noFill/>
          <a:ln cap="flat" cmpd="sng" w="76200">
            <a:solidFill>
              <a:srgbClr val="999966"/>
            </a:solidFill>
            <a:prstDash val="solid"/>
            <a:round/>
            <a:headEnd len="sm" w="sm" type="none"/>
            <a:tailEnd len="sm" w="sm" type="none"/>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91" name="Shape 1891"/>
        <p:cNvGrpSpPr/>
        <p:nvPr/>
      </p:nvGrpSpPr>
      <p:grpSpPr>
        <a:xfrm>
          <a:off x="0" y="0"/>
          <a:ext cx="0" cy="0"/>
          <a:chOff x="0" y="0"/>
          <a:chExt cx="0" cy="0"/>
        </a:xfrm>
      </p:grpSpPr>
      <p:sp>
        <p:nvSpPr>
          <p:cNvPr id="1892" name="Google Shape;1892;p150"/>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What is chemical equilibrium? </a:t>
            </a:r>
            <a:endParaRPr/>
          </a:p>
        </p:txBody>
      </p:sp>
      <p:sp>
        <p:nvSpPr>
          <p:cNvPr id="1893" name="Google Shape;1893;p150"/>
          <p:cNvSpPr txBox="1"/>
          <p:nvPr>
            <p:ph idx="1" type="body"/>
          </p:nvPr>
        </p:nvSpPr>
        <p:spPr>
          <a:xfrm>
            <a:off x="280737" y="1002024"/>
            <a:ext cx="7376100" cy="4959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Systems that have reached the state where the rates of the forward reaction and the reverse reaction are constant and equal.</a:t>
            </a:r>
            <a:endParaRPr/>
          </a:p>
          <a:p>
            <a:pPr indent="-228600" lvl="0" marL="228600" rtl="0" algn="l">
              <a:lnSpc>
                <a:spcPct val="100000"/>
              </a:lnSpc>
              <a:spcBef>
                <a:spcPts val="2000"/>
              </a:spcBef>
              <a:spcAft>
                <a:spcPts val="0"/>
              </a:spcAft>
              <a:buSzPts val="1350"/>
              <a:buChar char="■"/>
            </a:pPr>
            <a:r>
              <a:rPr lang="en-US"/>
              <a:t>It is a dynamic process where reactants continuously form products and vice versa, but the net amounts of reactants and products remain constant.</a:t>
            </a:r>
            <a:endParaRPr/>
          </a:p>
          <a:p>
            <a:pPr indent="-228600" lvl="0" marL="228600" rtl="0" algn="l">
              <a:lnSpc>
                <a:spcPct val="100000"/>
              </a:lnSpc>
              <a:spcBef>
                <a:spcPts val="2000"/>
              </a:spcBef>
              <a:spcAft>
                <a:spcPts val="0"/>
              </a:spcAft>
              <a:buSzPts val="1350"/>
              <a:buChar char="■"/>
            </a:pPr>
            <a:r>
              <a:rPr lang="en-US"/>
              <a:t>The proportions of products and reactants formed in a system at a specific temperature that has achieved equilibrium is represented by </a:t>
            </a:r>
            <a:r>
              <a:rPr i="1" lang="en-US"/>
              <a:t>K</a:t>
            </a:r>
            <a:r>
              <a:rPr lang="en-US"/>
              <a:t>, the equilibrium constant.</a:t>
            </a:r>
            <a:endParaRPr/>
          </a:p>
        </p:txBody>
      </p:sp>
      <p:sp>
        <p:nvSpPr>
          <p:cNvPr id="1894" name="Google Shape;1894;p15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895" name="Google Shape;1895;p150"/>
          <p:cNvSpPr txBox="1"/>
          <p:nvPr/>
        </p:nvSpPr>
        <p:spPr>
          <a:xfrm>
            <a:off x="0" y="6011025"/>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 Given a set of experimental observations regarding processes that are reversible, construct an explanation that connects the observations to the reversibility of the underlying chemical reactions or processes.</a:t>
            </a:r>
            <a:r>
              <a:rPr b="0" i="0" lang="en-US" sz="12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896" name="Google Shape;1896;p15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897" name="Google Shape;1897;p15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1898" name="Google Shape;1898;p150"/>
          <p:cNvPicPr preferRelativeResize="0"/>
          <p:nvPr/>
        </p:nvPicPr>
        <p:blipFill rotWithShape="1">
          <a:blip r:embed="rId5">
            <a:alphaModFix/>
          </a:blip>
          <a:srcRect b="0" l="0" r="0" t="0"/>
          <a:stretch/>
        </p:blipFill>
        <p:spPr>
          <a:xfrm>
            <a:off x="116254" y="3920020"/>
            <a:ext cx="6024591" cy="1918399"/>
          </a:xfrm>
          <a:prstGeom prst="rect">
            <a:avLst/>
          </a:prstGeom>
          <a:noFill/>
          <a:ln>
            <a:noFill/>
          </a:ln>
        </p:spPr>
      </p:pic>
      <p:pic>
        <p:nvPicPr>
          <p:cNvPr id="1899" name="Google Shape;1899;p150"/>
          <p:cNvPicPr preferRelativeResize="0"/>
          <p:nvPr/>
        </p:nvPicPr>
        <p:blipFill rotWithShape="1">
          <a:blip r:embed="rId6">
            <a:alphaModFix/>
          </a:blip>
          <a:srcRect b="6949" l="0" r="0" t="0"/>
          <a:stretch/>
        </p:blipFill>
        <p:spPr>
          <a:xfrm>
            <a:off x="6270852" y="4049175"/>
            <a:ext cx="2806305" cy="170294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3" name="Shape 1903"/>
        <p:cNvGrpSpPr/>
        <p:nvPr/>
      </p:nvGrpSpPr>
      <p:grpSpPr>
        <a:xfrm>
          <a:off x="0" y="0"/>
          <a:ext cx="0" cy="0"/>
          <a:chOff x="0" y="0"/>
          <a:chExt cx="0" cy="0"/>
        </a:xfrm>
      </p:grpSpPr>
      <p:sp>
        <p:nvSpPr>
          <p:cNvPr id="1904" name="Google Shape;1904;p151"/>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Manipulating </a:t>
            </a:r>
            <a:r>
              <a:rPr i="1" lang="en-US"/>
              <a:t>Q</a:t>
            </a:r>
            <a:r>
              <a:rPr lang="en-US"/>
              <a:t> and </a:t>
            </a:r>
            <a:r>
              <a:rPr i="1" lang="en-US"/>
              <a:t>K</a:t>
            </a:r>
            <a:endParaRPr/>
          </a:p>
        </p:txBody>
      </p:sp>
      <p:sp>
        <p:nvSpPr>
          <p:cNvPr id="1905" name="Google Shape;1905;p151"/>
          <p:cNvSpPr txBox="1"/>
          <p:nvPr>
            <p:ph idx="1" type="body"/>
          </p:nvPr>
        </p:nvSpPr>
        <p:spPr>
          <a:xfrm>
            <a:off x="280737" y="903392"/>
            <a:ext cx="7654800" cy="4959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i="1" lang="en-US"/>
              <a:t>K</a:t>
            </a:r>
            <a:r>
              <a:rPr lang="en-US"/>
              <a:t> (equilibrium constant) represents the relative amounts of products to reactants at equilibrium at a given temperature.</a:t>
            </a:r>
            <a:endParaRPr/>
          </a:p>
          <a:p>
            <a:pPr indent="-228600" lvl="0" marL="228600" rtl="0" algn="l">
              <a:lnSpc>
                <a:spcPct val="100000"/>
              </a:lnSpc>
              <a:spcBef>
                <a:spcPts val="2000"/>
              </a:spcBef>
              <a:spcAft>
                <a:spcPts val="0"/>
              </a:spcAft>
              <a:buSzPts val="1350"/>
              <a:buChar char="■"/>
            </a:pPr>
            <a:r>
              <a:rPr i="1" lang="en-US"/>
              <a:t>Q</a:t>
            </a:r>
            <a:r>
              <a:rPr lang="en-US"/>
              <a:t> (reaction progress) describes the relative amounts of products to reactants present at any point in the reaction at a given temperature. </a:t>
            </a:r>
            <a:endParaRPr/>
          </a:p>
          <a:p>
            <a:pPr indent="-228600" lvl="0" marL="228600" rtl="0" algn="l">
              <a:lnSpc>
                <a:spcPct val="100000"/>
              </a:lnSpc>
              <a:spcBef>
                <a:spcPts val="2000"/>
              </a:spcBef>
              <a:spcAft>
                <a:spcPts val="0"/>
              </a:spcAft>
              <a:buSzPts val="1350"/>
              <a:buChar char="■"/>
            </a:pPr>
            <a:r>
              <a:rPr i="1" lang="en-US"/>
              <a:t>Q</a:t>
            </a:r>
            <a:r>
              <a:rPr lang="en-US"/>
              <a:t> and </a:t>
            </a:r>
            <a:r>
              <a:rPr i="1" lang="en-US"/>
              <a:t>K</a:t>
            </a:r>
            <a:r>
              <a:rPr lang="en-US"/>
              <a:t> only include substances that are gases or in aqueous solutions. No solids or liquids are ever included in these expressions.</a:t>
            </a:r>
            <a:endParaRPr/>
          </a:p>
        </p:txBody>
      </p:sp>
      <p:sp>
        <p:nvSpPr>
          <p:cNvPr id="1906" name="Google Shape;1906;p151"/>
          <p:cNvSpPr txBox="1"/>
          <p:nvPr>
            <p:ph idx="2" type="body"/>
          </p:nvPr>
        </p:nvSpPr>
        <p:spPr>
          <a:xfrm>
            <a:off x="4038553" y="3149771"/>
            <a:ext cx="4781700" cy="4244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Similar reactions will have related</a:t>
            </a:r>
            <a:r>
              <a:rPr i="1" lang="en-US"/>
              <a:t> K </a:t>
            </a:r>
            <a:r>
              <a:rPr lang="en-US"/>
              <a:t>values at the same temperature.</a:t>
            </a:r>
            <a:endParaRPr/>
          </a:p>
          <a:p>
            <a:pPr indent="-142875" lvl="0" marL="228600" rtl="0" algn="l">
              <a:lnSpc>
                <a:spcPct val="100000"/>
              </a:lnSpc>
              <a:spcBef>
                <a:spcPts val="2000"/>
              </a:spcBef>
              <a:spcAft>
                <a:spcPts val="0"/>
              </a:spcAft>
              <a:buSzPts val="1350"/>
              <a:buNone/>
            </a:pPr>
            <a:r>
              <a:t/>
            </a:r>
            <a:endParaRPr/>
          </a:p>
        </p:txBody>
      </p:sp>
      <p:sp>
        <p:nvSpPr>
          <p:cNvPr id="1907" name="Google Shape;1907;p15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908" name="Google Shape;1908;p151"/>
          <p:cNvSpPr txBox="1"/>
          <p:nvPr/>
        </p:nvSpPr>
        <p:spPr>
          <a:xfrm>
            <a:off x="0" y="6356237"/>
            <a:ext cx="9144000" cy="7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Rockwell"/>
                <a:ea typeface="Rockwell"/>
                <a:cs typeface="Rockwell"/>
                <a:sym typeface="Rockwell"/>
              </a:rPr>
              <a:t>LO 6.2: The student can, given a manipulation of a chemical reaction or set of reactions (e.g., reversal of reaction or addition of two reactions), determine the effects of that manipulation on Q or K.	</a:t>
            </a:r>
            <a:r>
              <a:rPr b="0" i="0" lang="en-US" sz="1100" u="none" cap="none" strike="noStrike">
                <a:solidFill>
                  <a:schemeClr val="dk1"/>
                </a:solidFill>
                <a:latin typeface="Rockwell"/>
                <a:ea typeface="Rockwell"/>
                <a:cs typeface="Rockwell"/>
                <a:sym typeface="Rockwell"/>
              </a:rPr>
              <a:t>															</a:t>
            </a:r>
            <a:endParaRPr b="0" i="0" sz="1100" u="none" cap="none" strike="noStrike">
              <a:solidFill>
                <a:schemeClr val="dk1"/>
              </a:solidFill>
              <a:latin typeface="Rockwell"/>
              <a:ea typeface="Rockwell"/>
              <a:cs typeface="Rockwell"/>
              <a:sym typeface="Rockwell"/>
            </a:endParaRPr>
          </a:p>
        </p:txBody>
      </p:sp>
      <p:sp>
        <p:nvSpPr>
          <p:cNvPr id="1909" name="Google Shape;1909;p15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910" name="Google Shape;1910;p15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1911" name="Google Shape;1911;p151"/>
          <p:cNvPicPr preferRelativeResize="0"/>
          <p:nvPr/>
        </p:nvPicPr>
        <p:blipFill rotWithShape="1">
          <a:blip r:embed="rId5">
            <a:alphaModFix/>
          </a:blip>
          <a:srcRect b="0" l="0" r="0" t="0"/>
          <a:stretch/>
        </p:blipFill>
        <p:spPr>
          <a:xfrm>
            <a:off x="4421983" y="3745269"/>
            <a:ext cx="3682124" cy="2635626"/>
          </a:xfrm>
          <a:prstGeom prst="rect">
            <a:avLst/>
          </a:prstGeom>
          <a:noFill/>
          <a:ln>
            <a:noFill/>
          </a:ln>
        </p:spPr>
      </p:pic>
      <p:pic>
        <p:nvPicPr>
          <p:cNvPr id="1912" name="Google Shape;1912;p151"/>
          <p:cNvPicPr preferRelativeResize="0"/>
          <p:nvPr/>
        </p:nvPicPr>
        <p:blipFill rotWithShape="1">
          <a:blip r:embed="rId6">
            <a:alphaModFix/>
          </a:blip>
          <a:srcRect b="0" l="0" r="0" t="0"/>
          <a:stretch/>
        </p:blipFill>
        <p:spPr>
          <a:xfrm>
            <a:off x="793362" y="3185138"/>
            <a:ext cx="2425700" cy="1600200"/>
          </a:xfrm>
          <a:prstGeom prst="rect">
            <a:avLst/>
          </a:prstGeom>
          <a:noFill/>
          <a:ln>
            <a:noFill/>
          </a:ln>
        </p:spPr>
      </p:pic>
      <p:pic>
        <p:nvPicPr>
          <p:cNvPr id="1913" name="Google Shape;1913;p151"/>
          <p:cNvPicPr preferRelativeResize="0"/>
          <p:nvPr/>
        </p:nvPicPr>
        <p:blipFill rotWithShape="1">
          <a:blip r:embed="rId7">
            <a:alphaModFix/>
          </a:blip>
          <a:srcRect b="18304" l="3160" r="5229" t="43256"/>
          <a:stretch/>
        </p:blipFill>
        <p:spPr>
          <a:xfrm>
            <a:off x="272669" y="4797667"/>
            <a:ext cx="3874367" cy="1220534"/>
          </a:xfrm>
          <a:prstGeom prst="rect">
            <a:avLst/>
          </a:prstGeom>
          <a:noFill/>
          <a:ln>
            <a:noFill/>
          </a:ln>
        </p:spPr>
      </p:pic>
      <p:sp>
        <p:nvSpPr>
          <p:cNvPr id="1914" name="Google Shape;1914;p151"/>
          <p:cNvSpPr txBox="1"/>
          <p:nvPr/>
        </p:nvSpPr>
        <p:spPr>
          <a:xfrm>
            <a:off x="1787150" y="6003802"/>
            <a:ext cx="745800" cy="479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350"/>
              <a:buFont typeface="Noto Sans Symbols"/>
              <a:buNone/>
            </a:pPr>
            <a:r>
              <a:rPr b="0" i="0" lang="en-US" sz="1800" u="none" cap="none" strike="noStrike">
                <a:solidFill>
                  <a:srgbClr val="595959"/>
                </a:solidFill>
                <a:latin typeface="Rockwell"/>
                <a:ea typeface="Rockwell"/>
                <a:cs typeface="Rockwell"/>
                <a:sym typeface="Rockwell"/>
              </a:rPr>
              <a:t>2.9</a:t>
            </a:r>
            <a:endParaRPr b="0" i="0" sz="1400" u="none" cap="none" strike="noStrike">
              <a:solidFill>
                <a:srgbClr val="000000"/>
              </a:solidFill>
              <a:latin typeface="Arial"/>
              <a:ea typeface="Arial"/>
              <a:cs typeface="Arial"/>
              <a:sym typeface="Arial"/>
            </a:endParaRPr>
          </a:p>
          <a:p>
            <a:pPr indent="-142875" lvl="0" marL="228600" marR="0" rtl="0" algn="l">
              <a:lnSpc>
                <a:spcPct val="100000"/>
              </a:lnSpc>
              <a:spcBef>
                <a:spcPts val="2000"/>
              </a:spcBef>
              <a:spcAft>
                <a:spcPts val="0"/>
              </a:spcAft>
              <a:buClr>
                <a:schemeClr val="accent1"/>
              </a:buClr>
              <a:buSzPts val="1350"/>
              <a:buFont typeface="Noto Sans Symbols"/>
              <a:buNone/>
            </a:pPr>
            <a:r>
              <a:t/>
            </a:r>
            <a:endParaRPr b="0" i="0" sz="1800" u="none" cap="none" strike="noStrike">
              <a:solidFill>
                <a:srgbClr val="595959"/>
              </a:solidFill>
              <a:latin typeface="Rockwell"/>
              <a:ea typeface="Rockwell"/>
              <a:cs typeface="Rockwell"/>
              <a:sym typeface="Rockwell"/>
            </a:endParaRPr>
          </a:p>
        </p:txBody>
      </p:sp>
      <p:sp>
        <p:nvSpPr>
          <p:cNvPr id="1915" name="Google Shape;1915;p151"/>
          <p:cNvSpPr/>
          <p:nvPr/>
        </p:nvSpPr>
        <p:spPr>
          <a:xfrm>
            <a:off x="591511" y="5981214"/>
            <a:ext cx="3160800" cy="3750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915"/>
                                        </p:tgtEl>
                                      </p:cBhvr>
                                    </p:animEffect>
                                    <p:set>
                                      <p:cBhvr>
                                        <p:cTn dur="1" fill="hold">
                                          <p:stCondLst>
                                            <p:cond delay="2000"/>
                                          </p:stCondLst>
                                        </p:cTn>
                                        <p:tgtEl>
                                          <p:spTgt spid="191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2" name="Shape 542"/>
        <p:cNvGrpSpPr/>
        <p:nvPr/>
      </p:nvGrpSpPr>
      <p:grpSpPr>
        <a:xfrm>
          <a:off x="0" y="0"/>
          <a:ext cx="0" cy="0"/>
          <a:chOff x="0" y="0"/>
          <a:chExt cx="0" cy="0"/>
        </a:xfrm>
      </p:grpSpPr>
      <p:sp>
        <p:nvSpPr>
          <p:cNvPr id="543" name="Google Shape;543;p53"/>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baseline="30000" lang="en-US"/>
              <a:t>st</a:t>
            </a:r>
            <a:r>
              <a:rPr lang="en-US"/>
              <a:t> Ionization Energy</a:t>
            </a:r>
            <a:endParaRPr/>
          </a:p>
        </p:txBody>
      </p:sp>
      <p:pic>
        <p:nvPicPr>
          <p:cNvPr descr="P Table Ionization Energy.png" id="544" name="Google Shape;544;p53"/>
          <p:cNvPicPr preferRelativeResize="0"/>
          <p:nvPr>
            <p:ph idx="1" type="body"/>
          </p:nvPr>
        </p:nvPicPr>
        <p:blipFill rotWithShape="1">
          <a:blip r:embed="rId3">
            <a:alphaModFix/>
          </a:blip>
          <a:srcRect b="-601" l="0" r="0" t="-601"/>
          <a:stretch/>
        </p:blipFill>
        <p:spPr>
          <a:xfrm>
            <a:off x="127768" y="1470526"/>
            <a:ext cx="4382947" cy="2972383"/>
          </a:xfrm>
          <a:prstGeom prst="rect">
            <a:avLst/>
          </a:prstGeom>
          <a:noFill/>
          <a:ln>
            <a:noFill/>
          </a:ln>
        </p:spPr>
      </p:pic>
      <p:sp>
        <p:nvSpPr>
          <p:cNvPr id="545" name="Google Shape;545;p53"/>
          <p:cNvSpPr txBox="1"/>
          <p:nvPr>
            <p:ph idx="2" type="body"/>
          </p:nvPr>
        </p:nvSpPr>
        <p:spPr>
          <a:xfrm>
            <a:off x="4399878" y="1470526"/>
            <a:ext cx="4008965" cy="4959685"/>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1</a:t>
            </a:r>
            <a:r>
              <a:rPr baseline="30000" lang="en-US"/>
              <a:t>st</a:t>
            </a:r>
            <a:r>
              <a:rPr lang="en-US"/>
              <a:t> Ionization Energy Energy (IE) indicates the strength of the coulombic attraction of the outermost, easiest to remove, electron to the nucleus:</a:t>
            </a:r>
            <a:endParaRPr/>
          </a:p>
          <a:p>
            <a:pPr indent="0" lvl="0" marL="0" rtl="0" algn="ctr">
              <a:lnSpc>
                <a:spcPct val="100000"/>
              </a:lnSpc>
              <a:spcBef>
                <a:spcPts val="800"/>
              </a:spcBef>
              <a:spcAft>
                <a:spcPts val="0"/>
              </a:spcAft>
              <a:buSzPts val="1350"/>
              <a:buNone/>
            </a:pPr>
            <a:r>
              <a:rPr lang="en-US"/>
              <a:t>X(g) + IE             X</a:t>
            </a:r>
            <a:r>
              <a:rPr baseline="30000" lang="en-US"/>
              <a:t>+</a:t>
            </a:r>
            <a:r>
              <a:rPr lang="en-US"/>
              <a:t>(g) + e</a:t>
            </a:r>
            <a:r>
              <a:rPr baseline="30000" lang="en-US"/>
              <a:t>–</a:t>
            </a:r>
            <a:endParaRPr/>
          </a:p>
          <a:p>
            <a:pPr indent="-228600" lvl="1" marL="457200" rtl="0" algn="l">
              <a:lnSpc>
                <a:spcPct val="100000"/>
              </a:lnSpc>
              <a:spcBef>
                <a:spcPts val="600"/>
              </a:spcBef>
              <a:spcAft>
                <a:spcPts val="0"/>
              </a:spcAft>
              <a:buSzPts val="1350"/>
              <a:buChar char="■"/>
            </a:pPr>
            <a:r>
              <a:rPr lang="en-US"/>
              <a:t>1</a:t>
            </a:r>
            <a:r>
              <a:rPr baseline="30000" lang="en-US"/>
              <a:t>st</a:t>
            </a:r>
            <a:r>
              <a:rPr lang="en-US"/>
              <a:t> IE generally increases across a period and decreases down a group</a:t>
            </a:r>
            <a:endParaRPr/>
          </a:p>
          <a:p>
            <a:pPr indent="-228600" lvl="2" marL="685800" rtl="0" algn="l">
              <a:lnSpc>
                <a:spcPct val="100000"/>
              </a:lnSpc>
              <a:spcBef>
                <a:spcPts val="600"/>
              </a:spcBef>
              <a:spcAft>
                <a:spcPts val="0"/>
              </a:spcAft>
              <a:buSzPts val="1350"/>
              <a:buChar char="■"/>
            </a:pPr>
            <a:r>
              <a:rPr lang="en-US"/>
              <a:t>IE generally increases as #protons increases in same energy level</a:t>
            </a:r>
            <a:endParaRPr/>
          </a:p>
          <a:p>
            <a:pPr indent="-228600" lvl="2" marL="685800" rtl="0" algn="l">
              <a:lnSpc>
                <a:spcPct val="100000"/>
              </a:lnSpc>
              <a:spcBef>
                <a:spcPts val="600"/>
              </a:spcBef>
              <a:spcAft>
                <a:spcPts val="0"/>
              </a:spcAft>
              <a:buSzPts val="1350"/>
              <a:buChar char="■"/>
            </a:pPr>
            <a:r>
              <a:rPr lang="en-US"/>
              <a:t>IE decreases as e</a:t>
            </a:r>
            <a:r>
              <a:rPr baseline="30000" lang="en-US"/>
              <a:t>–</a:t>
            </a:r>
            <a:r>
              <a:rPr lang="en-US"/>
              <a:t> in higher energy level: increased shielding, e</a:t>
            </a:r>
            <a:r>
              <a:rPr baseline="30000" lang="en-US"/>
              <a:t>–</a:t>
            </a:r>
            <a:r>
              <a:rPr lang="en-US"/>
              <a:t> farther from nucleus</a:t>
            </a:r>
            <a:endParaRPr/>
          </a:p>
        </p:txBody>
      </p:sp>
      <p:sp>
        <p:nvSpPr>
          <p:cNvPr id="546" name="Google Shape;546;p53"/>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547" name="Google Shape;547;p53"/>
          <p:cNvSpPr txBox="1"/>
          <p:nvPr/>
        </p:nvSpPr>
        <p:spPr>
          <a:xfrm>
            <a:off x="0" y="6183631"/>
            <a:ext cx="9144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1.6:  The student is able to analyze data relating to electron energies for patterns and relationships.													</a:t>
            </a:r>
            <a:endParaRPr b="0" i="0" sz="1800" u="none" cap="none" strike="noStrike">
              <a:solidFill>
                <a:schemeClr val="dk1"/>
              </a:solidFill>
              <a:latin typeface="Rockwell"/>
              <a:ea typeface="Rockwell"/>
              <a:cs typeface="Rockwell"/>
              <a:sym typeface="Rockwell"/>
            </a:endParaRPr>
          </a:p>
        </p:txBody>
      </p:sp>
      <p:sp>
        <p:nvSpPr>
          <p:cNvPr id="548" name="Google Shape;548;p53"/>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549" name="Google Shape;549;p53"/>
          <p:cNvSpPr txBox="1"/>
          <p:nvPr/>
        </p:nvSpPr>
        <p:spPr>
          <a:xfrm>
            <a:off x="8157538" y="1816854"/>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cxnSp>
        <p:nvCxnSpPr>
          <p:cNvPr id="550" name="Google Shape;550;p53"/>
          <p:cNvCxnSpPr/>
          <p:nvPr/>
        </p:nvCxnSpPr>
        <p:spPr>
          <a:xfrm>
            <a:off x="6107545" y="3151909"/>
            <a:ext cx="519546" cy="0"/>
          </a:xfrm>
          <a:prstGeom prst="straightConnector1">
            <a:avLst/>
          </a:prstGeom>
          <a:noFill/>
          <a:ln cap="flat" cmpd="sng" w="25400">
            <a:solidFill>
              <a:schemeClr val="dk1"/>
            </a:solidFill>
            <a:prstDash val="solid"/>
            <a:round/>
            <a:headEnd len="sm" w="sm" type="none"/>
            <a:tailEnd len="med" w="med" type="stealth"/>
          </a:ln>
        </p:spPr>
      </p:cxnSp>
      <p:pic>
        <p:nvPicPr>
          <p:cNvPr descr="General IE Trends Question.png" id="551" name="Google Shape;551;p53"/>
          <p:cNvPicPr preferRelativeResize="0"/>
          <p:nvPr/>
        </p:nvPicPr>
        <p:blipFill rotWithShape="1">
          <a:blip r:embed="rId6">
            <a:alphaModFix/>
          </a:blip>
          <a:srcRect b="0" l="0" r="0" t="0"/>
          <a:stretch/>
        </p:blipFill>
        <p:spPr>
          <a:xfrm>
            <a:off x="1238053" y="1816854"/>
            <a:ext cx="6859529" cy="3266151"/>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552" name="Google Shape;552;p53"/>
          <p:cNvSpPr/>
          <p:nvPr/>
        </p:nvSpPr>
        <p:spPr>
          <a:xfrm>
            <a:off x="1214699" y="3493042"/>
            <a:ext cx="6840088" cy="1589963"/>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1"/>
                                        </p:tgtEl>
                                        <p:attrNameLst>
                                          <p:attrName>style.visibility</p:attrName>
                                        </p:attrNameLst>
                                      </p:cBhvr>
                                      <p:to>
                                        <p:strVal val="visible"/>
                                      </p:to>
                                    </p:set>
                                    <p:animEffect filter="fade" transition="in">
                                      <p:cBhvr>
                                        <p:cTn dur="500"/>
                                        <p:tgtEl>
                                          <p:spTgt spid="551"/>
                                        </p:tgtEl>
                                      </p:cBhvr>
                                    </p:animEffect>
                                  </p:childTnLst>
                                </p:cTn>
                              </p:par>
                              <p:par>
                                <p:cTn fill="hold" nodeType="withEffect" presetClass="entr" presetID="10" presetSubtype="0">
                                  <p:stCondLst>
                                    <p:cond delay="0"/>
                                  </p:stCondLst>
                                  <p:childTnLst>
                                    <p:set>
                                      <p:cBhvr>
                                        <p:cTn dur="1" fill="hold">
                                          <p:stCondLst>
                                            <p:cond delay="0"/>
                                          </p:stCondLst>
                                        </p:cTn>
                                        <p:tgtEl>
                                          <p:spTgt spid="552"/>
                                        </p:tgtEl>
                                        <p:attrNameLst>
                                          <p:attrName>style.visibility</p:attrName>
                                        </p:attrNameLst>
                                      </p:cBhvr>
                                      <p:to>
                                        <p:strVal val="visible"/>
                                      </p:to>
                                    </p:set>
                                    <p:animEffect filter="fade" transition="in">
                                      <p:cBhvr>
                                        <p:cTn dur="500"/>
                                        <p:tgtEl>
                                          <p:spTgt spid="5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552"/>
                                        </p:tgtEl>
                                      </p:cBhvr>
                                    </p:animEffect>
                                    <p:set>
                                      <p:cBhvr>
                                        <p:cTn dur="1" fill="hold">
                                          <p:stCondLst>
                                            <p:cond delay="2000"/>
                                          </p:stCondLst>
                                        </p:cTn>
                                        <p:tgtEl>
                                          <p:spTgt spid="5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9" name="Shape 1919"/>
        <p:cNvGrpSpPr/>
        <p:nvPr/>
      </p:nvGrpSpPr>
      <p:grpSpPr>
        <a:xfrm>
          <a:off x="0" y="0"/>
          <a:ext cx="0" cy="0"/>
          <a:chOff x="0" y="0"/>
          <a:chExt cx="0" cy="0"/>
        </a:xfrm>
      </p:grpSpPr>
      <p:sp>
        <p:nvSpPr>
          <p:cNvPr id="1920" name="Google Shape;1920;p152"/>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Kinetics and Equilibrium</a:t>
            </a:r>
            <a:endParaRPr/>
          </a:p>
        </p:txBody>
      </p:sp>
      <p:sp>
        <p:nvSpPr>
          <p:cNvPr id="1921" name="Google Shape;1921;p152"/>
          <p:cNvSpPr txBox="1"/>
          <p:nvPr>
            <p:ph idx="1" type="body"/>
          </p:nvPr>
        </p:nvSpPr>
        <p:spPr>
          <a:xfrm>
            <a:off x="0" y="865238"/>
            <a:ext cx="8190900" cy="3415200"/>
          </a:xfrm>
          <a:prstGeom prst="rect">
            <a:avLst/>
          </a:prstGeom>
          <a:noFill/>
          <a:ln>
            <a:noFill/>
          </a:ln>
        </p:spPr>
        <p:txBody>
          <a:bodyPr anchorCtr="0" anchor="t" bIns="45700" lIns="91425" spcFirstLastPara="1" rIns="91425" wrap="square" tIns="45700">
            <a:noAutofit/>
          </a:bodyPr>
          <a:lstStyle/>
          <a:p>
            <a:pPr indent="-228599" lvl="0" marL="228600" rtl="0" algn="l">
              <a:lnSpc>
                <a:spcPct val="100000"/>
              </a:lnSpc>
              <a:spcBef>
                <a:spcPts val="0"/>
              </a:spcBef>
              <a:spcAft>
                <a:spcPts val="0"/>
              </a:spcAft>
              <a:buSzPts val="1249"/>
              <a:buChar char="■"/>
            </a:pPr>
            <a:r>
              <a:rPr lang="en-US" sz="1665"/>
              <a:t>Kinetics examines the rate at which reactions proceed. Rate laws are used to describe how reactant concentrations affect a reaction’s rate. Rate constants (k) in rate law expressions are determined experimentally at a given temperature.</a:t>
            </a:r>
            <a:endParaRPr/>
          </a:p>
          <a:p>
            <a:pPr indent="-228599" lvl="0" marL="228600" rtl="0" algn="l">
              <a:lnSpc>
                <a:spcPct val="100000"/>
              </a:lnSpc>
              <a:spcBef>
                <a:spcPts val="2000"/>
              </a:spcBef>
              <a:spcAft>
                <a:spcPts val="0"/>
              </a:spcAft>
              <a:buSzPts val="1249"/>
              <a:buChar char="■"/>
            </a:pPr>
            <a:r>
              <a:rPr lang="en-US" sz="1665"/>
              <a:t>Equilibrium describes the state at which the rates of the forward reaction and the reverse reaction are constant and equal. </a:t>
            </a:r>
            <a:endParaRPr/>
          </a:p>
          <a:p>
            <a:pPr indent="-228599" lvl="0" marL="228600" rtl="0" algn="l">
              <a:lnSpc>
                <a:spcPct val="100000"/>
              </a:lnSpc>
              <a:spcBef>
                <a:spcPts val="2000"/>
              </a:spcBef>
              <a:spcAft>
                <a:spcPts val="0"/>
              </a:spcAft>
              <a:buSzPts val="1249"/>
              <a:buChar char="■"/>
            </a:pPr>
            <a:r>
              <a:rPr lang="en-US" sz="1665"/>
              <a:t>If the rates are initially unequal (the system is not at equilibrium), the faster direction depletes its reactants, which feeds back to slow down that direction.  </a:t>
            </a:r>
            <a:endParaRPr sz="1665"/>
          </a:p>
          <a:p>
            <a:pPr indent="-228599" lvl="0" marL="228600" rtl="0" algn="l">
              <a:lnSpc>
                <a:spcPct val="100000"/>
              </a:lnSpc>
              <a:spcBef>
                <a:spcPts val="2000"/>
              </a:spcBef>
              <a:spcAft>
                <a:spcPts val="0"/>
              </a:spcAft>
              <a:buSzPts val="1249"/>
              <a:buChar char="■"/>
            </a:pPr>
            <a:r>
              <a:rPr lang="en-US" sz="1665"/>
              <a:t>At the same time, the slower direction accumulates its reactants, speeding up the slower direction.  </a:t>
            </a:r>
            <a:endParaRPr sz="1665"/>
          </a:p>
        </p:txBody>
      </p:sp>
      <p:sp>
        <p:nvSpPr>
          <p:cNvPr id="1922" name="Google Shape;1922;p15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923" name="Google Shape;1923;p152"/>
          <p:cNvSpPr txBox="1"/>
          <p:nvPr/>
        </p:nvSpPr>
        <p:spPr>
          <a:xfrm>
            <a:off x="-91503" y="6242447"/>
            <a:ext cx="9144000" cy="8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6.3: The student can connect kinetics to equilibrium by using reasoning, such as LeChatelier’s principle, to infer the relative rates of the forward and reverse reactions. </a:t>
            </a:r>
            <a:r>
              <a:rPr b="0" i="0" lang="en-US" sz="10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t/>
            </a:r>
            <a:endParaRPr b="0" i="0" sz="1000" u="none" cap="none" strike="noStrike">
              <a:solidFill>
                <a:schemeClr val="dk1"/>
              </a:solidFill>
              <a:latin typeface="Rockwell"/>
              <a:ea typeface="Rockwell"/>
              <a:cs typeface="Rockwell"/>
              <a:sym typeface="Rockwell"/>
            </a:endParaRPr>
          </a:p>
        </p:txBody>
      </p:sp>
      <p:sp>
        <p:nvSpPr>
          <p:cNvPr id="1924" name="Google Shape;1924;p15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1925" name="Google Shape;1925;p152"/>
          <p:cNvPicPr preferRelativeResize="0"/>
          <p:nvPr/>
        </p:nvPicPr>
        <p:blipFill rotWithShape="1">
          <a:blip r:embed="rId5">
            <a:alphaModFix/>
          </a:blip>
          <a:srcRect b="0" l="7915" r="8854" t="0"/>
          <a:stretch/>
        </p:blipFill>
        <p:spPr>
          <a:xfrm>
            <a:off x="5955236" y="3972145"/>
            <a:ext cx="2942171" cy="2356605"/>
          </a:xfrm>
          <a:prstGeom prst="rect">
            <a:avLst/>
          </a:prstGeom>
          <a:noFill/>
          <a:ln>
            <a:noFill/>
          </a:ln>
        </p:spPr>
      </p:pic>
      <p:sp>
        <p:nvSpPr>
          <p:cNvPr id="1926" name="Google Shape;1926;p152"/>
          <p:cNvSpPr txBox="1"/>
          <p:nvPr>
            <p:ph idx="1" type="body"/>
          </p:nvPr>
        </p:nvSpPr>
        <p:spPr>
          <a:xfrm>
            <a:off x="0" y="3621099"/>
            <a:ext cx="6076200" cy="3415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350"/>
              <a:buNone/>
            </a:pPr>
            <a:r>
              <a:t/>
            </a:r>
            <a:endParaRPr/>
          </a:p>
          <a:p>
            <a:pPr indent="-228600" lvl="0" marL="228600" rtl="0" algn="l">
              <a:lnSpc>
                <a:spcPct val="100000"/>
              </a:lnSpc>
              <a:spcBef>
                <a:spcPts val="2000"/>
              </a:spcBef>
              <a:spcAft>
                <a:spcPts val="0"/>
              </a:spcAft>
              <a:buSzPts val="1275"/>
              <a:buChar char="■"/>
            </a:pPr>
            <a:r>
              <a:rPr lang="en-US" sz="1700"/>
              <a:t>These loops continue until the faster rate and the slower rate have become equal. </a:t>
            </a:r>
            <a:endParaRPr/>
          </a:p>
          <a:p>
            <a:pPr indent="-228600" lvl="0" marL="228600" rtl="0" algn="l">
              <a:lnSpc>
                <a:spcPct val="100000"/>
              </a:lnSpc>
              <a:spcBef>
                <a:spcPts val="2000"/>
              </a:spcBef>
              <a:spcAft>
                <a:spcPts val="0"/>
              </a:spcAft>
              <a:buSzPts val="1275"/>
              <a:buChar char="■"/>
            </a:pPr>
            <a:r>
              <a:rPr lang="en-US" sz="1700"/>
              <a:t>In the graph to the right, after equilibrium has been achieved, additional hydrogen gas is added to the system. The system then consumes both H</a:t>
            </a:r>
            <a:r>
              <a:rPr baseline="-25000" lang="en-US" sz="1700"/>
              <a:t>2</a:t>
            </a:r>
            <a:r>
              <a:rPr lang="en-US" sz="1700"/>
              <a:t> and N</a:t>
            </a:r>
            <a:r>
              <a:rPr baseline="-25000" lang="en-US" sz="1700"/>
              <a:t>2</a:t>
            </a:r>
            <a:r>
              <a:rPr lang="en-US" sz="1700"/>
              <a:t> to form additional NH</a:t>
            </a:r>
            <a:r>
              <a:rPr baseline="-25000" lang="en-US" sz="1700"/>
              <a:t>3</a:t>
            </a:r>
            <a:r>
              <a:rPr lang="en-US" sz="1700"/>
              <a:t> molecules, eventually reestablishing equilibrium. </a:t>
            </a:r>
            <a:endParaRPr/>
          </a:p>
          <a:p>
            <a:pPr indent="-142875" lvl="0" marL="228600" rtl="0" algn="l">
              <a:lnSpc>
                <a:spcPct val="100000"/>
              </a:lnSpc>
              <a:spcBef>
                <a:spcPts val="2000"/>
              </a:spcBef>
              <a:spcAft>
                <a:spcPts val="0"/>
              </a:spcAft>
              <a:buSzPts val="1350"/>
              <a:buNone/>
            </a:pPr>
            <a:r>
              <a:t/>
            </a:r>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0" name="Shape 1930"/>
        <p:cNvGrpSpPr/>
        <p:nvPr/>
      </p:nvGrpSpPr>
      <p:grpSpPr>
        <a:xfrm>
          <a:off x="0" y="0"/>
          <a:ext cx="0" cy="0"/>
          <a:chOff x="0" y="0"/>
          <a:chExt cx="0" cy="0"/>
        </a:xfrm>
      </p:grpSpPr>
      <p:pic>
        <p:nvPicPr>
          <p:cNvPr id="1931" name="Google Shape;1931;p153"/>
          <p:cNvPicPr preferRelativeResize="0"/>
          <p:nvPr/>
        </p:nvPicPr>
        <p:blipFill rotWithShape="1">
          <a:blip r:embed="rId3">
            <a:alphaModFix/>
          </a:blip>
          <a:srcRect b="0" l="0" r="0" t="0"/>
          <a:stretch/>
        </p:blipFill>
        <p:spPr>
          <a:xfrm>
            <a:off x="2490596" y="3868940"/>
            <a:ext cx="4179760" cy="2068111"/>
          </a:xfrm>
          <a:prstGeom prst="rect">
            <a:avLst/>
          </a:prstGeom>
          <a:noFill/>
          <a:ln>
            <a:noFill/>
          </a:ln>
        </p:spPr>
      </p:pic>
      <p:sp>
        <p:nvSpPr>
          <p:cNvPr id="1932" name="Google Shape;1932;p15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i="1" lang="en-US"/>
              <a:t>Q</a:t>
            </a:r>
            <a:r>
              <a:rPr lang="en-US"/>
              <a:t> vs. </a:t>
            </a:r>
            <a:r>
              <a:rPr i="1" lang="en-US"/>
              <a:t>K</a:t>
            </a:r>
            <a:endParaRPr/>
          </a:p>
        </p:txBody>
      </p:sp>
      <p:sp>
        <p:nvSpPr>
          <p:cNvPr id="1933" name="Google Shape;1933;p153"/>
          <p:cNvSpPr txBox="1"/>
          <p:nvPr>
            <p:ph idx="1" type="body"/>
          </p:nvPr>
        </p:nvSpPr>
        <p:spPr>
          <a:xfrm>
            <a:off x="1" y="1017472"/>
            <a:ext cx="8157600" cy="40497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Equilibrium is reacted when the rates of the forward reaction and the rates of the reverse reaction are equal, which is when </a:t>
            </a:r>
            <a:r>
              <a:rPr i="1" lang="en-US"/>
              <a:t>Q</a:t>
            </a:r>
            <a:r>
              <a:rPr lang="en-US"/>
              <a:t> is equal to </a:t>
            </a:r>
            <a:r>
              <a:rPr i="1" lang="en-US"/>
              <a:t>K</a:t>
            </a:r>
            <a:r>
              <a:rPr lang="en-US"/>
              <a:t>.</a:t>
            </a:r>
            <a:endParaRPr/>
          </a:p>
          <a:p>
            <a:pPr indent="-228600" lvl="0" marL="228600" rtl="0" algn="l">
              <a:lnSpc>
                <a:spcPct val="100000"/>
              </a:lnSpc>
              <a:spcBef>
                <a:spcPts val="2000"/>
              </a:spcBef>
              <a:spcAft>
                <a:spcPts val="0"/>
              </a:spcAft>
              <a:buSzPts val="1350"/>
              <a:buChar char="■"/>
            </a:pPr>
            <a:r>
              <a:rPr lang="en-US"/>
              <a:t>Comparing </a:t>
            </a:r>
            <a:r>
              <a:rPr i="1" lang="en-US"/>
              <a:t>Q</a:t>
            </a:r>
            <a:r>
              <a:rPr lang="en-US"/>
              <a:t> to </a:t>
            </a:r>
            <a:r>
              <a:rPr i="1" lang="en-US"/>
              <a:t>K</a:t>
            </a:r>
            <a:r>
              <a:rPr lang="en-US"/>
              <a:t> enables us to determine if a chemical system has achieved equilibrium or will need to move towards reactants or products to reach equilibrium.</a:t>
            </a:r>
            <a:endParaRPr/>
          </a:p>
          <a:p>
            <a:pPr indent="0" lvl="0" marL="0" rtl="0" algn="l">
              <a:lnSpc>
                <a:spcPct val="100000"/>
              </a:lnSpc>
              <a:spcBef>
                <a:spcPts val="2000"/>
              </a:spcBef>
              <a:spcAft>
                <a:spcPts val="0"/>
              </a:spcAft>
              <a:buSzPts val="1350"/>
              <a:buNone/>
            </a:pPr>
            <a:r>
              <a:rPr lang="en-US"/>
              <a:t>    -  if </a:t>
            </a:r>
            <a:r>
              <a:rPr i="1" lang="en-US"/>
              <a:t>Q</a:t>
            </a:r>
            <a:r>
              <a:rPr lang="en-US"/>
              <a:t> &lt; </a:t>
            </a:r>
            <a:r>
              <a:rPr i="1" lang="en-US"/>
              <a:t>K</a:t>
            </a:r>
            <a:r>
              <a:rPr lang="en-US"/>
              <a:t>, the reaction will proceed in the forward direction until </a:t>
            </a:r>
            <a:r>
              <a:rPr i="1" lang="en-US"/>
              <a:t>Q</a:t>
            </a:r>
            <a:r>
              <a:rPr lang="en-US"/>
              <a:t> = </a:t>
            </a:r>
            <a:r>
              <a:rPr i="1" lang="en-US"/>
              <a:t>K</a:t>
            </a:r>
            <a:br>
              <a:rPr lang="en-US"/>
            </a:br>
            <a:r>
              <a:rPr lang="en-US"/>
              <a:t>    -  if </a:t>
            </a:r>
            <a:r>
              <a:rPr i="1" lang="en-US"/>
              <a:t>Q</a:t>
            </a:r>
            <a:r>
              <a:rPr lang="en-US"/>
              <a:t> &gt; </a:t>
            </a:r>
            <a:r>
              <a:rPr i="1" lang="en-US"/>
              <a:t>K</a:t>
            </a:r>
            <a:r>
              <a:rPr lang="en-US"/>
              <a:t>, the reaction will proceed in the reverse direction until </a:t>
            </a:r>
            <a:r>
              <a:rPr i="1" lang="en-US"/>
              <a:t>Q</a:t>
            </a:r>
            <a:r>
              <a:rPr lang="en-US"/>
              <a:t> = </a:t>
            </a:r>
            <a:r>
              <a:rPr i="1" lang="en-US"/>
              <a:t>K</a:t>
            </a:r>
            <a:br>
              <a:rPr lang="en-US"/>
            </a:br>
            <a:r>
              <a:rPr lang="en-US"/>
              <a:t>    -  if </a:t>
            </a:r>
            <a:r>
              <a:rPr i="1" lang="en-US"/>
              <a:t>Q </a:t>
            </a:r>
            <a:r>
              <a:rPr lang="en-US"/>
              <a:t>= </a:t>
            </a:r>
            <a:r>
              <a:rPr i="1" lang="en-US"/>
              <a:t>K</a:t>
            </a:r>
            <a:r>
              <a:rPr lang="en-US"/>
              <a:t>, the reaction is at equilibrium, and the concentrations of</a:t>
            </a:r>
            <a:br>
              <a:rPr lang="en-US"/>
            </a:br>
            <a:r>
              <a:rPr lang="en-US"/>
              <a:t>       reactants and products remain constant</a:t>
            </a:r>
            <a:endParaRPr/>
          </a:p>
        </p:txBody>
      </p:sp>
      <p:sp>
        <p:nvSpPr>
          <p:cNvPr id="1934" name="Google Shape;1934;p15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935" name="Google Shape;1935;p153"/>
          <p:cNvSpPr txBox="1"/>
          <p:nvPr/>
        </p:nvSpPr>
        <p:spPr>
          <a:xfrm>
            <a:off x="0" y="5986367"/>
            <a:ext cx="9144000" cy="1092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6.4: Given a set of initial conditions and the equilibrium constant, K, use the tendency of Q to approach K to predict and justify the prediction as to whether the reaction will proceed toward products or reactants as equilibrium is approached. </a:t>
            </a:r>
            <a:r>
              <a:rPr b="0" i="0" lang="en-US" sz="1000" u="none" cap="none" strike="noStrike">
                <a:solidFill>
                  <a:schemeClr val="dk1"/>
                </a:solidFill>
                <a:latin typeface="Rockwell"/>
                <a:ea typeface="Rockwell"/>
                <a:cs typeface="Rockwell"/>
                <a:sym typeface="Rockwell"/>
              </a:rPr>
              <a:t>	</a:t>
            </a:r>
            <a:r>
              <a:rPr b="0" i="0" lang="en-US" sz="1100" u="none" cap="none" strike="noStrike">
                <a:solidFill>
                  <a:schemeClr val="dk1"/>
                </a:solidFill>
                <a:latin typeface="Rockwell"/>
                <a:ea typeface="Rockwell"/>
                <a:cs typeface="Rockwell"/>
                <a:sym typeface="Rockwell"/>
              </a:rPr>
              <a:t>																</a:t>
            </a:r>
            <a:endParaRPr b="0" i="0" sz="1100" u="none" cap="none" strike="noStrike">
              <a:solidFill>
                <a:schemeClr val="dk1"/>
              </a:solidFill>
              <a:latin typeface="Rockwell"/>
              <a:ea typeface="Rockwell"/>
              <a:cs typeface="Rockwell"/>
              <a:sym typeface="Rockwell"/>
            </a:endParaRPr>
          </a:p>
        </p:txBody>
      </p:sp>
      <p:sp>
        <p:nvSpPr>
          <p:cNvPr id="1936" name="Google Shape;1936;p15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0" name="Shape 1940"/>
        <p:cNvGrpSpPr/>
        <p:nvPr/>
      </p:nvGrpSpPr>
      <p:grpSpPr>
        <a:xfrm>
          <a:off x="0" y="0"/>
          <a:ext cx="0" cy="0"/>
          <a:chOff x="0" y="0"/>
          <a:chExt cx="0" cy="0"/>
        </a:xfrm>
      </p:grpSpPr>
      <p:sp>
        <p:nvSpPr>
          <p:cNvPr id="1941" name="Google Shape;1941;p154"/>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Calculating </a:t>
            </a:r>
            <a:r>
              <a:rPr i="1" lang="en-US"/>
              <a:t>K</a:t>
            </a:r>
            <a:endParaRPr/>
          </a:p>
        </p:txBody>
      </p:sp>
      <p:sp>
        <p:nvSpPr>
          <p:cNvPr id="1942" name="Google Shape;1942;p154"/>
          <p:cNvSpPr txBox="1"/>
          <p:nvPr>
            <p:ph idx="1" type="body"/>
          </p:nvPr>
        </p:nvSpPr>
        <p:spPr>
          <a:xfrm>
            <a:off x="498517" y="973990"/>
            <a:ext cx="8190900" cy="297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Equilibrium constants can be determined using experimental concentrations of reactants and products at equilibrium.</a:t>
            </a:r>
            <a:endParaRPr/>
          </a:p>
          <a:p>
            <a:pPr indent="-228600" lvl="0" marL="228600" rtl="0" algn="l">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equilibrium molar concentrations or partial pressures for all </a:t>
            </a:r>
            <a:br>
              <a:rPr lang="en-US"/>
            </a:br>
            <a:r>
              <a:rPr lang="en-US"/>
              <a:t>     substances in expression</a:t>
            </a:r>
            <a:br>
              <a:rPr lang="en-US"/>
            </a:br>
            <a:r>
              <a:rPr lang="en-US"/>
              <a:t>3) Substitute quantities into equilibrium expression and solve.</a:t>
            </a:r>
            <a:endParaRPr/>
          </a:p>
        </p:txBody>
      </p:sp>
      <p:sp>
        <p:nvSpPr>
          <p:cNvPr id="1943" name="Google Shape;1943;p15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944" name="Google Shape;1944;p154"/>
          <p:cNvSpPr txBox="1"/>
          <p:nvPr/>
        </p:nvSpPr>
        <p:spPr>
          <a:xfrm>
            <a:off x="0" y="6257605"/>
            <a:ext cx="9144000" cy="81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6.5: The student can, given data (tabular, graphical, etc.) from which the state of a system at equilibrium can be obtained, calculate the equilibrium constant, K.</a:t>
            </a:r>
            <a:r>
              <a:rPr b="0" i="0" lang="en-US" sz="1100" u="none" cap="none" strike="noStrike">
                <a:solidFill>
                  <a:schemeClr val="dk1"/>
                </a:solidFill>
                <a:latin typeface="Rockwell"/>
                <a:ea typeface="Rockwell"/>
                <a:cs typeface="Rockwell"/>
                <a:sym typeface="Rockwell"/>
              </a:rPr>
              <a:t>																</a:t>
            </a:r>
            <a:endParaRPr b="0" i="0" sz="1100" u="none" cap="none" strike="noStrike">
              <a:solidFill>
                <a:schemeClr val="dk1"/>
              </a:solidFill>
              <a:latin typeface="Rockwell"/>
              <a:ea typeface="Rockwell"/>
              <a:cs typeface="Rockwell"/>
              <a:sym typeface="Rockwell"/>
            </a:endParaRPr>
          </a:p>
        </p:txBody>
      </p:sp>
      <p:sp>
        <p:nvSpPr>
          <p:cNvPr id="1945" name="Google Shape;1945;p154"/>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946" name="Google Shape;1946;p154"/>
          <p:cNvSpPr txBox="1"/>
          <p:nvPr>
            <p:ph idx="1" type="body"/>
          </p:nvPr>
        </p:nvSpPr>
        <p:spPr>
          <a:xfrm>
            <a:off x="498474" y="3345537"/>
            <a:ext cx="8190900" cy="297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Example: Calculate </a:t>
            </a:r>
            <a:r>
              <a:rPr i="1" lang="en-US"/>
              <a:t>K</a:t>
            </a:r>
            <a:r>
              <a:rPr lang="en-US"/>
              <a:t> for the following system if 0.1908 mol CO</a:t>
            </a:r>
            <a:r>
              <a:rPr baseline="-25000" lang="en-US"/>
              <a:t>2</a:t>
            </a:r>
            <a:r>
              <a:rPr lang="en-US"/>
              <a:t>, 0.0908 mol H</a:t>
            </a:r>
            <a:r>
              <a:rPr baseline="-25000" lang="en-US"/>
              <a:t>2</a:t>
            </a:r>
            <a:r>
              <a:rPr lang="en-US"/>
              <a:t>, 0.0092 CO, and 0.0092 mol H</a:t>
            </a:r>
            <a:r>
              <a:rPr baseline="-25000" lang="en-US"/>
              <a:t>2</a:t>
            </a:r>
            <a:r>
              <a:rPr lang="en-US"/>
              <a:t>O vapor are present in a 2.00 L vessel at equilibrium:</a:t>
            </a:r>
            <a:endParaRPr/>
          </a:p>
          <a:p>
            <a:pPr indent="-142875" lvl="0" marL="2286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pic>
        <p:nvPicPr>
          <p:cNvPr id="1947" name="Google Shape;1947;p154"/>
          <p:cNvPicPr preferRelativeResize="0"/>
          <p:nvPr/>
        </p:nvPicPr>
        <p:blipFill rotWithShape="1">
          <a:blip r:embed="rId5">
            <a:alphaModFix/>
          </a:blip>
          <a:srcRect b="0" l="0" r="0" t="0"/>
          <a:stretch/>
        </p:blipFill>
        <p:spPr>
          <a:xfrm>
            <a:off x="2040409" y="4240886"/>
            <a:ext cx="3657600" cy="431800"/>
          </a:xfrm>
          <a:prstGeom prst="rect">
            <a:avLst/>
          </a:prstGeom>
          <a:noFill/>
          <a:ln>
            <a:noFill/>
          </a:ln>
        </p:spPr>
      </p:pic>
      <p:sp>
        <p:nvSpPr>
          <p:cNvPr id="1948" name="Google Shape;1948;p154"/>
          <p:cNvSpPr/>
          <p:nvPr/>
        </p:nvSpPr>
        <p:spPr>
          <a:xfrm>
            <a:off x="2414052" y="5024445"/>
            <a:ext cx="3160800" cy="707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pic>
        <p:nvPicPr>
          <p:cNvPr descr="Screen Shot 2016-04-09 at 2.12.05 PM.png" id="1949" name="Google Shape;1949;p154"/>
          <p:cNvPicPr preferRelativeResize="0"/>
          <p:nvPr/>
        </p:nvPicPr>
        <p:blipFill rotWithShape="1">
          <a:blip r:embed="rId6">
            <a:alphaModFix/>
          </a:blip>
          <a:srcRect b="0" l="0" r="0" t="2296"/>
          <a:stretch/>
        </p:blipFill>
        <p:spPr>
          <a:xfrm>
            <a:off x="463181" y="1769816"/>
            <a:ext cx="8153144" cy="4227627"/>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1950" name="Google Shape;1950;p154"/>
          <p:cNvSpPr txBox="1"/>
          <p:nvPr/>
        </p:nvSpPr>
        <p:spPr>
          <a:xfrm>
            <a:off x="7295067" y="-2846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Source</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948"/>
                                        </p:tgtEl>
                                      </p:cBhvr>
                                    </p:animEffect>
                                    <p:set>
                                      <p:cBhvr>
                                        <p:cTn dur="1" fill="hold">
                                          <p:stCondLst>
                                            <p:cond delay="2000"/>
                                          </p:stCondLst>
                                        </p:cTn>
                                        <p:tgtEl>
                                          <p:spTgt spid="1948"/>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19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54" name="Shape 1954"/>
        <p:cNvGrpSpPr/>
        <p:nvPr/>
      </p:nvGrpSpPr>
      <p:grpSpPr>
        <a:xfrm>
          <a:off x="0" y="0"/>
          <a:ext cx="0" cy="0"/>
          <a:chOff x="0" y="0"/>
          <a:chExt cx="0" cy="0"/>
        </a:xfrm>
      </p:grpSpPr>
      <p:sp>
        <p:nvSpPr>
          <p:cNvPr id="1955" name="Google Shape;1955;p155"/>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Calculating </a:t>
            </a:r>
            <a:r>
              <a:rPr i="1" lang="en-US"/>
              <a:t>K</a:t>
            </a:r>
            <a:endParaRPr/>
          </a:p>
        </p:txBody>
      </p:sp>
      <p:sp>
        <p:nvSpPr>
          <p:cNvPr id="1956" name="Google Shape;1956;p155"/>
          <p:cNvSpPr txBox="1"/>
          <p:nvPr>
            <p:ph idx="1" type="body"/>
          </p:nvPr>
        </p:nvSpPr>
        <p:spPr>
          <a:xfrm>
            <a:off x="498517" y="973990"/>
            <a:ext cx="8190900" cy="297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Equilibrium constants can also be determined from both initial and equilibrium concentrations using an ICE chart. </a:t>
            </a:r>
            <a:endParaRPr/>
          </a:p>
          <a:p>
            <a:pPr indent="-228600" lvl="0" marL="228600" rtl="0" algn="l">
              <a:lnSpc>
                <a:spcPct val="100000"/>
              </a:lnSpc>
              <a:spcBef>
                <a:spcPts val="2000"/>
              </a:spcBef>
              <a:spcAft>
                <a:spcPts val="0"/>
              </a:spcAft>
              <a:buSzPts val="1350"/>
              <a:buChar char="■"/>
            </a:pPr>
            <a:r>
              <a:rPr lang="en-US"/>
              <a:t>Steps:</a:t>
            </a:r>
            <a:br>
              <a:rPr lang="en-US"/>
            </a:br>
            <a:r>
              <a:rPr lang="en-US"/>
              <a:t>1) Write an equilibrium expression</a:t>
            </a:r>
            <a:br>
              <a:rPr lang="en-US"/>
            </a:br>
            <a:r>
              <a:rPr lang="en-US"/>
              <a:t>2) Determine molar concentrations or partial pressures for all </a:t>
            </a:r>
            <a:br>
              <a:rPr lang="en-US"/>
            </a:br>
            <a:r>
              <a:rPr lang="en-US"/>
              <a:t>     substances in expression</a:t>
            </a:r>
            <a:br>
              <a:rPr lang="en-US"/>
            </a:br>
            <a:r>
              <a:rPr lang="en-US"/>
              <a:t>3) Determine equilibrium concentrations or partial pressures using an </a:t>
            </a:r>
            <a:r>
              <a:rPr lang="en-US" u="sng">
                <a:solidFill>
                  <a:schemeClr val="hlink"/>
                </a:solidFill>
                <a:hlinkClick r:id="rId3"/>
              </a:rPr>
              <a:t>ICE </a:t>
            </a:r>
            <a:br>
              <a:rPr lang="en-US" u="sng">
                <a:solidFill>
                  <a:schemeClr val="hlink"/>
                </a:solidFill>
                <a:hlinkClick r:id="rId4"/>
              </a:rPr>
            </a:br>
            <a:r>
              <a:rPr lang="en-US" u="sng">
                <a:solidFill>
                  <a:schemeClr val="hlink"/>
                </a:solidFill>
                <a:hlinkClick r:id="rId5"/>
              </a:rPr>
              <a:t>     chart</a:t>
            </a:r>
            <a:r>
              <a:rPr lang="en-US"/>
              <a:t>.</a:t>
            </a:r>
            <a:br>
              <a:rPr lang="en-US"/>
            </a:br>
            <a:r>
              <a:rPr lang="en-US"/>
              <a:t>4) Substitute quantities into equilibrium expression and solve.</a:t>
            </a:r>
            <a:endParaRPr/>
          </a:p>
        </p:txBody>
      </p:sp>
      <p:sp>
        <p:nvSpPr>
          <p:cNvPr id="1957" name="Google Shape;1957;p15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Source</a:t>
            </a:r>
            <a:endParaRPr b="0" i="0" sz="1800" u="none" cap="none" strike="noStrike">
              <a:solidFill>
                <a:schemeClr val="dk1"/>
              </a:solidFill>
              <a:latin typeface="Rockwell"/>
              <a:ea typeface="Rockwell"/>
              <a:cs typeface="Rockwell"/>
              <a:sym typeface="Rockwell"/>
            </a:endParaRPr>
          </a:p>
        </p:txBody>
      </p:sp>
      <p:sp>
        <p:nvSpPr>
          <p:cNvPr id="1958" name="Google Shape;1958;p155"/>
          <p:cNvSpPr txBox="1"/>
          <p:nvPr/>
        </p:nvSpPr>
        <p:spPr>
          <a:xfrm>
            <a:off x="0" y="6269934"/>
            <a:ext cx="9144000" cy="81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6.5: Given data (tabular, graphical, etc.) from which the state of a system at equilibrium can be obtained, calculate the equilibrium constant, K.		</a:t>
            </a:r>
            <a:r>
              <a:rPr b="0" i="0" lang="en-US" sz="1100" u="none" cap="none" strike="noStrike">
                <a:solidFill>
                  <a:schemeClr val="dk1"/>
                </a:solidFill>
                <a:latin typeface="Rockwell"/>
                <a:ea typeface="Rockwell"/>
                <a:cs typeface="Rockwell"/>
                <a:sym typeface="Rockwell"/>
              </a:rPr>
              <a:t>														</a:t>
            </a:r>
            <a:endParaRPr b="0" i="0" sz="1100" u="none" cap="none" strike="noStrike">
              <a:solidFill>
                <a:schemeClr val="dk1"/>
              </a:solidFill>
              <a:latin typeface="Rockwell"/>
              <a:ea typeface="Rockwell"/>
              <a:cs typeface="Rockwell"/>
              <a:sym typeface="Rockwell"/>
            </a:endParaRPr>
          </a:p>
        </p:txBody>
      </p:sp>
      <p:sp>
        <p:nvSpPr>
          <p:cNvPr id="1959" name="Google Shape;1959;p155"/>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Video</a:t>
            </a:r>
            <a:endParaRPr b="0" i="0" sz="1800" u="none" cap="none" strike="noStrike">
              <a:solidFill>
                <a:schemeClr val="dk1"/>
              </a:solidFill>
              <a:latin typeface="Rockwell"/>
              <a:ea typeface="Rockwell"/>
              <a:cs typeface="Rockwell"/>
              <a:sym typeface="Rockwell"/>
            </a:endParaRPr>
          </a:p>
        </p:txBody>
      </p:sp>
      <p:sp>
        <p:nvSpPr>
          <p:cNvPr id="1960" name="Google Shape;1960;p155"/>
          <p:cNvSpPr txBox="1"/>
          <p:nvPr>
            <p:ph idx="1" type="body"/>
          </p:nvPr>
        </p:nvSpPr>
        <p:spPr>
          <a:xfrm>
            <a:off x="498517" y="3880067"/>
            <a:ext cx="8190900" cy="2977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Example: Initially, a mixture of 0.100 M NO, 0.050 M H2, and 0.100 M H2O was allowed to reach equilibrium. No N2 was present initially. At equilibrium, NO had a concentration of 0.062 M. Determine the value of </a:t>
            </a:r>
            <a:r>
              <a:rPr i="1" lang="en-US"/>
              <a:t>K </a:t>
            </a:r>
            <a:r>
              <a:rPr lang="en-US"/>
              <a:t>for the reaction: </a:t>
            </a:r>
            <a:endParaRPr/>
          </a:p>
          <a:p>
            <a:pPr indent="-142875" lvl="0" marL="2286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sp>
        <p:nvSpPr>
          <p:cNvPr id="1961" name="Google Shape;1961;p155"/>
          <p:cNvSpPr/>
          <p:nvPr/>
        </p:nvSpPr>
        <p:spPr>
          <a:xfrm>
            <a:off x="2911501" y="5379919"/>
            <a:ext cx="3160800" cy="707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pic>
        <p:nvPicPr>
          <p:cNvPr id="1962" name="Google Shape;1962;p155"/>
          <p:cNvPicPr preferRelativeResize="0"/>
          <p:nvPr/>
        </p:nvPicPr>
        <p:blipFill rotWithShape="1">
          <a:blip r:embed="rId8">
            <a:alphaModFix/>
          </a:blip>
          <a:srcRect b="0" l="0" r="0" t="0"/>
          <a:stretch/>
        </p:blipFill>
        <p:spPr>
          <a:xfrm>
            <a:off x="2514230" y="4770319"/>
            <a:ext cx="4140200" cy="406400"/>
          </a:xfrm>
          <a:prstGeom prst="rect">
            <a:avLst/>
          </a:prstGeom>
          <a:noFill/>
          <a:ln>
            <a:noFill/>
          </a:ln>
        </p:spPr>
      </p:pic>
      <p:sp>
        <p:nvSpPr>
          <p:cNvPr id="1963" name="Google Shape;1963;p155"/>
          <p:cNvSpPr txBox="1"/>
          <p:nvPr/>
        </p:nvSpPr>
        <p:spPr>
          <a:xfrm>
            <a:off x="7311502" y="-49316"/>
            <a:ext cx="1918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rPr>
              <a:t>Source</a:t>
            </a:r>
            <a:endParaRPr b="0" i="0" sz="1800" u="none" cap="none" strike="noStrike">
              <a:solidFill>
                <a:schemeClr val="dk1"/>
              </a:solidFill>
              <a:latin typeface="Rockwell"/>
              <a:ea typeface="Rockwell"/>
              <a:cs typeface="Rockwell"/>
              <a:sym typeface="Rockwell"/>
            </a:endParaRPr>
          </a:p>
        </p:txBody>
      </p:sp>
      <p:pic>
        <p:nvPicPr>
          <p:cNvPr descr="Screen Shot 2016-04-09 at 2.18.19 PM.png" id="1964" name="Google Shape;1964;p155"/>
          <p:cNvPicPr preferRelativeResize="0"/>
          <p:nvPr/>
        </p:nvPicPr>
        <p:blipFill rotWithShape="1">
          <a:blip r:embed="rId10">
            <a:alphaModFix/>
          </a:blip>
          <a:srcRect b="0" l="0" r="0" t="0"/>
          <a:stretch/>
        </p:blipFill>
        <p:spPr>
          <a:xfrm>
            <a:off x="0" y="604120"/>
            <a:ext cx="9144000" cy="5646676"/>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961"/>
                                        </p:tgtEl>
                                      </p:cBhvr>
                                    </p:animEffect>
                                    <p:set>
                                      <p:cBhvr>
                                        <p:cTn dur="1" fill="hold">
                                          <p:stCondLst>
                                            <p:cond delay="2000"/>
                                          </p:stCondLst>
                                        </p:cTn>
                                        <p:tgtEl>
                                          <p:spTgt spid="1961"/>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964"/>
                                        </p:tgtEl>
                                        <p:attrNameLst>
                                          <p:attrName>style.visibility</p:attrName>
                                        </p:attrNameLst>
                                      </p:cBhvr>
                                      <p:to>
                                        <p:strVal val="visible"/>
                                      </p:to>
                                    </p:set>
                                    <p:animEffect filter="fade" transition="in">
                                      <p:cBhvr>
                                        <p:cTn dur="500"/>
                                        <p:tgtEl>
                                          <p:spTgt spid="19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8" name="Shape 1968"/>
        <p:cNvGrpSpPr/>
        <p:nvPr/>
      </p:nvGrpSpPr>
      <p:grpSpPr>
        <a:xfrm>
          <a:off x="0" y="0"/>
          <a:ext cx="0" cy="0"/>
          <a:chOff x="0" y="0"/>
          <a:chExt cx="0" cy="0"/>
        </a:xfrm>
      </p:grpSpPr>
      <p:sp>
        <p:nvSpPr>
          <p:cNvPr id="1969" name="Google Shape;1969;p156"/>
          <p:cNvSpPr txBox="1"/>
          <p:nvPr/>
        </p:nvSpPr>
        <p:spPr>
          <a:xfrm>
            <a:off x="6904622" y="5487420"/>
            <a:ext cx="21816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0.497 atm Cl</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 and </a:t>
            </a:r>
            <a:endParaRPr b="1"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0.00752 atm Cl</a:t>
            </a:r>
            <a:endParaRPr b="1" i="0" sz="1800" u="none" cap="none" strike="noStrike">
              <a:solidFill>
                <a:schemeClr val="dk1"/>
              </a:solidFill>
              <a:latin typeface="Rockwell"/>
              <a:ea typeface="Rockwell"/>
              <a:cs typeface="Rockwell"/>
              <a:sym typeface="Rockwell"/>
            </a:endParaRPr>
          </a:p>
        </p:txBody>
      </p:sp>
      <p:sp>
        <p:nvSpPr>
          <p:cNvPr id="1970" name="Google Shape;1970;p156"/>
          <p:cNvSpPr txBox="1"/>
          <p:nvPr>
            <p:ph type="title"/>
          </p:nvPr>
        </p:nvSpPr>
        <p:spPr>
          <a:xfrm>
            <a:off x="480870" y="-44253"/>
            <a:ext cx="81576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Calculating Equilibrium Concentrations with </a:t>
            </a:r>
            <a:r>
              <a:rPr i="1" lang="en-US"/>
              <a:t>K</a:t>
            </a:r>
            <a:endParaRPr/>
          </a:p>
        </p:txBody>
      </p:sp>
      <p:sp>
        <p:nvSpPr>
          <p:cNvPr id="1971" name="Google Shape;1971;p156"/>
          <p:cNvSpPr txBox="1"/>
          <p:nvPr>
            <p:ph idx="1" type="body"/>
          </p:nvPr>
        </p:nvSpPr>
        <p:spPr>
          <a:xfrm>
            <a:off x="59800" y="1053895"/>
            <a:ext cx="7896300" cy="50115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350"/>
              <a:buChar char="■"/>
            </a:pPr>
            <a:r>
              <a:rPr lang="en-US"/>
              <a:t>Equilibrium concentrations can be calculated using a </a:t>
            </a:r>
            <a:r>
              <a:rPr i="1" lang="en-US"/>
              <a:t>K </a:t>
            </a:r>
            <a:r>
              <a:rPr lang="en-US"/>
              <a:t>expression, the </a:t>
            </a:r>
            <a:r>
              <a:rPr i="1" lang="en-US"/>
              <a:t>K </a:t>
            </a:r>
            <a:r>
              <a:rPr lang="en-US"/>
              <a:t>constant, and initial concentrations or partial pressures of substances.</a:t>
            </a:r>
            <a:endParaRPr/>
          </a:p>
          <a:p>
            <a:pPr indent="-228600" lvl="0" marL="228600" rtl="0" algn="l">
              <a:lnSpc>
                <a:spcPct val="90000"/>
              </a:lnSpc>
              <a:spcBef>
                <a:spcPts val="2000"/>
              </a:spcBef>
              <a:spcAft>
                <a:spcPts val="0"/>
              </a:spcAft>
              <a:buSzPts val="1350"/>
              <a:buChar char="■"/>
            </a:pPr>
            <a:r>
              <a:rPr lang="en-US"/>
              <a:t>Steps: </a:t>
            </a:r>
            <a:br>
              <a:rPr lang="en-US"/>
            </a:br>
            <a:r>
              <a:rPr lang="en-US"/>
              <a:t>1) Write an equilibrium expression for the reaction</a:t>
            </a:r>
            <a:br>
              <a:rPr lang="en-US"/>
            </a:br>
            <a:r>
              <a:rPr lang="en-US"/>
              <a:t>2) Set up an ICE table and fill in “initial” quantities</a:t>
            </a:r>
            <a:br>
              <a:rPr lang="en-US"/>
            </a:br>
            <a:r>
              <a:rPr lang="en-US"/>
              <a:t>3) Determine “changes” in the system in terms of x needed for the </a:t>
            </a:r>
            <a:br>
              <a:rPr lang="en-US"/>
            </a:br>
            <a:r>
              <a:rPr lang="en-US"/>
              <a:t>    system to achieve equilibrium</a:t>
            </a:r>
            <a:br>
              <a:rPr lang="en-US"/>
            </a:br>
            <a:r>
              <a:rPr lang="en-US"/>
              <a:t>4) Determine the “equilibrium” values for the system by adding the </a:t>
            </a:r>
            <a:br>
              <a:rPr lang="en-US"/>
            </a:br>
            <a:r>
              <a:rPr lang="en-US"/>
              <a:t>    “initial” and “change” values together</a:t>
            </a:r>
            <a:br>
              <a:rPr lang="en-US"/>
            </a:br>
            <a:r>
              <a:rPr lang="en-US"/>
              <a:t>5) Solve for x using the </a:t>
            </a:r>
            <a:r>
              <a:rPr i="1" lang="en-US"/>
              <a:t>K</a:t>
            </a:r>
            <a:r>
              <a:rPr lang="en-US"/>
              <a:t> expression and the “equilibrium” values. </a:t>
            </a:r>
            <a:br>
              <a:rPr lang="en-US"/>
            </a:br>
            <a:r>
              <a:rPr lang="en-US"/>
              <a:t>     Verify if the change in initial concentrations is negligible using the </a:t>
            </a:r>
            <a:br>
              <a:rPr lang="en-US"/>
            </a:br>
            <a:r>
              <a:rPr lang="en-US"/>
              <a:t>     5% rule.</a:t>
            </a:r>
            <a:br>
              <a:rPr lang="en-US"/>
            </a:br>
            <a:r>
              <a:rPr lang="en-US"/>
              <a:t>6) Determine all equilibrium quantities using the value of x</a:t>
            </a:r>
            <a:endParaRPr/>
          </a:p>
          <a:p>
            <a:pPr indent="-228600" lvl="0" marL="228600" rtl="0" algn="l">
              <a:lnSpc>
                <a:spcPct val="90000"/>
              </a:lnSpc>
              <a:spcBef>
                <a:spcPts val="2000"/>
              </a:spcBef>
              <a:spcAft>
                <a:spcPts val="0"/>
              </a:spcAft>
              <a:buSzPts val="1350"/>
              <a:buChar char="■"/>
            </a:pPr>
            <a:r>
              <a:rPr lang="en-US"/>
              <a:t>Example:  Given the following reaction at 1373 K: Cl</a:t>
            </a:r>
            <a:r>
              <a:rPr baseline="-25000" lang="en-US"/>
              <a:t>2</a:t>
            </a:r>
            <a:r>
              <a:rPr lang="en-US"/>
              <a:t>(g)      2Cl(g), determine the equilibrium partial pressures of all species if </a:t>
            </a:r>
            <a:br>
              <a:rPr lang="en-US"/>
            </a:br>
            <a:r>
              <a:rPr lang="en-US"/>
              <a:t>0.500 atm Cl</a:t>
            </a:r>
            <a:r>
              <a:rPr baseline="-25000" lang="en-US"/>
              <a:t>2</a:t>
            </a:r>
            <a:r>
              <a:rPr lang="en-US"/>
              <a:t> is present initially. </a:t>
            </a:r>
            <a:r>
              <a:rPr i="1" lang="en-US"/>
              <a:t>K </a:t>
            </a:r>
            <a:r>
              <a:rPr lang="en-US"/>
              <a:t> = 1.13x10</a:t>
            </a:r>
            <a:r>
              <a:rPr baseline="30000" lang="en-US"/>
              <a:t>-4</a:t>
            </a:r>
            <a:r>
              <a:rPr lang="en-US"/>
              <a:t> for the reaction </a:t>
            </a:r>
            <a:br>
              <a:rPr lang="en-US"/>
            </a:br>
            <a:r>
              <a:rPr lang="en-US"/>
              <a:t>at 1373 K.</a:t>
            </a:r>
            <a:endParaRPr/>
          </a:p>
        </p:txBody>
      </p:sp>
      <p:sp>
        <p:nvSpPr>
          <p:cNvPr id="1972" name="Google Shape;1972;p15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973" name="Google Shape;1973;p156"/>
          <p:cNvSpPr txBox="1"/>
          <p:nvPr/>
        </p:nvSpPr>
        <p:spPr>
          <a:xfrm>
            <a:off x="0" y="6109657"/>
            <a:ext cx="9144000" cy="8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6.6: Given a set of initial conditions (concentrations or partial pressures) and K, use stoichiometric relationships and the law of mass action (Q equals K at equilibrium) to determine qualitatively and/or quantitatively the conditions at equilibrium for a system involving a single reversible reaction.</a:t>
            </a:r>
            <a:r>
              <a:rPr b="0" i="0" lang="en-US" sz="900" u="none" cap="none" strike="noStrike">
                <a:solidFill>
                  <a:schemeClr val="dk1"/>
                </a:solidFill>
                <a:latin typeface="Rockwell"/>
                <a:ea typeface="Rockwell"/>
                <a:cs typeface="Rockwell"/>
                <a:sym typeface="Rockwell"/>
              </a:rPr>
              <a:t>																</a:t>
            </a:r>
            <a:endParaRPr b="0" i="0" sz="900" u="none" cap="none" strike="noStrike">
              <a:solidFill>
                <a:schemeClr val="dk1"/>
              </a:solidFill>
              <a:latin typeface="Rockwell"/>
              <a:ea typeface="Rockwell"/>
              <a:cs typeface="Rockwell"/>
              <a:sym typeface="Rockwell"/>
            </a:endParaRPr>
          </a:p>
        </p:txBody>
      </p:sp>
      <p:sp>
        <p:nvSpPr>
          <p:cNvPr id="1974" name="Google Shape;1974;p156"/>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975" name="Google Shape;1975;p156"/>
          <p:cNvSpPr/>
          <p:nvPr/>
        </p:nvSpPr>
        <p:spPr>
          <a:xfrm>
            <a:off x="6904622" y="5418967"/>
            <a:ext cx="2172600" cy="808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a:t>
            </a:r>
            <a:endParaRPr b="0" i="0" sz="1800" u="none" cap="none" strike="noStrike">
              <a:solidFill>
                <a:schemeClr val="lt1"/>
              </a:solidFill>
              <a:latin typeface="Rockwell"/>
              <a:ea typeface="Rockwell"/>
              <a:cs typeface="Rockwell"/>
              <a:sym typeface="Rockwell"/>
            </a:endParaRPr>
          </a:p>
        </p:txBody>
      </p:sp>
      <p:pic>
        <p:nvPicPr>
          <p:cNvPr id="1976" name="Google Shape;1976;p156"/>
          <p:cNvPicPr preferRelativeResize="0"/>
          <p:nvPr/>
        </p:nvPicPr>
        <p:blipFill rotWithShape="1">
          <a:blip r:embed="rId5">
            <a:alphaModFix/>
          </a:blip>
          <a:srcRect b="38970" l="30521" r="42481" t="31037"/>
          <a:stretch/>
        </p:blipFill>
        <p:spPr>
          <a:xfrm>
            <a:off x="6230479" y="4869951"/>
            <a:ext cx="242603" cy="17930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975"/>
                                        </p:tgtEl>
                                      </p:cBhvr>
                                    </p:animEffect>
                                    <p:set>
                                      <p:cBhvr>
                                        <p:cTn dur="1" fill="hold">
                                          <p:stCondLst>
                                            <p:cond delay="2000"/>
                                          </p:stCondLst>
                                        </p:cTn>
                                        <p:tgtEl>
                                          <p:spTgt spid="197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80" name="Shape 1980"/>
        <p:cNvGrpSpPr/>
        <p:nvPr/>
      </p:nvGrpSpPr>
      <p:grpSpPr>
        <a:xfrm>
          <a:off x="0" y="0"/>
          <a:ext cx="0" cy="0"/>
          <a:chOff x="0" y="0"/>
          <a:chExt cx="0" cy="0"/>
        </a:xfrm>
      </p:grpSpPr>
      <p:sp>
        <p:nvSpPr>
          <p:cNvPr id="1981" name="Google Shape;1981;p157"/>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Magnitude of </a:t>
            </a:r>
            <a:r>
              <a:rPr i="1" lang="en-US"/>
              <a:t>K</a:t>
            </a:r>
            <a:endParaRPr/>
          </a:p>
        </p:txBody>
      </p:sp>
      <p:sp>
        <p:nvSpPr>
          <p:cNvPr id="1982" name="Google Shape;1982;p15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983" name="Google Shape;1983;p157"/>
          <p:cNvSpPr txBox="1"/>
          <p:nvPr/>
        </p:nvSpPr>
        <p:spPr>
          <a:xfrm>
            <a:off x="0" y="6008039"/>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6.7: The student is able, for a reversible reaction that has a large or small K, to determine which chemical species will have very large versus very small concentrations at equilibrium. </a:t>
            </a:r>
            <a:endParaRPr b="0" i="0" sz="1400" u="none" cap="none" strike="noStrike">
              <a:solidFill>
                <a:srgbClr val="000000"/>
              </a:solidFill>
              <a:latin typeface="Arial"/>
              <a:ea typeface="Arial"/>
              <a:cs typeface="Arial"/>
              <a:sym typeface="Arial"/>
            </a:endParaRPr>
          </a:p>
        </p:txBody>
      </p:sp>
      <p:sp>
        <p:nvSpPr>
          <p:cNvPr id="1984" name="Google Shape;1984;p15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985" name="Google Shape;1985;p157"/>
          <p:cNvSpPr txBox="1"/>
          <p:nvPr>
            <p:ph idx="2" type="body"/>
          </p:nvPr>
        </p:nvSpPr>
        <p:spPr>
          <a:xfrm>
            <a:off x="485630" y="1008744"/>
            <a:ext cx="7569300" cy="19659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For many reactions involving aqueous solutions, </a:t>
            </a:r>
            <a:r>
              <a:rPr i="1" lang="en-US"/>
              <a:t>K</a:t>
            </a:r>
            <a:r>
              <a:rPr lang="en-US"/>
              <a:t> is either very large (favoring the forward reaction) or very small (favoring the reverse reaction)</a:t>
            </a:r>
            <a:endParaRPr/>
          </a:p>
          <a:p>
            <a:pPr indent="-228600" lvl="0" marL="228600" rtl="0" algn="l">
              <a:lnSpc>
                <a:spcPct val="100000"/>
              </a:lnSpc>
              <a:spcBef>
                <a:spcPts val="2000"/>
              </a:spcBef>
              <a:spcAft>
                <a:spcPts val="0"/>
              </a:spcAft>
              <a:buSzPts val="1350"/>
              <a:buChar char="■"/>
            </a:pPr>
            <a:r>
              <a:rPr lang="en-US"/>
              <a:t>The size of </a:t>
            </a:r>
            <a:r>
              <a:rPr i="1" lang="en-US"/>
              <a:t>K</a:t>
            </a:r>
            <a:r>
              <a:rPr lang="en-US"/>
              <a:t> can be used to describe the relationship between the numbers of reactant and product particles present at equilibrium.</a:t>
            </a:r>
            <a:endParaRPr/>
          </a:p>
        </p:txBody>
      </p:sp>
      <p:pic>
        <p:nvPicPr>
          <p:cNvPr id="1986" name="Google Shape;1986;p157"/>
          <p:cNvPicPr preferRelativeResize="0"/>
          <p:nvPr>
            <p:ph idx="1" type="body"/>
          </p:nvPr>
        </p:nvPicPr>
        <p:blipFill rotWithShape="1">
          <a:blip r:embed="rId5">
            <a:alphaModFix/>
          </a:blip>
          <a:srcRect b="15324" l="0" r="0" t="15325"/>
          <a:stretch/>
        </p:blipFill>
        <p:spPr>
          <a:xfrm>
            <a:off x="485630" y="3285522"/>
            <a:ext cx="8191500" cy="2439900"/>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0" name="Shape 1990"/>
        <p:cNvGrpSpPr/>
        <p:nvPr/>
      </p:nvGrpSpPr>
      <p:grpSpPr>
        <a:xfrm>
          <a:off x="0" y="0"/>
          <a:ext cx="0" cy="0"/>
          <a:chOff x="0" y="0"/>
          <a:chExt cx="0" cy="0"/>
        </a:xfrm>
      </p:grpSpPr>
      <p:sp>
        <p:nvSpPr>
          <p:cNvPr id="1991" name="Google Shape;1991;p158"/>
          <p:cNvSpPr txBox="1"/>
          <p:nvPr>
            <p:ph type="title"/>
          </p:nvPr>
        </p:nvSpPr>
        <p:spPr>
          <a:xfrm>
            <a:off x="498474" y="-934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Le Chatelier’s Principle</a:t>
            </a:r>
            <a:endParaRPr/>
          </a:p>
        </p:txBody>
      </p:sp>
      <p:sp>
        <p:nvSpPr>
          <p:cNvPr id="1992" name="Google Shape;1992;p158"/>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993" name="Google Shape;1993;p158"/>
          <p:cNvSpPr txBox="1"/>
          <p:nvPr/>
        </p:nvSpPr>
        <p:spPr>
          <a:xfrm>
            <a:off x="0" y="6331579"/>
            <a:ext cx="9144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6.8: The student is able to use LeChatelier’s principle to predict the direction of the shift resulting from various possible stresses on a system at chemical equilibrium. </a:t>
            </a:r>
            <a:endParaRPr b="0" i="0" sz="1400" u="none" cap="none" strike="noStrike">
              <a:solidFill>
                <a:srgbClr val="000000"/>
              </a:solidFill>
              <a:latin typeface="Arial"/>
              <a:ea typeface="Arial"/>
              <a:cs typeface="Arial"/>
              <a:sym typeface="Arial"/>
            </a:endParaRPr>
          </a:p>
        </p:txBody>
      </p:sp>
      <p:sp>
        <p:nvSpPr>
          <p:cNvPr id="1994" name="Google Shape;1994;p15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995" name="Google Shape;1995;p15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996" name="Google Shape;1996;p158"/>
          <p:cNvSpPr txBox="1"/>
          <p:nvPr>
            <p:ph idx="1" type="body"/>
          </p:nvPr>
        </p:nvSpPr>
        <p:spPr>
          <a:xfrm>
            <a:off x="498518" y="616449"/>
            <a:ext cx="6948600" cy="50535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This principle is used to describe changes that occur in a system that has achieved equilibrium.  There are three factors that can cause shifts in a system at equilibrium: concentration, pressure, and temperature.</a:t>
            </a:r>
            <a:endParaRPr/>
          </a:p>
          <a:p>
            <a:pPr indent="-142875" lvl="0" marL="228600" rtl="0" algn="l">
              <a:lnSpc>
                <a:spcPct val="100000"/>
              </a:lnSpc>
              <a:spcBef>
                <a:spcPts val="2000"/>
              </a:spcBef>
              <a:spcAft>
                <a:spcPts val="0"/>
              </a:spcAft>
              <a:buSzPts val="1350"/>
              <a:buNone/>
            </a:pPr>
            <a:r>
              <a:t/>
            </a:r>
            <a:endParaRPr/>
          </a:p>
        </p:txBody>
      </p:sp>
      <p:sp>
        <p:nvSpPr>
          <p:cNvPr id="1997" name="Google Shape;1997;p158"/>
          <p:cNvSpPr txBox="1"/>
          <p:nvPr/>
        </p:nvSpPr>
        <p:spPr>
          <a:xfrm>
            <a:off x="6808067" y="-32652"/>
            <a:ext cx="137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Animation</a:t>
            </a:r>
            <a:endParaRPr b="0" i="0" sz="1800" u="none" cap="none" strike="noStrike">
              <a:solidFill>
                <a:schemeClr val="dk1"/>
              </a:solidFill>
              <a:latin typeface="Rockwell"/>
              <a:ea typeface="Rockwell"/>
              <a:cs typeface="Rockwell"/>
              <a:sym typeface="Rockwell"/>
            </a:endParaRPr>
          </a:p>
        </p:txBody>
      </p:sp>
      <p:graphicFrame>
        <p:nvGraphicFramePr>
          <p:cNvPr id="1998" name="Google Shape;1998;p158"/>
          <p:cNvGraphicFramePr/>
          <p:nvPr/>
        </p:nvGraphicFramePr>
        <p:xfrm>
          <a:off x="376638" y="1845736"/>
          <a:ext cx="3000000" cy="3000000"/>
        </p:xfrm>
        <a:graphic>
          <a:graphicData uri="http://schemas.openxmlformats.org/drawingml/2006/table">
            <a:tbl>
              <a:tblPr bandRow="1" firstRow="1">
                <a:noFill/>
                <a:tableStyleId>{87A11DEB-E3CD-4118-B5E7-ECB436E71137}</a:tableStyleId>
              </a:tblPr>
              <a:tblGrid>
                <a:gridCol w="3280975"/>
                <a:gridCol w="4397175"/>
              </a:tblGrid>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Change</a:t>
                      </a:r>
                      <a:endParaRPr sz="1400" u="sng"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Direction System Shifts to Reestablish Equilibrium</a:t>
                      </a:r>
                      <a:endParaRPr sz="1400" u="sng"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 reactant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products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 product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reactants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Removing a reactant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reactants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Removing a product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products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Increasing pressure </a:t>
                      </a:r>
                      <a:br>
                        <a:rPr lang="en-US" sz="1400" u="none" cap="none" strike="noStrike"/>
                      </a:br>
                      <a:r>
                        <a:rPr lang="en-US" sz="1400" u="none" cap="none" strike="noStrike"/>
                        <a:t>(decreasing volume)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 less gas molecules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Decreasing pressure </a:t>
                      </a:r>
                      <a:br>
                        <a:rPr lang="en-US" sz="1400" u="none" cap="none" strike="noStrike"/>
                      </a:br>
                      <a:r>
                        <a:rPr lang="en-US" sz="1400" u="none" cap="none" strike="noStrike"/>
                        <a:t>(increasing volume)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more gas molecules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an inert gas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No effect</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Increasing the temperature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shifts towards products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shifts towards products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Decreasing the temperature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shifts towards reactants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shifts towards products</a:t>
                      </a:r>
                      <a:endParaRPr sz="1400" u="none" cap="none" strike="noStrike"/>
                    </a:p>
                  </a:txBody>
                  <a:tcPr marT="45725" marB="45725" marR="91450" marL="91450"/>
                </a:tc>
              </a:tr>
            </a:tbl>
          </a:graphicData>
        </a:graphic>
      </p:graphicFrame>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02" name="Shape 2002"/>
        <p:cNvGrpSpPr/>
        <p:nvPr/>
      </p:nvGrpSpPr>
      <p:grpSpPr>
        <a:xfrm>
          <a:off x="0" y="0"/>
          <a:ext cx="0" cy="0"/>
          <a:chOff x="0" y="0"/>
          <a:chExt cx="0" cy="0"/>
        </a:xfrm>
      </p:grpSpPr>
      <p:sp>
        <p:nvSpPr>
          <p:cNvPr id="2003" name="Google Shape;2003;p159"/>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Experimentally Examining </a:t>
            </a:r>
            <a:br>
              <a:rPr lang="en-US"/>
            </a:br>
            <a:r>
              <a:rPr lang="en-US"/>
              <a:t>Le Chatelier’s Principle</a:t>
            </a:r>
            <a:endParaRPr/>
          </a:p>
        </p:txBody>
      </p:sp>
      <p:sp>
        <p:nvSpPr>
          <p:cNvPr id="2004" name="Google Shape;2004;p15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005" name="Google Shape;2005;p159"/>
          <p:cNvSpPr txBox="1"/>
          <p:nvPr/>
        </p:nvSpPr>
        <p:spPr>
          <a:xfrm>
            <a:off x="0" y="6282263"/>
            <a:ext cx="91440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6.9: The student is able to use LeChatelier’s principle to design a set of conditions that will optimize a desired outcome, such as product yield. </a:t>
            </a:r>
            <a:endParaRPr b="0" i="0" sz="1400" u="none" cap="none" strike="noStrike">
              <a:solidFill>
                <a:srgbClr val="000000"/>
              </a:solidFill>
              <a:latin typeface="Arial"/>
              <a:ea typeface="Arial"/>
              <a:cs typeface="Arial"/>
              <a:sym typeface="Arial"/>
            </a:endParaRPr>
          </a:p>
        </p:txBody>
      </p:sp>
      <p:sp>
        <p:nvSpPr>
          <p:cNvPr id="2006" name="Google Shape;2006;p159"/>
          <p:cNvSpPr txBox="1"/>
          <p:nvPr>
            <p:ph idx="1" type="body"/>
          </p:nvPr>
        </p:nvSpPr>
        <p:spPr>
          <a:xfrm>
            <a:off x="485630" y="1558941"/>
            <a:ext cx="7569300" cy="19659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Systems at equilibrium can be examined using Le Chatelier’s Principle by measuring its properties, including pH, temperature, solution color (absorbance)</a:t>
            </a:r>
            <a:endParaRPr/>
          </a:p>
        </p:txBody>
      </p:sp>
      <p:sp>
        <p:nvSpPr>
          <p:cNvPr id="2007" name="Google Shape;2007;p159"/>
          <p:cNvSpPr txBox="1"/>
          <p:nvPr/>
        </p:nvSpPr>
        <p:spPr>
          <a:xfrm>
            <a:off x="6808067" y="-32652"/>
            <a:ext cx="137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Animation</a:t>
            </a:r>
            <a:endParaRPr b="0" i="0" sz="1800" u="none" cap="none" strike="noStrike">
              <a:solidFill>
                <a:schemeClr val="dk1"/>
              </a:solidFill>
              <a:latin typeface="Rockwell"/>
              <a:ea typeface="Rockwell"/>
              <a:cs typeface="Rockwell"/>
              <a:sym typeface="Rockwell"/>
            </a:endParaRPr>
          </a:p>
        </p:txBody>
      </p:sp>
      <p:sp>
        <p:nvSpPr>
          <p:cNvPr id="2008" name="Google Shape;2008;p15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id="2009" name="Google Shape;2009;p159"/>
          <p:cNvPicPr preferRelativeResize="0"/>
          <p:nvPr/>
        </p:nvPicPr>
        <p:blipFill rotWithShape="1">
          <a:blip r:embed="rId6">
            <a:alphaModFix/>
          </a:blip>
          <a:srcRect b="2872" l="0" r="0" t="19044"/>
          <a:stretch/>
        </p:blipFill>
        <p:spPr>
          <a:xfrm>
            <a:off x="4155099" y="2988436"/>
            <a:ext cx="4946755" cy="2896934"/>
          </a:xfrm>
          <a:prstGeom prst="rect">
            <a:avLst/>
          </a:prstGeom>
          <a:noFill/>
          <a:ln cap="flat" cmpd="sng" w="9525">
            <a:solidFill>
              <a:schemeClr val="accent1"/>
            </a:solidFill>
            <a:prstDash val="solid"/>
            <a:round/>
            <a:headEnd len="sm" w="sm" type="none"/>
            <a:tailEnd len="sm" w="sm" type="none"/>
          </a:ln>
        </p:spPr>
      </p:pic>
      <p:pic>
        <p:nvPicPr>
          <p:cNvPr id="2010" name="Google Shape;2010;p159"/>
          <p:cNvPicPr preferRelativeResize="0"/>
          <p:nvPr/>
        </p:nvPicPr>
        <p:blipFill rotWithShape="1">
          <a:blip r:embed="rId7">
            <a:alphaModFix/>
          </a:blip>
          <a:srcRect b="0" l="0" r="0" t="0"/>
          <a:stretch/>
        </p:blipFill>
        <p:spPr>
          <a:xfrm>
            <a:off x="501288" y="3068843"/>
            <a:ext cx="3431880" cy="1187093"/>
          </a:xfrm>
          <a:prstGeom prst="rect">
            <a:avLst/>
          </a:prstGeom>
          <a:noFill/>
          <a:ln>
            <a:noFill/>
          </a:ln>
        </p:spPr>
      </p:pic>
      <p:pic>
        <p:nvPicPr>
          <p:cNvPr id="2011" name="Google Shape;2011;p159"/>
          <p:cNvPicPr preferRelativeResize="0"/>
          <p:nvPr/>
        </p:nvPicPr>
        <p:blipFill rotWithShape="1">
          <a:blip r:embed="rId8">
            <a:alphaModFix/>
          </a:blip>
          <a:srcRect b="0" l="0" r="0" t="0"/>
          <a:stretch/>
        </p:blipFill>
        <p:spPr>
          <a:xfrm>
            <a:off x="991101" y="4231278"/>
            <a:ext cx="2584347" cy="2168475"/>
          </a:xfrm>
          <a:prstGeom prst="rect">
            <a:avLst/>
          </a:prstGeom>
          <a:noFill/>
          <a:ln>
            <a:noFill/>
          </a:ln>
        </p:spPr>
      </p:pic>
      <p:sp>
        <p:nvSpPr>
          <p:cNvPr id="2012" name="Google Shape;2012;p159"/>
          <p:cNvSpPr txBox="1"/>
          <p:nvPr/>
        </p:nvSpPr>
        <p:spPr>
          <a:xfrm>
            <a:off x="263634" y="2631433"/>
            <a:ext cx="3977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Fe</a:t>
            </a:r>
            <a:r>
              <a:rPr b="0" baseline="30000" i="0" lang="en-US" sz="1800" u="none" cap="none" strike="noStrike">
                <a:solidFill>
                  <a:schemeClr val="dk1"/>
                </a:solidFill>
                <a:latin typeface="Rockwell"/>
                <a:ea typeface="Rockwell"/>
                <a:cs typeface="Rockwell"/>
                <a:sym typeface="Rockwell"/>
              </a:rPr>
              <a:t>+3</a:t>
            </a:r>
            <a:r>
              <a:rPr b="0" i="0" lang="en-US" sz="1800" u="none" cap="none" strike="noStrike">
                <a:solidFill>
                  <a:schemeClr val="dk1"/>
                </a:solidFill>
                <a:latin typeface="Rockwell"/>
                <a:ea typeface="Rockwell"/>
                <a:cs typeface="Rockwell"/>
                <a:sym typeface="Rockwell"/>
              </a:rPr>
              <a:t>(aq) + SCN</a:t>
            </a:r>
            <a:r>
              <a:rPr b="0" baseline="30000" i="0" lang="en-US" sz="1800" u="none" cap="none" strike="noStrike">
                <a:solidFill>
                  <a:schemeClr val="dk1"/>
                </a:solidFill>
                <a:latin typeface="Rockwell"/>
                <a:ea typeface="Rockwell"/>
                <a:cs typeface="Rockwell"/>
                <a:sym typeface="Rockwell"/>
              </a:rPr>
              <a:t>-</a:t>
            </a:r>
            <a:r>
              <a:rPr b="0" i="0" lang="en-US" sz="1800" u="none" cap="none" strike="noStrike">
                <a:solidFill>
                  <a:schemeClr val="dk1"/>
                </a:solidFill>
                <a:latin typeface="Rockwell"/>
                <a:ea typeface="Rockwell"/>
                <a:cs typeface="Rockwell"/>
                <a:sym typeface="Rockwell"/>
              </a:rPr>
              <a:t>(aq)      FeSCN</a:t>
            </a:r>
            <a:r>
              <a:rPr b="0" baseline="30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(aq)</a:t>
            </a:r>
            <a:endParaRPr b="0" i="0" sz="1800" u="none" cap="none" strike="noStrike">
              <a:solidFill>
                <a:schemeClr val="dk1"/>
              </a:solidFill>
              <a:latin typeface="Rockwell"/>
              <a:ea typeface="Rockwell"/>
              <a:cs typeface="Rockwell"/>
              <a:sym typeface="Rockwell"/>
            </a:endParaRPr>
          </a:p>
        </p:txBody>
      </p:sp>
      <p:pic>
        <p:nvPicPr>
          <p:cNvPr id="2013" name="Google Shape;2013;p159"/>
          <p:cNvPicPr preferRelativeResize="0"/>
          <p:nvPr/>
        </p:nvPicPr>
        <p:blipFill rotWithShape="1">
          <a:blip r:embed="rId9">
            <a:alphaModFix/>
          </a:blip>
          <a:srcRect b="38970" l="30521" r="42481" t="31037"/>
          <a:stretch/>
        </p:blipFill>
        <p:spPr>
          <a:xfrm>
            <a:off x="2490595" y="2760619"/>
            <a:ext cx="250219" cy="184934"/>
          </a:xfrm>
          <a:prstGeom prst="rect">
            <a:avLst/>
          </a:prstGeom>
          <a:noFill/>
          <a:ln>
            <a:noFill/>
          </a:ln>
        </p:spPr>
      </p:pic>
      <p:sp>
        <p:nvSpPr>
          <p:cNvPr id="2014" name="Google Shape;2014;p159"/>
          <p:cNvSpPr/>
          <p:nvPr/>
        </p:nvSpPr>
        <p:spPr>
          <a:xfrm>
            <a:off x="991101" y="5128859"/>
            <a:ext cx="2584200" cy="2589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015" name="Google Shape;2015;p159"/>
          <p:cNvSpPr/>
          <p:nvPr/>
        </p:nvSpPr>
        <p:spPr>
          <a:xfrm>
            <a:off x="991101" y="6221626"/>
            <a:ext cx="2584200" cy="160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9" name="Shape 2019"/>
        <p:cNvGrpSpPr/>
        <p:nvPr/>
      </p:nvGrpSpPr>
      <p:grpSpPr>
        <a:xfrm>
          <a:off x="0" y="0"/>
          <a:ext cx="0" cy="0"/>
          <a:chOff x="0" y="0"/>
          <a:chExt cx="0" cy="0"/>
        </a:xfrm>
      </p:grpSpPr>
      <p:sp>
        <p:nvSpPr>
          <p:cNvPr id="2020" name="Google Shape;2020;p160"/>
          <p:cNvSpPr txBox="1"/>
          <p:nvPr>
            <p:ph type="title"/>
          </p:nvPr>
        </p:nvSpPr>
        <p:spPr>
          <a:xfrm>
            <a:off x="498474" y="5063"/>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Changes to </a:t>
            </a:r>
            <a:r>
              <a:rPr i="1" lang="en-US"/>
              <a:t>Q</a:t>
            </a:r>
            <a:r>
              <a:rPr lang="en-US"/>
              <a:t> and </a:t>
            </a:r>
            <a:r>
              <a:rPr i="1" lang="en-US"/>
              <a:t>K </a:t>
            </a:r>
            <a:r>
              <a:rPr lang="en-US"/>
              <a:t>for a System at Equilibrium</a:t>
            </a:r>
            <a:endParaRPr/>
          </a:p>
        </p:txBody>
      </p:sp>
      <p:sp>
        <p:nvSpPr>
          <p:cNvPr id="2021" name="Google Shape;2021;p160"/>
          <p:cNvSpPr txBox="1"/>
          <p:nvPr/>
        </p:nvSpPr>
        <p:spPr>
          <a:xfrm>
            <a:off x="0" y="6384273"/>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6.10: The student is able to connect LeChatelier’s principle to the comparison of Q to K by explaining the effects of the stress on Q and K. </a:t>
            </a:r>
            <a:endParaRPr b="0" i="0" sz="1400" u="none" cap="none" strike="noStrike">
              <a:solidFill>
                <a:srgbClr val="000000"/>
              </a:solidFill>
              <a:latin typeface="Arial"/>
              <a:ea typeface="Arial"/>
              <a:cs typeface="Arial"/>
              <a:sym typeface="Arial"/>
            </a:endParaRPr>
          </a:p>
        </p:txBody>
      </p:sp>
      <p:graphicFrame>
        <p:nvGraphicFramePr>
          <p:cNvPr id="2022" name="Google Shape;2022;p160"/>
          <p:cNvGraphicFramePr/>
          <p:nvPr/>
        </p:nvGraphicFramePr>
        <p:xfrm>
          <a:off x="93925" y="1817354"/>
          <a:ext cx="3000000" cy="3000000"/>
        </p:xfrm>
        <a:graphic>
          <a:graphicData uri="http://schemas.openxmlformats.org/drawingml/2006/table">
            <a:tbl>
              <a:tblPr bandRow="1" firstRow="1">
                <a:noFill/>
                <a:tableStyleId>{87A11DEB-E3CD-4118-B5E7-ECB436E71137}</a:tableStyleId>
              </a:tblPr>
              <a:tblGrid>
                <a:gridCol w="2391950"/>
                <a:gridCol w="3205725"/>
                <a:gridCol w="2428950"/>
              </a:tblGrid>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Change</a:t>
                      </a:r>
                      <a:endParaRPr sz="1400" u="sng"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Direction System Shifts to Reestablish Equilibrium</a:t>
                      </a:r>
                      <a:endParaRPr sz="1400" u="sng"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sng" cap="none" strike="noStrike"/>
                        <a:t>Effect on </a:t>
                      </a:r>
                      <a:r>
                        <a:rPr i="1" lang="en-US" sz="1400" u="sng" cap="none" strike="noStrike"/>
                        <a:t>Q</a:t>
                      </a:r>
                      <a:r>
                        <a:rPr lang="en-US" sz="1400" u="sng" cap="none" strike="noStrike"/>
                        <a:t> or </a:t>
                      </a:r>
                      <a:r>
                        <a:rPr i="1" lang="en-US" sz="1400" u="sng" cap="none" strike="noStrike"/>
                        <a:t>K</a:t>
                      </a:r>
                      <a:endParaRPr sz="1400" u="sng"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 reactant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products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Q</a:t>
                      </a:r>
                      <a:r>
                        <a:rPr i="0" lang="en-US" sz="1400" u="none" cap="none" strike="noStrike"/>
                        <a:t> decreases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 product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reactants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Rockwell"/>
                        <a:buNone/>
                      </a:pPr>
                      <a:r>
                        <a:rPr i="1" lang="en-US" sz="1400" u="none" cap="none" strike="noStrike"/>
                        <a:t>Q</a:t>
                      </a:r>
                      <a:r>
                        <a:rPr i="0" lang="en-US" sz="1400" u="none" cap="none" strike="noStrike"/>
                        <a:t> increases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Removing a reactant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reactants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chemeClr val="dk1"/>
                        </a:buClr>
                        <a:buSzPts val="1400"/>
                        <a:buFont typeface="Rockwell"/>
                        <a:buNone/>
                      </a:pPr>
                      <a:r>
                        <a:rPr i="1" lang="en-US" sz="1400" u="none" cap="none" strike="noStrike"/>
                        <a:t>Q</a:t>
                      </a:r>
                      <a:r>
                        <a:rPr i="0" lang="en-US" sz="1400" u="none" cap="none" strike="noStrike"/>
                        <a:t> increases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Removing a product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products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Q</a:t>
                      </a:r>
                      <a:r>
                        <a:rPr i="0" lang="en-US" sz="1400" u="none" cap="none" strike="noStrike"/>
                        <a:t> decreases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Increasing pressure </a:t>
                      </a:r>
                      <a:br>
                        <a:rPr lang="en-US" sz="1400" u="none" cap="none" strike="noStrike"/>
                      </a:br>
                      <a:r>
                        <a:rPr lang="en-US" sz="1400" u="none" cap="none" strike="noStrike"/>
                        <a:t>(decreasing volume)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 less gas molecules</a:t>
                      </a:r>
                      <a:endParaRPr sz="1400" u="none" cap="none" strike="noStrike"/>
                    </a:p>
                  </a:txBody>
                  <a:tcPr marT="45725" marB="45725" marR="91450" marL="91450"/>
                </a:tc>
                <a:tc rowSpan="2">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Q</a:t>
                      </a:r>
                      <a:r>
                        <a:rPr i="0" lang="en-US" sz="1400" u="none" cap="none" strike="noStrike"/>
                        <a:t> can increase, decrease, or remain constant depending on ratio of gas molecules between reactants and products</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Decreasing pressure </a:t>
                      </a:r>
                      <a:br>
                        <a:rPr lang="en-US" sz="1400" u="none" cap="none" strike="noStrike"/>
                      </a:br>
                      <a:r>
                        <a:rPr lang="en-US" sz="1400" u="none" cap="none" strike="noStrike"/>
                        <a:t>(increasing volume)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Shifts towards more gas molecules</a:t>
                      </a:r>
                      <a:endParaRPr sz="1400" u="none" cap="none" strike="noStrike"/>
                    </a:p>
                  </a:txBody>
                  <a:tcPr marT="45725" marB="45725" marR="91450" marL="91450"/>
                </a:tc>
                <a:tc vMerge="1"/>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Adding an inert gas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No effect</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i="1" lang="en-US" sz="1400" u="none" cap="none" strike="noStrike"/>
                        <a:t>Q </a:t>
                      </a:r>
                      <a:r>
                        <a:rPr i="0" lang="en-US" sz="1400" u="none" cap="none" strike="noStrike"/>
                        <a:t>doesn’t change</a:t>
                      </a:r>
                      <a:endParaRPr i="1"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Increasing the temperature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shifts towards products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shifts towards reactants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a:t>
                      </a:r>
                      <a:r>
                        <a:rPr i="1" lang="en-US" sz="1400" u="none" cap="none" strike="noStrike"/>
                        <a:t>K </a:t>
                      </a:r>
                      <a:r>
                        <a:rPr lang="en-US" sz="1400" u="none" cap="none" strike="noStrike"/>
                        <a:t>increases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a:t>
                      </a:r>
                      <a:r>
                        <a:rPr i="1" lang="en-US" sz="1400" u="none" cap="none" strike="noStrike"/>
                        <a:t>K </a:t>
                      </a:r>
                      <a:r>
                        <a:rPr lang="en-US" sz="1400" u="none" cap="none" strike="noStrike"/>
                        <a:t>decreases</a:t>
                      </a:r>
                      <a:endParaRPr sz="1400" u="none" cap="none" strike="noStrike"/>
                    </a:p>
                  </a:txBody>
                  <a:tcPr marT="45725" marB="45725" marR="91450" marL="91450"/>
                </a:tc>
              </a:tr>
              <a:tr h="37085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Decreasing the temperature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shifts towards reactants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shifts towards products</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Endothermic: </a:t>
                      </a:r>
                      <a:r>
                        <a:rPr i="1" lang="en-US" sz="1400" u="none" cap="none" strike="noStrike"/>
                        <a:t>K </a:t>
                      </a:r>
                      <a:r>
                        <a:rPr lang="en-US" sz="1400" u="none" cap="none" strike="noStrike"/>
                        <a:t>decreases</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lang="en-US" sz="1400" u="none" cap="none" strike="noStrike"/>
                        <a:t>Exothermic: </a:t>
                      </a:r>
                      <a:r>
                        <a:rPr i="1" lang="en-US" sz="1400" u="none" cap="none" strike="noStrike"/>
                        <a:t>K </a:t>
                      </a:r>
                      <a:r>
                        <a:rPr lang="en-US" sz="1400" u="none" cap="none" strike="noStrike"/>
                        <a:t>increases</a:t>
                      </a:r>
                      <a:endParaRPr sz="1400" u="none" cap="none" strike="noStrike"/>
                    </a:p>
                  </a:txBody>
                  <a:tcPr marT="45725" marB="45725" marR="91450" marL="91450"/>
                </a:tc>
              </a:tr>
            </a:tbl>
          </a:graphicData>
        </a:graphic>
      </p:graphicFrame>
      <p:sp>
        <p:nvSpPr>
          <p:cNvPr id="2023" name="Google Shape;2023;p160"/>
          <p:cNvSpPr txBox="1"/>
          <p:nvPr/>
        </p:nvSpPr>
        <p:spPr>
          <a:xfrm>
            <a:off x="8004077" y="-57310"/>
            <a:ext cx="137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Animation</a:t>
            </a:r>
            <a:endParaRPr b="0" i="0" sz="1800" u="none" cap="none" strike="noStrike">
              <a:solidFill>
                <a:schemeClr val="dk1"/>
              </a:solidFill>
              <a:latin typeface="Rockwell"/>
              <a:ea typeface="Rockwell"/>
              <a:cs typeface="Rockwell"/>
              <a:sym typeface="Rockwell"/>
            </a:endParaRPr>
          </a:p>
        </p:txBody>
      </p:sp>
      <p:sp>
        <p:nvSpPr>
          <p:cNvPr id="2024" name="Google Shape;2024;p16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025" name="Google Shape;2025;p160"/>
          <p:cNvSpPr txBox="1"/>
          <p:nvPr>
            <p:ph idx="1" type="body"/>
          </p:nvPr>
        </p:nvSpPr>
        <p:spPr>
          <a:xfrm>
            <a:off x="130915" y="1108840"/>
            <a:ext cx="7966800" cy="50535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Some changes that occur to a system at equilibrium will affect the reaction’s current position (</a:t>
            </a:r>
            <a:r>
              <a:rPr i="1" lang="en-US"/>
              <a:t>Q</a:t>
            </a:r>
            <a:r>
              <a:rPr lang="en-US"/>
              <a:t>).  Others will affect the value of </a:t>
            </a:r>
            <a:r>
              <a:rPr i="1" lang="en-US"/>
              <a:t>K</a:t>
            </a:r>
            <a:endParaRPr/>
          </a:p>
        </p:txBody>
      </p:sp>
      <p:sp>
        <p:nvSpPr>
          <p:cNvPr id="2026" name="Google Shape;2026;p160"/>
          <p:cNvSpPr txBox="1"/>
          <p:nvPr/>
        </p:nvSpPr>
        <p:spPr>
          <a:xfrm>
            <a:off x="8141097" y="2087554"/>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Source</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0" name="Shape 2030"/>
        <p:cNvGrpSpPr/>
        <p:nvPr/>
      </p:nvGrpSpPr>
      <p:grpSpPr>
        <a:xfrm>
          <a:off x="0" y="0"/>
          <a:ext cx="0" cy="0"/>
          <a:chOff x="0" y="0"/>
          <a:chExt cx="0" cy="0"/>
        </a:xfrm>
      </p:grpSpPr>
      <p:sp>
        <p:nvSpPr>
          <p:cNvPr id="2031" name="Google Shape;2031;p161"/>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K</a:t>
            </a:r>
            <a:r>
              <a:rPr baseline="-25000" lang="en-US"/>
              <a:t>sp</a:t>
            </a:r>
            <a:r>
              <a:rPr lang="en-US"/>
              <a:t> and Solubility Calculations</a:t>
            </a:r>
            <a:endParaRPr/>
          </a:p>
        </p:txBody>
      </p:sp>
      <p:sp>
        <p:nvSpPr>
          <p:cNvPr id="2032" name="Google Shape;2032;p16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033" name="Google Shape;2033;p161"/>
          <p:cNvSpPr txBox="1"/>
          <p:nvPr/>
        </p:nvSpPr>
        <p:spPr>
          <a:xfrm>
            <a:off x="0" y="625760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6.21: The student can predict the solubility of a salt, or rank the solubility of salts,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given the relevant K</a:t>
            </a:r>
            <a:r>
              <a:rPr b="0" baseline="-25000" i="0" lang="en-US" sz="1800" u="none" cap="none" strike="noStrike">
                <a:solidFill>
                  <a:schemeClr val="dk1"/>
                </a:solidFill>
                <a:latin typeface="Rockwell"/>
                <a:ea typeface="Rockwell"/>
                <a:cs typeface="Rockwell"/>
                <a:sym typeface="Rockwell"/>
              </a:rPr>
              <a:t>sp</a:t>
            </a:r>
            <a:r>
              <a:rPr b="0" i="0" lang="en-US" sz="1800" u="none" cap="none" strike="noStrike">
                <a:solidFill>
                  <a:schemeClr val="dk1"/>
                </a:solidFill>
                <a:latin typeface="Rockwell"/>
                <a:ea typeface="Rockwell"/>
                <a:cs typeface="Rockwell"/>
                <a:sym typeface="Rockwell"/>
              </a:rPr>
              <a:t> values. 																	</a:t>
            </a:r>
            <a:endParaRPr b="0" i="0" sz="1800" u="none" cap="none" strike="noStrike">
              <a:solidFill>
                <a:schemeClr val="dk1"/>
              </a:solidFill>
              <a:latin typeface="Rockwell"/>
              <a:ea typeface="Rockwell"/>
              <a:cs typeface="Rockwell"/>
              <a:sym typeface="Rockwell"/>
            </a:endParaRPr>
          </a:p>
        </p:txBody>
      </p:sp>
      <p:sp>
        <p:nvSpPr>
          <p:cNvPr id="2034" name="Google Shape;2034;p16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035" name="Google Shape;2035;p161"/>
          <p:cNvSpPr txBox="1"/>
          <p:nvPr/>
        </p:nvSpPr>
        <p:spPr>
          <a:xfrm>
            <a:off x="455679" y="1306104"/>
            <a:ext cx="7599000" cy="4801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Question: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What is the maximum number of moles of AgBr that will fully dissolve in 1.0 L of water, if the Ksp value of silver bromide is 4.0 x 10</a:t>
            </a:r>
            <a:r>
              <a:rPr b="0" baseline="30000" i="0" lang="en-US" sz="1800" u="none" cap="none" strike="noStrike">
                <a:solidFill>
                  <a:schemeClr val="dk1"/>
                </a:solidFill>
                <a:latin typeface="Rockwell"/>
                <a:ea typeface="Rockwell"/>
                <a:cs typeface="Rockwell"/>
                <a:sym typeface="Rockwell"/>
              </a:rPr>
              <a:t>-12</a:t>
            </a:r>
            <a:r>
              <a:rPr b="0" i="0" lang="en-US" sz="180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4.0 x 10</a:t>
            </a:r>
            <a:r>
              <a:rPr b="0" baseline="30000" i="0" lang="en-US" sz="1800" u="none" cap="none" strike="noStrike">
                <a:solidFill>
                  <a:schemeClr val="dk1"/>
                </a:solidFill>
                <a:latin typeface="Rockwell"/>
                <a:ea typeface="Rockwell"/>
                <a:cs typeface="Rockwell"/>
                <a:sym typeface="Rockwell"/>
              </a:rPr>
              <a:t>-12		</a:t>
            </a:r>
            <a:r>
              <a:rPr b="0" i="0" lang="en-US" sz="1800" u="none" cap="none" strike="noStrike">
                <a:solidFill>
                  <a:schemeClr val="dk1"/>
                </a:solidFill>
                <a:latin typeface="Rockwell"/>
                <a:ea typeface="Rockwell"/>
                <a:cs typeface="Rockwell"/>
                <a:sym typeface="Rockwell"/>
              </a:rPr>
              <a:t>b. 2.0 x 10</a:t>
            </a:r>
            <a:r>
              <a:rPr b="0" baseline="30000" i="0" lang="en-US" sz="1800" u="none" cap="none" strike="noStrike">
                <a:solidFill>
                  <a:schemeClr val="dk1"/>
                </a:solidFill>
                <a:latin typeface="Rockwell"/>
                <a:ea typeface="Rockwell"/>
                <a:cs typeface="Rockwell"/>
                <a:sym typeface="Rockwell"/>
              </a:rPr>
              <a:t>-12</a:t>
            </a:r>
            <a:r>
              <a:rPr b="0" i="0" lang="en-US" sz="1800" u="none" cap="none" strike="noStrike">
                <a:solidFill>
                  <a:schemeClr val="dk1"/>
                </a:solidFill>
                <a:latin typeface="Rockwell"/>
                <a:ea typeface="Rockwell"/>
                <a:cs typeface="Rockwell"/>
                <a:sym typeface="Rockwell"/>
              </a:rPr>
              <a:t>		c.  4.0 x 10</a:t>
            </a:r>
            <a:r>
              <a:rPr b="0" baseline="30000" i="0" lang="en-US" sz="1800" u="none" cap="none" strike="noStrike">
                <a:solidFill>
                  <a:schemeClr val="dk1"/>
                </a:solidFill>
                <a:latin typeface="Rockwell"/>
                <a:ea typeface="Rockwell"/>
                <a:cs typeface="Rockwell"/>
                <a:sym typeface="Rockwell"/>
              </a:rPr>
              <a:t>-6</a:t>
            </a:r>
            <a:r>
              <a:rPr b="0" i="0" lang="en-US" sz="1800" u="none" cap="none" strike="noStrike">
                <a:solidFill>
                  <a:schemeClr val="dk1"/>
                </a:solidFill>
                <a:latin typeface="Rockwell"/>
                <a:ea typeface="Rockwell"/>
                <a:cs typeface="Rockwell"/>
                <a:sym typeface="Rockwell"/>
              </a:rPr>
              <a:t>		d. 2.0 x 10</a:t>
            </a:r>
            <a:r>
              <a:rPr b="0" baseline="30000" i="0" lang="en-US" sz="1800" u="none" cap="none" strike="noStrike">
                <a:solidFill>
                  <a:schemeClr val="dk1"/>
                </a:solidFill>
                <a:latin typeface="Rockwell"/>
                <a:ea typeface="Rockwell"/>
                <a:cs typeface="Rockwell"/>
                <a:sym typeface="Rockwell"/>
              </a:rPr>
              <a:t>-6</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Answer: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correct answer is “d”  2.0 x 10</a:t>
            </a:r>
            <a:r>
              <a:rPr b="0" baseline="30000" i="0" lang="en-US" sz="1800" u="none" cap="none" strike="noStrike">
                <a:solidFill>
                  <a:schemeClr val="dk1"/>
                </a:solidFill>
                <a:latin typeface="Rockwell"/>
                <a:ea typeface="Rockwell"/>
                <a:cs typeface="Rockwell"/>
                <a:sym typeface="Rockwell"/>
              </a:rPr>
              <a:t>-6</a:t>
            </a:r>
            <a:r>
              <a:rPr b="0" i="0" lang="en-US" sz="1800" u="none" cap="none" strike="noStrike">
                <a:solidFill>
                  <a:schemeClr val="dk1"/>
                </a:solidFill>
                <a:latin typeface="Rockwell"/>
                <a:ea typeface="Rockwell"/>
                <a:cs typeface="Rockwell"/>
                <a:sym typeface="Rockwell"/>
              </a:rPr>
              <a:t>  .  To determine the solubility of AgBr we need to determine the maximum concentrations of Ag+ and Br- that will equal the equilibrium constant.  The Ksp equation is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Ksp = [Ag+][Br-] with [Ag+] = [Br-] = X, so to solve for X we need to take the square root of  4.0 x 10</a:t>
            </a:r>
            <a:r>
              <a:rPr b="0" baseline="30000" i="0" lang="en-US" sz="1800" u="none" cap="none" strike="noStrike">
                <a:solidFill>
                  <a:schemeClr val="dk1"/>
                </a:solidFill>
                <a:latin typeface="Rockwell"/>
                <a:ea typeface="Rockwell"/>
                <a:cs typeface="Rockwell"/>
                <a:sym typeface="Rockwell"/>
              </a:rPr>
              <a:t>-12</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2036" name="Google Shape;2036;p161"/>
          <p:cNvSpPr/>
          <p:nvPr/>
        </p:nvSpPr>
        <p:spPr>
          <a:xfrm>
            <a:off x="324078" y="3997061"/>
            <a:ext cx="7730700" cy="2192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036"/>
                                        </p:tgtEl>
                                      </p:cBhvr>
                                    </p:animEffect>
                                    <p:set>
                                      <p:cBhvr>
                                        <p:cTn dur="1" fill="hold">
                                          <p:stCondLst>
                                            <p:cond delay="2000"/>
                                          </p:stCondLst>
                                        </p:cTn>
                                        <p:tgtEl>
                                          <p:spTgt spid="203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6" name="Shape 556"/>
        <p:cNvGrpSpPr/>
        <p:nvPr/>
      </p:nvGrpSpPr>
      <p:grpSpPr>
        <a:xfrm>
          <a:off x="0" y="0"/>
          <a:ext cx="0" cy="0"/>
          <a:chOff x="0" y="0"/>
          <a:chExt cx="0" cy="0"/>
        </a:xfrm>
      </p:grpSpPr>
      <p:sp>
        <p:nvSpPr>
          <p:cNvPr id="557" name="Google Shape;557;p54"/>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Higher Ionization Energies</a:t>
            </a:r>
            <a:endParaRPr/>
          </a:p>
        </p:txBody>
      </p:sp>
      <p:sp>
        <p:nvSpPr>
          <p:cNvPr id="558" name="Google Shape;558;p54"/>
          <p:cNvSpPr txBox="1"/>
          <p:nvPr>
            <p:ph idx="2" type="body"/>
          </p:nvPr>
        </p:nvSpPr>
        <p:spPr>
          <a:xfrm>
            <a:off x="5117521" y="1470526"/>
            <a:ext cx="3189429" cy="4959685"/>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2</a:t>
            </a:r>
            <a:r>
              <a:rPr baseline="30000" lang="en-US"/>
              <a:t>nd</a:t>
            </a:r>
            <a:r>
              <a:rPr lang="en-US"/>
              <a:t> &amp; subsequent IE’s increase as coulombic attraction of remaining e</a:t>
            </a:r>
            <a:r>
              <a:rPr baseline="30000" lang="en-US"/>
              <a:t>–</a:t>
            </a:r>
            <a:r>
              <a:rPr lang="en-US"/>
              <a:t>’s to nucleus increases</a:t>
            </a:r>
            <a:endParaRPr/>
          </a:p>
          <a:p>
            <a:pPr indent="0" lvl="0" marL="0" rtl="0" algn="ctr">
              <a:lnSpc>
                <a:spcPct val="100000"/>
              </a:lnSpc>
              <a:spcBef>
                <a:spcPts val="600"/>
              </a:spcBef>
              <a:spcAft>
                <a:spcPts val="0"/>
              </a:spcAft>
              <a:buSzPts val="1350"/>
              <a:buNone/>
            </a:pPr>
            <a:r>
              <a:rPr lang="en-US"/>
              <a:t>X</a:t>
            </a:r>
            <a:r>
              <a:rPr baseline="30000" lang="en-US"/>
              <a:t>+</a:t>
            </a:r>
            <a:r>
              <a:rPr lang="en-US"/>
              <a:t> + IE             X</a:t>
            </a:r>
            <a:r>
              <a:rPr baseline="30000" lang="en-US"/>
              <a:t>2+</a:t>
            </a:r>
            <a:r>
              <a:rPr lang="en-US"/>
              <a:t> + e</a:t>
            </a:r>
            <a:r>
              <a:rPr baseline="30000" lang="en-US"/>
              <a:t>–</a:t>
            </a:r>
            <a:endParaRPr/>
          </a:p>
          <a:p>
            <a:pPr indent="0" lvl="0" marL="0" rtl="0" algn="ctr">
              <a:lnSpc>
                <a:spcPct val="100000"/>
              </a:lnSpc>
              <a:spcBef>
                <a:spcPts val="600"/>
              </a:spcBef>
              <a:spcAft>
                <a:spcPts val="0"/>
              </a:spcAft>
              <a:buSzPts val="1350"/>
              <a:buNone/>
            </a:pPr>
            <a:r>
              <a:rPr lang="en-US"/>
              <a:t>X</a:t>
            </a:r>
            <a:r>
              <a:rPr baseline="30000" lang="en-US"/>
              <a:t>2+</a:t>
            </a:r>
            <a:r>
              <a:rPr lang="en-US"/>
              <a:t> + IE             X</a:t>
            </a:r>
            <a:r>
              <a:rPr baseline="30000" lang="en-US"/>
              <a:t>3+</a:t>
            </a:r>
            <a:r>
              <a:rPr lang="en-US"/>
              <a:t> + e</a:t>
            </a:r>
            <a:r>
              <a:rPr baseline="30000" lang="en-US"/>
              <a:t>–</a:t>
            </a:r>
            <a:endParaRPr/>
          </a:p>
          <a:p>
            <a:pPr indent="-228600" lvl="1" marL="457200" rtl="0" algn="l">
              <a:lnSpc>
                <a:spcPct val="100000"/>
              </a:lnSpc>
              <a:spcBef>
                <a:spcPts val="600"/>
              </a:spcBef>
              <a:spcAft>
                <a:spcPts val="0"/>
              </a:spcAft>
              <a:buSzPts val="1350"/>
              <a:buChar char="■"/>
            </a:pPr>
            <a:r>
              <a:rPr lang="en-US"/>
              <a:t>Large jump in IE when removing less-shielded core electrons </a:t>
            </a:r>
            <a:endParaRPr/>
          </a:p>
          <a:p>
            <a:pPr indent="-142875" lvl="0" marL="228600" rtl="0" algn="l">
              <a:lnSpc>
                <a:spcPct val="100000"/>
              </a:lnSpc>
              <a:spcBef>
                <a:spcPts val="0"/>
              </a:spcBef>
              <a:spcAft>
                <a:spcPts val="0"/>
              </a:spcAft>
              <a:buSzPts val="1350"/>
              <a:buNone/>
            </a:pPr>
            <a:r>
              <a:t/>
            </a:r>
            <a:endParaRPr/>
          </a:p>
        </p:txBody>
      </p:sp>
      <p:sp>
        <p:nvSpPr>
          <p:cNvPr id="559" name="Google Shape;559;p54"/>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560" name="Google Shape;560;p54"/>
          <p:cNvSpPr txBox="1"/>
          <p:nvPr/>
        </p:nvSpPr>
        <p:spPr>
          <a:xfrm>
            <a:off x="0" y="6183631"/>
            <a:ext cx="9144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1.8: </a:t>
            </a:r>
            <a:r>
              <a:rPr b="0" i="0" lang="en-US" sz="1800" u="none" cap="none" strike="noStrike">
                <a:solidFill>
                  <a:srgbClr val="000000"/>
                </a:solidFill>
                <a:latin typeface="Calibri"/>
                <a:ea typeface="Calibri"/>
                <a:cs typeface="Calibri"/>
                <a:sym typeface="Calibri"/>
              </a:rPr>
              <a:t>The student is able to explain the distribution of electrons using Coulomb’s law to analyze measured energies.</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561" name="Google Shape;561;p54"/>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562" name="Google Shape;562;p54"/>
          <p:cNvSpPr txBox="1"/>
          <p:nvPr/>
        </p:nvSpPr>
        <p:spPr>
          <a:xfrm>
            <a:off x="8157538" y="1816854"/>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Ionization Energy Table.png" id="563" name="Google Shape;563;p54"/>
          <p:cNvPicPr preferRelativeResize="0"/>
          <p:nvPr/>
        </p:nvPicPr>
        <p:blipFill rotWithShape="1">
          <a:blip r:embed="rId5">
            <a:alphaModFix/>
          </a:blip>
          <a:srcRect b="0" l="0" r="0" t="0"/>
          <a:stretch/>
        </p:blipFill>
        <p:spPr>
          <a:xfrm>
            <a:off x="186773" y="1880672"/>
            <a:ext cx="5075801" cy="3548446"/>
          </a:xfrm>
          <a:prstGeom prst="rect">
            <a:avLst/>
          </a:prstGeom>
          <a:noFill/>
          <a:ln>
            <a:noFill/>
          </a:ln>
        </p:spPr>
      </p:pic>
      <p:cxnSp>
        <p:nvCxnSpPr>
          <p:cNvPr id="564" name="Google Shape;564;p54"/>
          <p:cNvCxnSpPr/>
          <p:nvPr/>
        </p:nvCxnSpPr>
        <p:spPr>
          <a:xfrm>
            <a:off x="6415421" y="2828636"/>
            <a:ext cx="519546" cy="0"/>
          </a:xfrm>
          <a:prstGeom prst="straightConnector1">
            <a:avLst/>
          </a:prstGeom>
          <a:noFill/>
          <a:ln cap="flat" cmpd="sng" w="25400">
            <a:solidFill>
              <a:schemeClr val="dk1"/>
            </a:solidFill>
            <a:prstDash val="solid"/>
            <a:round/>
            <a:headEnd len="sm" w="sm" type="none"/>
            <a:tailEnd len="med" w="med" type="stealth"/>
          </a:ln>
        </p:spPr>
      </p:cxnSp>
      <p:cxnSp>
        <p:nvCxnSpPr>
          <p:cNvPr id="565" name="Google Shape;565;p54"/>
          <p:cNvCxnSpPr/>
          <p:nvPr/>
        </p:nvCxnSpPr>
        <p:spPr>
          <a:xfrm>
            <a:off x="6427872" y="3200400"/>
            <a:ext cx="519546" cy="0"/>
          </a:xfrm>
          <a:prstGeom prst="straightConnector1">
            <a:avLst/>
          </a:prstGeom>
          <a:noFill/>
          <a:ln cap="flat" cmpd="sng" w="25400">
            <a:solidFill>
              <a:schemeClr val="dk1"/>
            </a:solidFill>
            <a:prstDash val="solid"/>
            <a:round/>
            <a:headEnd len="sm" w="sm" type="none"/>
            <a:tailEnd len="med" w="med" type="stealth"/>
          </a:ln>
        </p:spPr>
      </p:cxnSp>
      <p:pic>
        <p:nvPicPr>
          <p:cNvPr descr="Successive IE Question.png" id="566" name="Google Shape;566;p54"/>
          <p:cNvPicPr preferRelativeResize="0"/>
          <p:nvPr/>
        </p:nvPicPr>
        <p:blipFill rotWithShape="1">
          <a:blip r:embed="rId6">
            <a:alphaModFix/>
          </a:blip>
          <a:srcRect b="0" l="0" r="0" t="0"/>
          <a:stretch/>
        </p:blipFill>
        <p:spPr>
          <a:xfrm>
            <a:off x="1085163" y="1880672"/>
            <a:ext cx="6969624" cy="3085718"/>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567" name="Google Shape;567;p54"/>
          <p:cNvSpPr/>
          <p:nvPr/>
        </p:nvSpPr>
        <p:spPr>
          <a:xfrm>
            <a:off x="1149741" y="3913909"/>
            <a:ext cx="6840088" cy="1051409"/>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500"/>
                                        <p:tgtEl>
                                          <p:spTgt spid="566"/>
                                        </p:tgtEl>
                                      </p:cBhvr>
                                    </p:animEffect>
                                  </p:childTnLst>
                                </p:cTn>
                              </p:par>
                              <p:par>
                                <p:cTn fill="hold" nodeType="with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500"/>
                                        <p:tgtEl>
                                          <p:spTgt spid="5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567"/>
                                        </p:tgtEl>
                                      </p:cBhvr>
                                    </p:animEffect>
                                    <p:set>
                                      <p:cBhvr>
                                        <p:cTn dur="1" fill="hold">
                                          <p:stCondLst>
                                            <p:cond delay="2000"/>
                                          </p:stCondLst>
                                        </p:cTn>
                                        <p:tgtEl>
                                          <p:spTgt spid="5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0" name="Shape 2040"/>
        <p:cNvGrpSpPr/>
        <p:nvPr/>
      </p:nvGrpSpPr>
      <p:grpSpPr>
        <a:xfrm>
          <a:off x="0" y="0"/>
          <a:ext cx="0" cy="0"/>
          <a:chOff x="0" y="0"/>
          <a:chExt cx="0" cy="0"/>
        </a:xfrm>
      </p:grpSpPr>
      <p:pic>
        <p:nvPicPr>
          <p:cNvPr id="2041" name="Google Shape;2041;p162"/>
          <p:cNvPicPr preferRelativeResize="0"/>
          <p:nvPr/>
        </p:nvPicPr>
        <p:blipFill rotWithShape="1">
          <a:blip r:embed="rId3">
            <a:alphaModFix/>
          </a:blip>
          <a:srcRect b="0" l="0" r="0" t="0"/>
          <a:stretch/>
        </p:blipFill>
        <p:spPr>
          <a:xfrm>
            <a:off x="945723" y="863272"/>
            <a:ext cx="6661813" cy="5394334"/>
          </a:xfrm>
          <a:prstGeom prst="rect">
            <a:avLst/>
          </a:prstGeom>
          <a:noFill/>
          <a:ln>
            <a:noFill/>
          </a:ln>
        </p:spPr>
      </p:pic>
      <p:sp>
        <p:nvSpPr>
          <p:cNvPr id="2042" name="Google Shape;2042;p162"/>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Find a K</a:t>
            </a:r>
            <a:r>
              <a:rPr baseline="-25000" lang="en-US"/>
              <a:t>sp</a:t>
            </a:r>
            <a:r>
              <a:rPr lang="en-US"/>
              <a:t> from solubility data</a:t>
            </a:r>
            <a:endParaRPr/>
          </a:p>
        </p:txBody>
      </p:sp>
      <p:sp>
        <p:nvSpPr>
          <p:cNvPr id="2043" name="Google Shape;2043;p16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2044" name="Google Shape;2044;p162"/>
          <p:cNvSpPr txBox="1"/>
          <p:nvPr/>
        </p:nvSpPr>
        <p:spPr>
          <a:xfrm>
            <a:off x="0" y="625760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6.22: The student can interpret data regarding solubility of salts to determine, 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rank, the relevant Ksp values. 																	</a:t>
            </a:r>
            <a:endParaRPr b="0" i="0" sz="1800" u="none" cap="none" strike="noStrike">
              <a:solidFill>
                <a:schemeClr val="dk1"/>
              </a:solidFill>
              <a:latin typeface="Rockwell"/>
              <a:ea typeface="Rockwell"/>
              <a:cs typeface="Rockwell"/>
              <a:sym typeface="Rockwell"/>
            </a:endParaRPr>
          </a:p>
        </p:txBody>
      </p:sp>
      <p:sp>
        <p:nvSpPr>
          <p:cNvPr id="2045" name="Google Shape;2045;p16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2046" name="Google Shape;2046;p162"/>
          <p:cNvSpPr/>
          <p:nvPr/>
        </p:nvSpPr>
        <p:spPr>
          <a:xfrm>
            <a:off x="218592" y="4065604"/>
            <a:ext cx="7730700" cy="2192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046"/>
                                        </p:tgtEl>
                                      </p:cBhvr>
                                    </p:animEffect>
                                    <p:set>
                                      <p:cBhvr>
                                        <p:cTn dur="1" fill="hold">
                                          <p:stCondLst>
                                            <p:cond delay="2000"/>
                                          </p:stCondLst>
                                        </p:cTn>
                                        <p:tgtEl>
                                          <p:spTgt spid="204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50" name="Shape 2050"/>
        <p:cNvGrpSpPr/>
        <p:nvPr/>
      </p:nvGrpSpPr>
      <p:grpSpPr>
        <a:xfrm>
          <a:off x="0" y="0"/>
          <a:ext cx="0" cy="0"/>
          <a:chOff x="0" y="0"/>
          <a:chExt cx="0" cy="0"/>
        </a:xfrm>
      </p:grpSpPr>
      <p:sp>
        <p:nvSpPr>
          <p:cNvPr id="2051" name="Google Shape;2051;p163"/>
          <p:cNvSpPr txBox="1"/>
          <p:nvPr>
            <p:ph type="title"/>
          </p:nvPr>
        </p:nvSpPr>
        <p:spPr>
          <a:xfrm>
            <a:off x="498474" y="201439"/>
            <a:ext cx="7556400" cy="66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Common Ion Effect</a:t>
            </a:r>
            <a:endParaRPr/>
          </a:p>
        </p:txBody>
      </p:sp>
      <p:sp>
        <p:nvSpPr>
          <p:cNvPr id="2052" name="Google Shape;2052;p16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053" name="Google Shape;2053;p163"/>
          <p:cNvSpPr txBox="1"/>
          <p:nvPr/>
        </p:nvSpPr>
        <p:spPr>
          <a:xfrm>
            <a:off x="0" y="6220618"/>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b="0" i="0" sz="1800" u="none" cap="none" strike="noStrike">
              <a:solidFill>
                <a:schemeClr val="dk1"/>
              </a:solidFill>
              <a:latin typeface="Rockwell"/>
              <a:ea typeface="Rockwell"/>
              <a:cs typeface="Rockwell"/>
              <a:sym typeface="Rockwell"/>
            </a:endParaRPr>
          </a:p>
        </p:txBody>
      </p:sp>
      <p:sp>
        <p:nvSpPr>
          <p:cNvPr id="2054" name="Google Shape;2054;p163"/>
          <p:cNvSpPr txBox="1"/>
          <p:nvPr/>
        </p:nvSpPr>
        <p:spPr>
          <a:xfrm>
            <a:off x="8106199" y="1774606"/>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055" name="Google Shape;2055;p163"/>
          <p:cNvSpPr txBox="1"/>
          <p:nvPr/>
        </p:nvSpPr>
        <p:spPr>
          <a:xfrm>
            <a:off x="287499" y="759332"/>
            <a:ext cx="7767300" cy="326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The solubility of a sparingly soluble hydroxide can be greatly increased by the addition of an acid.  For example, the hydroxide salt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is relatively insoluble in water: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Mg(OH)</a:t>
            </a:r>
            <a:r>
              <a:rPr b="0" baseline="-25000" i="0" lang="en-US" sz="1600" u="none" cap="none" strike="noStrike">
                <a:solidFill>
                  <a:schemeClr val="dk1"/>
                </a:solidFill>
                <a:latin typeface="Rockwell"/>
                <a:ea typeface="Rockwell"/>
                <a:cs typeface="Rockwell"/>
                <a:sym typeface="Rockwell"/>
              </a:rPr>
              <a:t>2(s)</a:t>
            </a:r>
            <a:r>
              <a:rPr b="0" i="0" lang="en-US" sz="1600" u="none" cap="none" strike="noStrike">
                <a:solidFill>
                  <a:schemeClr val="dk1"/>
                </a:solidFill>
                <a:latin typeface="Rockwell"/>
                <a:ea typeface="Rockwell"/>
                <a:cs typeface="Rockwell"/>
                <a:sym typeface="Rockwell"/>
              </a:rPr>
              <a:t> ⇌ Mg</a:t>
            </a:r>
            <a:r>
              <a:rPr b="0" baseline="30000" i="0" lang="en-US" sz="1600" u="none" cap="none" strike="noStrike">
                <a:solidFill>
                  <a:schemeClr val="dk1"/>
                </a:solidFill>
                <a:latin typeface="Rockwell"/>
                <a:ea typeface="Rockwell"/>
                <a:cs typeface="Rockwell"/>
                <a:sym typeface="Rockwell"/>
              </a:rPr>
              <a:t>2+</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+ 2OH</a:t>
            </a:r>
            <a:r>
              <a:rPr b="0" baseline="30000" i="0" lang="en-US" sz="1600" u="none" cap="none" strike="noStrike">
                <a:solidFill>
                  <a:schemeClr val="dk1"/>
                </a:solidFill>
                <a:latin typeface="Rockwell"/>
                <a:ea typeface="Rockwell"/>
                <a:cs typeface="Rockwell"/>
                <a:sym typeface="Rockwell"/>
              </a:rPr>
              <a:t>−</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With  Ksp=5.61×10</a:t>
            </a:r>
            <a:r>
              <a:rPr b="0" baseline="30000" i="0" lang="en-US" sz="1600" u="none" cap="none" strike="noStrike">
                <a:solidFill>
                  <a:schemeClr val="dk1"/>
                </a:solidFill>
                <a:latin typeface="Rockwell"/>
                <a:ea typeface="Rockwell"/>
                <a:cs typeface="Rockwell"/>
                <a:sym typeface="Rockwell"/>
              </a:rPr>
              <a:t>−12</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When acid is added to a saturated solution that contains excess solid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the following reaction occurs, removing OH− from solution: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H</a:t>
            </a:r>
            <a:r>
              <a:rPr b="0" baseline="30000" i="0" lang="en-US" sz="1600" u="none" cap="none" strike="noStrike">
                <a:solidFill>
                  <a:schemeClr val="dk1"/>
                </a:solidFill>
                <a:latin typeface="Rockwell"/>
                <a:ea typeface="Rockwell"/>
                <a:cs typeface="Rockwell"/>
                <a:sym typeface="Rockwell"/>
              </a:rPr>
              <a:t>+</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 OH</a:t>
            </a:r>
            <a:r>
              <a:rPr b="0" baseline="30000" i="0" lang="en-US" sz="1600" u="none" cap="none" strike="noStrike">
                <a:solidFill>
                  <a:schemeClr val="dk1"/>
                </a:solidFill>
                <a:latin typeface="Rockwell"/>
                <a:ea typeface="Rockwell"/>
                <a:cs typeface="Rockwell"/>
                <a:sym typeface="Rockwell"/>
              </a:rPr>
              <a:t>−</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O</a:t>
            </a:r>
            <a:r>
              <a:rPr b="0" baseline="-25000" i="0" lang="en-US" sz="1600" u="none" cap="none" strike="noStrike">
                <a:solidFill>
                  <a:schemeClr val="dk1"/>
                </a:solidFill>
                <a:latin typeface="Rockwell"/>
                <a:ea typeface="Rockwell"/>
                <a:cs typeface="Rockwell"/>
                <a:sym typeface="Rockwell"/>
              </a:rPr>
              <a:t>(l)</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The overall equation for the reaction of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with acid is thus</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Mg(OH)</a:t>
            </a:r>
            <a:r>
              <a:rPr b="0" baseline="-25000" i="0" lang="en-US" sz="1600" u="none" cap="none" strike="noStrike">
                <a:solidFill>
                  <a:schemeClr val="dk1"/>
                </a:solidFill>
                <a:latin typeface="Rockwell"/>
                <a:ea typeface="Rockwell"/>
                <a:cs typeface="Rockwell"/>
                <a:sym typeface="Rockwell"/>
              </a:rPr>
              <a:t>2(s)</a:t>
            </a:r>
            <a:r>
              <a:rPr b="0" i="0" lang="en-US" sz="1600" u="none" cap="none" strike="noStrike">
                <a:solidFill>
                  <a:schemeClr val="dk1"/>
                </a:solidFill>
                <a:latin typeface="Rockwell"/>
                <a:ea typeface="Rockwell"/>
                <a:cs typeface="Rockwell"/>
                <a:sym typeface="Rockwell"/>
              </a:rPr>
              <a:t> + 2H</a:t>
            </a:r>
            <a:r>
              <a:rPr b="0" baseline="30000" i="0" lang="en-US" sz="1600" u="none" cap="none" strike="noStrike">
                <a:solidFill>
                  <a:schemeClr val="dk1"/>
                </a:solidFill>
                <a:latin typeface="Rockwell"/>
                <a:ea typeface="Rockwell"/>
                <a:cs typeface="Rockwell"/>
                <a:sym typeface="Rockwell"/>
              </a:rPr>
              <a:t>+</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 Mg</a:t>
            </a:r>
            <a:r>
              <a:rPr b="0" baseline="30000" i="0" lang="en-US" sz="1600" u="none" cap="none" strike="noStrike">
                <a:solidFill>
                  <a:schemeClr val="dk1"/>
                </a:solidFill>
                <a:latin typeface="Rockwell"/>
                <a:ea typeface="Rockwell"/>
                <a:cs typeface="Rockwell"/>
                <a:sym typeface="Rockwell"/>
              </a:rPr>
              <a:t>2+</a:t>
            </a:r>
            <a:r>
              <a:rPr b="0" baseline="-25000" i="0" lang="en-US" sz="1600" u="none" cap="none" strike="noStrike">
                <a:solidFill>
                  <a:schemeClr val="dk1"/>
                </a:solidFill>
                <a:latin typeface="Rockwell"/>
                <a:ea typeface="Rockwell"/>
                <a:cs typeface="Rockwell"/>
                <a:sym typeface="Rockwell"/>
              </a:rPr>
              <a:t>(aq)</a:t>
            </a:r>
            <a:r>
              <a:rPr b="0" i="0" lang="en-US" sz="1600" u="none" cap="none" strike="noStrike">
                <a:solidFill>
                  <a:schemeClr val="dk1"/>
                </a:solidFill>
                <a:latin typeface="Rockwell"/>
                <a:ea typeface="Rockwell"/>
                <a:cs typeface="Rockwell"/>
                <a:sym typeface="Rockwell"/>
              </a:rPr>
              <a:t> + 2H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O</a:t>
            </a:r>
            <a:r>
              <a:rPr b="0" baseline="-25000" i="0" lang="en-US" sz="1600" u="none" cap="none" strike="noStrike">
                <a:solidFill>
                  <a:schemeClr val="dk1"/>
                </a:solidFill>
                <a:latin typeface="Rockwell"/>
                <a:ea typeface="Rockwell"/>
                <a:cs typeface="Rockwell"/>
                <a:sym typeface="Rockwell"/>
              </a:rPr>
              <a:t>(l</a:t>
            </a:r>
            <a:r>
              <a:rPr b="0" i="0" lang="en-US" sz="1600" u="none" cap="none" strike="noStrike">
                <a:solidFill>
                  <a:schemeClr val="dk1"/>
                </a:solidFill>
                <a:latin typeface="Rockwell"/>
                <a:ea typeface="Rockwell"/>
                <a:cs typeface="Rockwell"/>
                <a:sym typeface="Rockwell"/>
              </a:rPr>
              <a:t>)		</a:t>
            </a:r>
            <a:r>
              <a:rPr b="0" i="1" lang="en-US" sz="1600" u="none" cap="none" strike="noStrike">
                <a:solidFill>
                  <a:schemeClr val="dk1"/>
                </a:solidFill>
                <a:latin typeface="Rockwell"/>
                <a:ea typeface="Rockwell"/>
                <a:cs typeface="Rockwell"/>
                <a:sym typeface="Rockwell"/>
              </a:rPr>
              <a:t>(18.7.7)</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60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As more acid is added to a suspension of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the equilibrium shown in Equation </a:t>
            </a:r>
            <a:r>
              <a:rPr b="0" i="0" lang="en-US" sz="1600" u="sng" cap="none" strike="noStrike">
                <a:solidFill>
                  <a:schemeClr val="dk1"/>
                </a:solidFill>
                <a:latin typeface="Rockwell"/>
                <a:ea typeface="Rockwell"/>
                <a:cs typeface="Rockwell"/>
                <a:sym typeface="Rockwell"/>
                <a:hlinkClick r:id="rId5"/>
              </a:rPr>
              <a:t>18.7.7</a:t>
            </a:r>
            <a:r>
              <a:rPr b="0" i="0" lang="en-US" sz="1600" u="none" cap="none" strike="noStrike">
                <a:solidFill>
                  <a:schemeClr val="dk1"/>
                </a:solidFill>
                <a:latin typeface="Rockwell"/>
                <a:ea typeface="Rockwell"/>
                <a:cs typeface="Rockwell"/>
                <a:sym typeface="Rockwell"/>
              </a:rPr>
              <a:t> is driven to the right, so more Mg(OH)</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dissolves.</a:t>
            </a:r>
            <a:endParaRPr b="0" i="0" sz="1600" u="none" cap="none" strike="noStrike">
              <a:solidFill>
                <a:schemeClr val="dk1"/>
              </a:solidFill>
              <a:latin typeface="Rockwell"/>
              <a:ea typeface="Rockwell"/>
              <a:cs typeface="Rockwell"/>
              <a:sym typeface="Rockwell"/>
            </a:endParaRPr>
          </a:p>
        </p:txBody>
      </p:sp>
      <p:sp>
        <p:nvSpPr>
          <p:cNvPr id="2056" name="Google Shape;2056;p163"/>
          <p:cNvSpPr txBox="1"/>
          <p:nvPr/>
        </p:nvSpPr>
        <p:spPr>
          <a:xfrm>
            <a:off x="287499" y="4521026"/>
            <a:ext cx="8523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In contrast, the solubility of a sparingly soluble salt may be decreased greatly by the addition of a common ion.  For example, if MgCl</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is added to a saturated Mg(OH)</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solution, additional Mg(OH)</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will precipitate out.  The additional Mg</a:t>
            </a:r>
            <a:r>
              <a:rPr b="0" baseline="30000" i="0" lang="en-US" sz="1800" u="none" cap="none" strike="noStrike">
                <a:solidFill>
                  <a:schemeClr val="dk1"/>
                </a:solidFill>
                <a:latin typeface="Rockwell"/>
                <a:ea typeface="Rockwell"/>
                <a:cs typeface="Rockwell"/>
                <a:sym typeface="Rockwell"/>
              </a:rPr>
              <a:t>2+ </a:t>
            </a:r>
            <a:r>
              <a:rPr b="0" i="0" lang="en-US" sz="1800" u="none" cap="none" strike="noStrike">
                <a:solidFill>
                  <a:schemeClr val="dk1"/>
                </a:solidFill>
                <a:latin typeface="Rockwell"/>
                <a:ea typeface="Rockwell"/>
                <a:cs typeface="Rockwell"/>
                <a:sym typeface="Rockwell"/>
              </a:rPr>
              <a:t>ions will shift the original equilibrium to the left, thus reducing the solubility of the magnesium hydroxide.</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0" name="Shape 2060"/>
        <p:cNvGrpSpPr/>
        <p:nvPr/>
      </p:nvGrpSpPr>
      <p:grpSpPr>
        <a:xfrm>
          <a:off x="0" y="0"/>
          <a:ext cx="0" cy="0"/>
          <a:chOff x="0" y="0"/>
          <a:chExt cx="0" cy="0"/>
        </a:xfrm>
      </p:grpSpPr>
      <p:pic>
        <p:nvPicPr>
          <p:cNvPr descr="analysis of anions" id="2061" name="Google Shape;2061;p164"/>
          <p:cNvPicPr preferRelativeResize="0"/>
          <p:nvPr/>
        </p:nvPicPr>
        <p:blipFill rotWithShape="1">
          <a:blip r:embed="rId3">
            <a:alphaModFix/>
          </a:blip>
          <a:srcRect b="0" l="0" r="0" t="0"/>
          <a:stretch/>
        </p:blipFill>
        <p:spPr>
          <a:xfrm>
            <a:off x="4324511" y="2314343"/>
            <a:ext cx="4633952" cy="3383386"/>
          </a:xfrm>
          <a:prstGeom prst="rect">
            <a:avLst/>
          </a:prstGeom>
          <a:noFill/>
          <a:ln>
            <a:noFill/>
          </a:ln>
        </p:spPr>
      </p:pic>
      <p:sp>
        <p:nvSpPr>
          <p:cNvPr id="2062" name="Google Shape;2062;p164"/>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Qualitative Analysis</a:t>
            </a:r>
            <a:br>
              <a:rPr lang="en-US">
                <a:solidFill>
                  <a:srgbClr val="00B0F0"/>
                </a:solidFill>
              </a:rPr>
            </a:br>
            <a:endParaRPr>
              <a:solidFill>
                <a:srgbClr val="00B0F0"/>
              </a:solidFill>
            </a:endParaRPr>
          </a:p>
        </p:txBody>
      </p:sp>
      <p:pic>
        <p:nvPicPr>
          <p:cNvPr descr="qual lab.jpg" id="2063" name="Google Shape;2063;p164"/>
          <p:cNvPicPr preferRelativeResize="0"/>
          <p:nvPr>
            <p:ph idx="1" type="body"/>
          </p:nvPr>
        </p:nvPicPr>
        <p:blipFill rotWithShape="1">
          <a:blip r:embed="rId4">
            <a:alphaModFix/>
          </a:blip>
          <a:srcRect b="0" l="9898" r="11036" t="6428"/>
          <a:stretch/>
        </p:blipFill>
        <p:spPr>
          <a:xfrm>
            <a:off x="4902506" y="356299"/>
            <a:ext cx="2891700" cy="1925100"/>
          </a:xfrm>
          <a:prstGeom prst="rect">
            <a:avLst/>
          </a:prstGeom>
          <a:noFill/>
          <a:ln>
            <a:noFill/>
          </a:ln>
        </p:spPr>
      </p:pic>
      <p:sp>
        <p:nvSpPr>
          <p:cNvPr id="2064" name="Google Shape;2064;p164"/>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Source</a:t>
            </a:r>
            <a:endParaRPr b="0" i="0" sz="1800" u="none" cap="none" strike="noStrike">
              <a:solidFill>
                <a:schemeClr val="dk1"/>
              </a:solidFill>
              <a:latin typeface="Rockwell"/>
              <a:ea typeface="Rockwell"/>
              <a:cs typeface="Rockwell"/>
              <a:sym typeface="Rockwell"/>
            </a:endParaRPr>
          </a:p>
        </p:txBody>
      </p:sp>
      <p:sp>
        <p:nvSpPr>
          <p:cNvPr id="2065" name="Google Shape;2065;p164"/>
          <p:cNvSpPr txBox="1"/>
          <p:nvPr/>
        </p:nvSpPr>
        <p:spPr>
          <a:xfrm>
            <a:off x="7172843" y="-33051"/>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a:t>
            </a:r>
            <a:endParaRPr b="0" i="0" sz="1800" u="none" cap="none" strike="noStrike">
              <a:solidFill>
                <a:schemeClr val="dk1"/>
              </a:solidFill>
              <a:latin typeface="Rockwell"/>
              <a:ea typeface="Rockwell"/>
              <a:cs typeface="Rockwell"/>
              <a:sym typeface="Rockwell"/>
            </a:endParaRPr>
          </a:p>
        </p:txBody>
      </p:sp>
      <p:sp>
        <p:nvSpPr>
          <p:cNvPr id="2066" name="Google Shape;2066;p164"/>
          <p:cNvSpPr txBox="1"/>
          <p:nvPr/>
        </p:nvSpPr>
        <p:spPr>
          <a:xfrm>
            <a:off x="4219542" y="-32652"/>
            <a:ext cx="1526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Virtual Lab 1</a:t>
            </a:r>
            <a:endParaRPr b="0" i="0" sz="1800" u="none" cap="none" strike="noStrike">
              <a:solidFill>
                <a:schemeClr val="dk1"/>
              </a:solidFill>
              <a:latin typeface="Rockwell"/>
              <a:ea typeface="Rockwell"/>
              <a:cs typeface="Rockwell"/>
              <a:sym typeface="Rockwell"/>
            </a:endParaRPr>
          </a:p>
        </p:txBody>
      </p:sp>
      <p:grpSp>
        <p:nvGrpSpPr>
          <p:cNvPr id="2067" name="Google Shape;2067;p164"/>
          <p:cNvGrpSpPr/>
          <p:nvPr/>
        </p:nvGrpSpPr>
        <p:grpSpPr>
          <a:xfrm>
            <a:off x="-1" y="5807100"/>
            <a:ext cx="9147387" cy="1061701"/>
            <a:chOff x="-1" y="5663879"/>
            <a:chExt cx="9147387" cy="1061701"/>
          </a:xfrm>
        </p:grpSpPr>
        <p:sp>
          <p:nvSpPr>
            <p:cNvPr id="2068" name="Google Shape;2068;p164"/>
            <p:cNvSpPr txBox="1"/>
            <p:nvPr/>
          </p:nvSpPr>
          <p:spPr>
            <a:xfrm>
              <a:off x="4759286" y="5663879"/>
              <a:ext cx="4388100" cy="10617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r>
                <a:rPr b="0" i="0" lang="en-US" sz="9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6.21: The student can predict the solubility of a salt, or rank the solubility of salts, given the relevant Ksp values.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6.22: The student can interpret data regarding solubility of salts to determine, or rank, the relevant Ksp values.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6.23: The student can interpret data regarding the relative solubility of salts in terms of factors (common ions, pH) that influence the solubility. </a:t>
              </a:r>
              <a:endParaRPr b="0" i="0" sz="900" u="sng" cap="none" strike="noStrike">
                <a:solidFill>
                  <a:schemeClr val="dk1"/>
                </a:solidFill>
                <a:latin typeface="Rockwell"/>
                <a:ea typeface="Rockwell"/>
                <a:cs typeface="Rockwell"/>
                <a:sym typeface="Rockwell"/>
              </a:endParaRPr>
            </a:p>
          </p:txBody>
        </p:sp>
        <p:sp>
          <p:nvSpPr>
            <p:cNvPr id="2069" name="Google Shape;2069;p164"/>
            <p:cNvSpPr txBox="1"/>
            <p:nvPr/>
          </p:nvSpPr>
          <p:spPr>
            <a:xfrm>
              <a:off x="-1" y="5663880"/>
              <a:ext cx="4759200" cy="10617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2.3 The student can </a:t>
              </a:r>
              <a:r>
                <a:rPr b="0" i="1" lang="en-US" sz="900" u="none" cap="none" strike="noStrike">
                  <a:solidFill>
                    <a:schemeClr val="dk1"/>
                  </a:solidFill>
                  <a:latin typeface="Rockwell"/>
                  <a:ea typeface="Rockwell"/>
                  <a:cs typeface="Rockwell"/>
                  <a:sym typeface="Rockwell"/>
                </a:rPr>
                <a:t>estimate numerically </a:t>
              </a:r>
              <a:r>
                <a:rPr b="0" i="0" lang="en-US" sz="900" u="none" cap="none" strike="noStrike">
                  <a:solidFill>
                    <a:schemeClr val="dk1"/>
                  </a:solidFill>
                  <a:latin typeface="Rockwell"/>
                  <a:ea typeface="Rockwell"/>
                  <a:cs typeface="Rockwell"/>
                  <a:sym typeface="Rockwell"/>
                </a:rPr>
                <a:t>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6.4 The student can </a:t>
              </a:r>
              <a:r>
                <a:rPr b="0" i="1" lang="en-US" sz="900" u="none" cap="none" strike="noStrike">
                  <a:solidFill>
                    <a:schemeClr val="dk1"/>
                  </a:solidFill>
                  <a:latin typeface="Rockwell"/>
                  <a:ea typeface="Rockwell"/>
                  <a:cs typeface="Rockwell"/>
                  <a:sym typeface="Rockwell"/>
                </a:rPr>
                <a:t>make claims and predictions about natural phenomena </a:t>
              </a:r>
              <a:r>
                <a:rPr b="0" i="0" lang="en-US" sz="900" u="none" cap="none" strike="noStrike">
                  <a:solidFill>
                    <a:schemeClr val="dk1"/>
                  </a:solidFill>
                  <a:latin typeface="Rockwell"/>
                  <a:ea typeface="Rockwell"/>
                  <a:cs typeface="Rockwell"/>
                  <a:sym typeface="Rockwell"/>
                </a:rPr>
                <a:t>based on scientific theories and models.</a:t>
              </a:r>
              <a:endParaRPr b="0" i="0" sz="900" u="sng" cap="none" strike="noStrike">
                <a:solidFill>
                  <a:schemeClr val="dk1"/>
                </a:solidFill>
                <a:latin typeface="Rockwell"/>
                <a:ea typeface="Rockwell"/>
                <a:cs typeface="Rockwell"/>
                <a:sym typeface="Rockwell"/>
              </a:endParaRPr>
            </a:p>
          </p:txBody>
        </p:sp>
      </p:grpSp>
      <p:pic>
        <p:nvPicPr>
          <p:cNvPr descr="http://www.compoundchem.com/wp-content/uploads/2014/02/Metal-Ion-Flame-Tests.png" id="2070" name="Google Shape;2070;p164"/>
          <p:cNvPicPr preferRelativeResize="0"/>
          <p:nvPr/>
        </p:nvPicPr>
        <p:blipFill rotWithShape="1">
          <a:blip r:embed="rId8">
            <a:alphaModFix/>
          </a:blip>
          <a:srcRect b="0" l="33222" r="0" t="0"/>
          <a:stretch/>
        </p:blipFill>
        <p:spPr>
          <a:xfrm>
            <a:off x="1344541" y="1081151"/>
            <a:ext cx="2979968" cy="3130208"/>
          </a:xfrm>
          <a:prstGeom prst="rect">
            <a:avLst/>
          </a:prstGeom>
          <a:noFill/>
          <a:ln>
            <a:noFill/>
          </a:ln>
        </p:spPr>
      </p:pic>
      <p:sp>
        <p:nvSpPr>
          <p:cNvPr id="2071" name="Google Shape;2071;p164"/>
          <p:cNvSpPr txBox="1"/>
          <p:nvPr/>
        </p:nvSpPr>
        <p:spPr>
          <a:xfrm>
            <a:off x="5668650" y="-33051"/>
            <a:ext cx="1526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rPr>
              <a:t>Virtual Lab 2</a:t>
            </a:r>
            <a:endParaRPr b="0" i="0" sz="1800" u="none" cap="none" strike="noStrike">
              <a:solidFill>
                <a:schemeClr val="dk1"/>
              </a:solidFill>
              <a:latin typeface="Rockwell"/>
              <a:ea typeface="Rockwell"/>
              <a:cs typeface="Rockwell"/>
              <a:sym typeface="Rockwell"/>
            </a:endParaRPr>
          </a:p>
        </p:txBody>
      </p:sp>
      <p:pic>
        <p:nvPicPr>
          <p:cNvPr descr="cation analysis summary" id="2072" name="Google Shape;2072;p164"/>
          <p:cNvPicPr preferRelativeResize="0"/>
          <p:nvPr/>
        </p:nvPicPr>
        <p:blipFill rotWithShape="1">
          <a:blip r:embed="rId10">
            <a:alphaModFix/>
          </a:blip>
          <a:srcRect b="0" l="0" r="0" t="0"/>
          <a:stretch/>
        </p:blipFill>
        <p:spPr>
          <a:xfrm>
            <a:off x="4335528" y="2358616"/>
            <a:ext cx="4633952" cy="3331991"/>
          </a:xfrm>
          <a:prstGeom prst="rect">
            <a:avLst/>
          </a:prstGeom>
          <a:noFill/>
          <a:ln>
            <a:noFill/>
          </a:ln>
        </p:spPr>
      </p:pic>
      <p:sp>
        <p:nvSpPr>
          <p:cNvPr id="2073" name="Google Shape;2073;p164"/>
          <p:cNvSpPr txBox="1"/>
          <p:nvPr/>
        </p:nvSpPr>
        <p:spPr>
          <a:xfrm>
            <a:off x="1" y="4156275"/>
            <a:ext cx="4324500" cy="1477200"/>
          </a:xfrm>
          <a:prstGeom prst="rect">
            <a:avLst/>
          </a:prstGeom>
          <a:solidFill>
            <a:srgbClr val="FFFC2D"/>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Remember that the lower the K</a:t>
            </a:r>
            <a:r>
              <a:rPr b="0" baseline="-25000" i="0" lang="en-US" sz="1800" u="none" cap="none" strike="noStrike">
                <a:solidFill>
                  <a:schemeClr val="dk1"/>
                </a:solidFill>
                <a:latin typeface="Rockwell"/>
                <a:ea typeface="Rockwell"/>
                <a:cs typeface="Rockwell"/>
                <a:sym typeface="Rockwell"/>
              </a:rPr>
              <a:t>sp</a:t>
            </a:r>
            <a:r>
              <a:rPr b="0" i="0" lang="en-US" sz="1800" u="none" cap="none" strike="noStrike">
                <a:solidFill>
                  <a:schemeClr val="dk1"/>
                </a:solidFill>
                <a:latin typeface="Rockwell"/>
                <a:ea typeface="Rockwell"/>
                <a:cs typeface="Rockwell"/>
                <a:sym typeface="Rockwell"/>
              </a:rPr>
              <a:t>, the less soluble the substance.  Qualitative analysis then also allows a ranking of salts by K</a:t>
            </a:r>
            <a:r>
              <a:rPr b="0" baseline="-25000" i="0" lang="en-US" sz="1800" u="none" cap="none" strike="noStrike">
                <a:solidFill>
                  <a:schemeClr val="dk1"/>
                </a:solidFill>
                <a:latin typeface="Rockwell"/>
                <a:ea typeface="Rockwell"/>
                <a:cs typeface="Rockwell"/>
                <a:sym typeface="Rockwell"/>
              </a:rPr>
              <a:t>sp</a:t>
            </a:r>
            <a:r>
              <a:rPr b="0" i="0" lang="en-US" sz="1800" u="none" cap="none" strike="noStrike">
                <a:solidFill>
                  <a:schemeClr val="dk1"/>
                </a:solidFill>
                <a:latin typeface="Rockwell"/>
                <a:ea typeface="Rockwell"/>
                <a:cs typeface="Rockwell"/>
                <a:sym typeface="Rockwell"/>
              </a:rPr>
              <a:t>, and demonstrates the effect of pH on solubility.</a:t>
            </a:r>
            <a:endParaRPr b="0" i="0" sz="1800" u="none" cap="none" strike="noStrike">
              <a:solidFill>
                <a:schemeClr val="dk1"/>
              </a:solidFill>
              <a:latin typeface="Rockwell"/>
              <a:ea typeface="Rockwell"/>
              <a:cs typeface="Rockwell"/>
              <a:sym typeface="Rockwell"/>
            </a:endParaRPr>
          </a:p>
        </p:txBody>
      </p:sp>
      <p:pic>
        <p:nvPicPr>
          <p:cNvPr descr="Metal Ion Flame Tests" id="2074" name="Google Shape;2074;p164"/>
          <p:cNvPicPr preferRelativeResize="0"/>
          <p:nvPr/>
        </p:nvPicPr>
        <p:blipFill rotWithShape="1">
          <a:blip r:embed="rId8">
            <a:alphaModFix/>
          </a:blip>
          <a:srcRect b="0" l="0" r="68295" t="0"/>
          <a:stretch/>
        </p:blipFill>
        <p:spPr>
          <a:xfrm>
            <a:off x="0" y="1130325"/>
            <a:ext cx="1344543" cy="297465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072"/>
                                        </p:tgtEl>
                                      </p:cBhvr>
                                    </p:animEffect>
                                    <p:set>
                                      <p:cBhvr>
                                        <p:cTn dur="1" fill="hold">
                                          <p:stCondLst>
                                            <p:cond delay="500"/>
                                          </p:stCondLst>
                                        </p:cTn>
                                        <p:tgtEl>
                                          <p:spTgt spid="207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9" name="Shape 2079"/>
        <p:cNvGrpSpPr/>
        <p:nvPr/>
      </p:nvGrpSpPr>
      <p:grpSpPr>
        <a:xfrm>
          <a:off x="0" y="0"/>
          <a:ext cx="0" cy="0"/>
          <a:chOff x="0" y="0"/>
          <a:chExt cx="0" cy="0"/>
        </a:xfrm>
      </p:grpSpPr>
      <p:sp>
        <p:nvSpPr>
          <p:cNvPr id="2080" name="Google Shape;2080;p165"/>
          <p:cNvSpPr txBox="1"/>
          <p:nvPr>
            <p:ph type="title"/>
          </p:nvPr>
        </p:nvSpPr>
        <p:spPr>
          <a:xfrm>
            <a:off x="895728" y="3431664"/>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8 </a:t>
            </a:r>
            <a:endParaRPr sz="4000"/>
          </a:p>
        </p:txBody>
      </p:sp>
      <p:sp>
        <p:nvSpPr>
          <p:cNvPr id="2081" name="Google Shape;2081;p165"/>
          <p:cNvSpPr txBox="1"/>
          <p:nvPr>
            <p:ph idx="1" type="body"/>
          </p:nvPr>
        </p:nvSpPr>
        <p:spPr>
          <a:xfrm>
            <a:off x="1358686" y="4767003"/>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Acids and Bases 11-15%</a:t>
            </a:r>
            <a:endParaRPr sz="5000"/>
          </a:p>
        </p:txBody>
      </p:sp>
      <p:pic>
        <p:nvPicPr>
          <p:cNvPr id="2082" name="Google Shape;2082;p165"/>
          <p:cNvPicPr preferRelativeResize="0"/>
          <p:nvPr/>
        </p:nvPicPr>
        <p:blipFill rotWithShape="1">
          <a:blip r:embed="rId3">
            <a:alphaModFix/>
          </a:blip>
          <a:srcRect b="0" l="0" r="0" t="0"/>
          <a:stretch/>
        </p:blipFill>
        <p:spPr>
          <a:xfrm>
            <a:off x="4610767" y="740894"/>
            <a:ext cx="3891547" cy="3825589"/>
          </a:xfrm>
          <a:prstGeom prst="rect">
            <a:avLst/>
          </a:prstGeom>
          <a:noFill/>
          <a:ln cap="flat" cmpd="sng" w="76200">
            <a:solidFill>
              <a:srgbClr val="999966"/>
            </a:solidFill>
            <a:prstDash val="solid"/>
            <a:round/>
            <a:headEnd len="sm" w="sm" type="none"/>
            <a:tailEnd len="sm" w="sm" type="none"/>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6" name="Shape 2086"/>
        <p:cNvGrpSpPr/>
        <p:nvPr/>
      </p:nvGrpSpPr>
      <p:grpSpPr>
        <a:xfrm>
          <a:off x="0" y="0"/>
          <a:ext cx="0" cy="0"/>
          <a:chOff x="0" y="0"/>
          <a:chExt cx="0" cy="0"/>
        </a:xfrm>
      </p:grpSpPr>
      <p:sp>
        <p:nvSpPr>
          <p:cNvPr id="2087" name="Google Shape;2087;p166"/>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Acid/Base Particulates</a:t>
            </a:r>
            <a:endParaRPr/>
          </a:p>
        </p:txBody>
      </p:sp>
      <p:sp>
        <p:nvSpPr>
          <p:cNvPr id="2088" name="Google Shape;2088;p166"/>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089" name="Google Shape;2089;p166"/>
          <p:cNvSpPr txBox="1"/>
          <p:nvPr/>
        </p:nvSpPr>
        <p:spPr>
          <a:xfrm>
            <a:off x="0" y="5922355"/>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6.11: 	The student can generate or use a particulate representation of an acid (strong or weak or polyprotic) and a strong base to explain the species that will have large versus small concentrations at equilibrium.																</a:t>
            </a:r>
            <a:endParaRPr b="0" i="0" sz="1800" u="none" cap="none" strike="noStrike">
              <a:solidFill>
                <a:schemeClr val="dk1"/>
              </a:solidFill>
              <a:latin typeface="Rockwell"/>
              <a:ea typeface="Rockwell"/>
              <a:cs typeface="Rockwell"/>
              <a:sym typeface="Rockwell"/>
            </a:endParaRPr>
          </a:p>
        </p:txBody>
      </p:sp>
      <p:sp>
        <p:nvSpPr>
          <p:cNvPr id="2090" name="Google Shape;2090;p166"/>
          <p:cNvSpPr txBox="1"/>
          <p:nvPr/>
        </p:nvSpPr>
        <p:spPr>
          <a:xfrm>
            <a:off x="8097582" y="-32652"/>
            <a:ext cx="979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rgbClr val="D8D8D8"/>
                </a:solidFill>
                <a:latin typeface="Rockwell"/>
                <a:ea typeface="Rockwell"/>
                <a:cs typeface="Rockwell"/>
                <a:sym typeface="Rockwell"/>
              </a:rPr>
              <a:t>Select Acid-Base Ionization</a:t>
            </a:r>
            <a:endParaRPr b="0" i="0" sz="900" u="none" cap="none" strike="noStrike">
              <a:solidFill>
                <a:srgbClr val="D8D8D8"/>
              </a:solidFill>
              <a:latin typeface="Rockwell"/>
              <a:ea typeface="Rockwell"/>
              <a:cs typeface="Rockwell"/>
              <a:sym typeface="Rockwell"/>
            </a:endParaRPr>
          </a:p>
        </p:txBody>
      </p:sp>
      <p:sp>
        <p:nvSpPr>
          <p:cNvPr id="2091" name="Google Shape;2091;p166"/>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092" name="Google Shape;2092;p166"/>
          <p:cNvSpPr txBox="1"/>
          <p:nvPr/>
        </p:nvSpPr>
        <p:spPr>
          <a:xfrm>
            <a:off x="54762" y="4199221"/>
            <a:ext cx="4101300" cy="147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2093" name="Google Shape;2093;p166"/>
          <p:cNvSpPr txBox="1"/>
          <p:nvPr/>
        </p:nvSpPr>
        <p:spPr>
          <a:xfrm>
            <a:off x="4434262" y="4322380"/>
            <a:ext cx="4569300" cy="1476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pic>
        <p:nvPicPr>
          <p:cNvPr id="2094" name="Google Shape;2094;p166"/>
          <p:cNvPicPr preferRelativeResize="0"/>
          <p:nvPr/>
        </p:nvPicPr>
        <p:blipFill rotWithShape="1">
          <a:blip r:embed="rId5">
            <a:alphaModFix/>
          </a:blip>
          <a:srcRect b="0" l="0" r="0" t="0"/>
          <a:stretch/>
        </p:blipFill>
        <p:spPr>
          <a:xfrm>
            <a:off x="5430523" y="51415"/>
            <a:ext cx="2505075" cy="590550"/>
          </a:xfrm>
          <a:prstGeom prst="rect">
            <a:avLst/>
          </a:prstGeom>
          <a:noFill/>
          <a:ln>
            <a:noFill/>
          </a:ln>
        </p:spPr>
      </p:pic>
      <p:pic>
        <p:nvPicPr>
          <p:cNvPr id="2095" name="Google Shape;2095;p166"/>
          <p:cNvPicPr preferRelativeResize="0"/>
          <p:nvPr/>
        </p:nvPicPr>
        <p:blipFill rotWithShape="1">
          <a:blip r:embed="rId6">
            <a:alphaModFix/>
          </a:blip>
          <a:srcRect b="0" l="0" r="0" t="0"/>
          <a:stretch/>
        </p:blipFill>
        <p:spPr>
          <a:xfrm>
            <a:off x="157563" y="889813"/>
            <a:ext cx="3390900" cy="828675"/>
          </a:xfrm>
          <a:prstGeom prst="rect">
            <a:avLst/>
          </a:prstGeom>
          <a:noFill/>
          <a:ln>
            <a:noFill/>
          </a:ln>
        </p:spPr>
      </p:pic>
      <p:pic>
        <p:nvPicPr>
          <p:cNvPr id="2096" name="Google Shape;2096;p166"/>
          <p:cNvPicPr preferRelativeResize="0"/>
          <p:nvPr/>
        </p:nvPicPr>
        <p:blipFill rotWithShape="1">
          <a:blip r:embed="rId7">
            <a:alphaModFix/>
          </a:blip>
          <a:srcRect b="0" l="0" r="0" t="0"/>
          <a:stretch/>
        </p:blipFill>
        <p:spPr>
          <a:xfrm>
            <a:off x="4754248" y="819533"/>
            <a:ext cx="3124200" cy="790937"/>
          </a:xfrm>
          <a:prstGeom prst="rect">
            <a:avLst/>
          </a:prstGeom>
          <a:noFill/>
          <a:ln>
            <a:noFill/>
          </a:ln>
        </p:spPr>
      </p:pic>
      <p:pic>
        <p:nvPicPr>
          <p:cNvPr id="2097" name="Google Shape;2097;p166"/>
          <p:cNvPicPr preferRelativeResize="0"/>
          <p:nvPr/>
        </p:nvPicPr>
        <p:blipFill rotWithShape="1">
          <a:blip r:embed="rId8">
            <a:alphaModFix/>
          </a:blip>
          <a:srcRect b="0" l="0" r="0" t="0"/>
          <a:stretch/>
        </p:blipFill>
        <p:spPr>
          <a:xfrm>
            <a:off x="376638" y="1678496"/>
            <a:ext cx="3171825" cy="2352675"/>
          </a:xfrm>
          <a:prstGeom prst="rect">
            <a:avLst/>
          </a:prstGeom>
          <a:noFill/>
          <a:ln>
            <a:noFill/>
          </a:ln>
        </p:spPr>
      </p:pic>
      <p:pic>
        <p:nvPicPr>
          <p:cNvPr id="2098" name="Google Shape;2098;p166"/>
          <p:cNvPicPr preferRelativeResize="0"/>
          <p:nvPr/>
        </p:nvPicPr>
        <p:blipFill rotWithShape="1">
          <a:blip r:embed="rId9">
            <a:alphaModFix/>
          </a:blip>
          <a:srcRect b="0" l="0" r="0" t="0"/>
          <a:stretch/>
        </p:blipFill>
        <p:spPr>
          <a:xfrm>
            <a:off x="4697098" y="1668259"/>
            <a:ext cx="3238500" cy="24098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02" name="Shape 2102"/>
        <p:cNvGrpSpPr/>
        <p:nvPr/>
      </p:nvGrpSpPr>
      <p:grpSpPr>
        <a:xfrm>
          <a:off x="0" y="0"/>
          <a:ext cx="0" cy="0"/>
          <a:chOff x="0" y="0"/>
          <a:chExt cx="0" cy="0"/>
        </a:xfrm>
      </p:grpSpPr>
      <p:sp>
        <p:nvSpPr>
          <p:cNvPr id="2103" name="Google Shape;2103;p167"/>
          <p:cNvSpPr txBox="1"/>
          <p:nvPr/>
        </p:nvSpPr>
        <p:spPr>
          <a:xfrm>
            <a:off x="199226" y="3897522"/>
            <a:ext cx="3648300" cy="25854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increased number of oxygen atoms pulls negative charge away from the O-H bond, weakening the attraction of the proton for the electron pair and thus strengthening the acid. 																</a:t>
            </a:r>
            <a:endParaRPr b="0" i="0" sz="1800" u="none" cap="none" strike="noStrike">
              <a:solidFill>
                <a:schemeClr val="dk1"/>
              </a:solidFill>
              <a:latin typeface="Rockwell"/>
              <a:ea typeface="Rockwell"/>
              <a:cs typeface="Rockwell"/>
              <a:sym typeface="Rockwell"/>
            </a:endParaRPr>
          </a:p>
        </p:txBody>
      </p:sp>
      <p:pic>
        <p:nvPicPr>
          <p:cNvPr descr="Screen Shot 2016-04-04 at 3.07.09 PM.png" id="2104" name="Google Shape;2104;p167"/>
          <p:cNvPicPr preferRelativeResize="0"/>
          <p:nvPr/>
        </p:nvPicPr>
        <p:blipFill rotWithShape="1">
          <a:blip r:embed="rId3">
            <a:alphaModFix/>
          </a:blip>
          <a:srcRect b="0" l="1999" r="0" t="0"/>
          <a:stretch/>
        </p:blipFill>
        <p:spPr>
          <a:xfrm>
            <a:off x="24779" y="447780"/>
            <a:ext cx="4235293" cy="3969934"/>
          </a:xfrm>
          <a:prstGeom prst="rect">
            <a:avLst/>
          </a:prstGeom>
          <a:noFill/>
          <a:ln cap="flat" cmpd="sng" w="38100">
            <a:solidFill>
              <a:srgbClr val="0C0C0C"/>
            </a:solidFill>
            <a:prstDash val="solid"/>
            <a:round/>
            <a:headEnd len="sm" w="sm" type="none"/>
            <a:tailEnd len="sm" w="sm" type="none"/>
          </a:ln>
        </p:spPr>
      </p:pic>
      <p:sp>
        <p:nvSpPr>
          <p:cNvPr id="2105" name="Google Shape;2105;p167"/>
          <p:cNvSpPr txBox="1"/>
          <p:nvPr/>
        </p:nvSpPr>
        <p:spPr>
          <a:xfrm>
            <a:off x="8097582" y="-70008"/>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2106" name="Google Shape;2106;p167"/>
          <p:cNvSpPr txBox="1"/>
          <p:nvPr/>
        </p:nvSpPr>
        <p:spPr>
          <a:xfrm>
            <a:off x="8012181" y="1816585"/>
            <a:ext cx="108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Reading</a:t>
            </a:r>
            <a:endParaRPr b="0" i="0" sz="1800" u="none" cap="none" strike="noStrike">
              <a:solidFill>
                <a:schemeClr val="dk1"/>
              </a:solidFill>
              <a:latin typeface="Rockwell"/>
              <a:ea typeface="Rockwell"/>
              <a:cs typeface="Rockwell"/>
              <a:sym typeface="Rockwell"/>
            </a:endParaRPr>
          </a:p>
        </p:txBody>
      </p:sp>
      <p:sp>
        <p:nvSpPr>
          <p:cNvPr id="2107" name="Google Shape;2107;p167"/>
          <p:cNvSpPr txBox="1"/>
          <p:nvPr/>
        </p:nvSpPr>
        <p:spPr>
          <a:xfrm>
            <a:off x="3959547" y="4806521"/>
            <a:ext cx="5105100" cy="2031300"/>
          </a:xfrm>
          <a:prstGeom prst="rect">
            <a:avLst/>
          </a:prstGeom>
          <a:solidFill>
            <a:schemeClr val="lt1"/>
          </a:solidFill>
          <a:ln cap="flat" cmpd="sng" w="25400">
            <a:solidFill>
              <a:schemeClr val="accent6"/>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greater the size of the negative ion, the weaker its attraction for the proton, and so the stronger the acid, and the weaker the conjugate base. HI is the strongest binary acid.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2108" name="Google Shape;2108;p167"/>
          <p:cNvSpPr txBox="1"/>
          <p:nvPr/>
        </p:nvSpPr>
        <p:spPr>
          <a:xfrm>
            <a:off x="610109" y="-12451"/>
            <a:ext cx="37602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Rockwell"/>
                <a:ea typeface="Rockwell"/>
                <a:cs typeface="Rockwell"/>
                <a:sym typeface="Rockwell"/>
              </a:rPr>
              <a:t>Oxyacid Strength</a:t>
            </a:r>
            <a:endParaRPr b="0" i="0" sz="2400" u="none" cap="none" strike="noStrike">
              <a:solidFill>
                <a:schemeClr val="dk1"/>
              </a:solidFill>
              <a:latin typeface="Rockwell"/>
              <a:ea typeface="Rockwell"/>
              <a:cs typeface="Rockwell"/>
              <a:sym typeface="Rockwell"/>
            </a:endParaRPr>
          </a:p>
        </p:txBody>
      </p:sp>
      <p:sp>
        <p:nvSpPr>
          <p:cNvPr id="2109" name="Google Shape;2109;p167"/>
          <p:cNvSpPr txBox="1"/>
          <p:nvPr/>
        </p:nvSpPr>
        <p:spPr>
          <a:xfrm>
            <a:off x="4762285" y="35951"/>
            <a:ext cx="32067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chemeClr val="dk1"/>
                </a:solidFill>
                <a:latin typeface="Rockwell"/>
                <a:ea typeface="Rockwell"/>
                <a:cs typeface="Rockwell"/>
                <a:sym typeface="Rockwell"/>
              </a:rPr>
              <a:t>Binary Acid Strength</a:t>
            </a:r>
            <a:endParaRPr b="0" i="0" sz="2400" u="none" cap="none" strike="noStrike">
              <a:solidFill>
                <a:schemeClr val="dk1"/>
              </a:solidFill>
              <a:latin typeface="Rockwell"/>
              <a:ea typeface="Rockwell"/>
              <a:cs typeface="Rockwell"/>
              <a:sym typeface="Rockwell"/>
            </a:endParaRPr>
          </a:p>
        </p:txBody>
      </p:sp>
      <p:pic>
        <p:nvPicPr>
          <p:cNvPr descr="Screen Shot 2016-04-06 at 7.14.58 PM.png" id="2110" name="Google Shape;2110;p167"/>
          <p:cNvPicPr preferRelativeResize="0"/>
          <p:nvPr/>
        </p:nvPicPr>
        <p:blipFill rotWithShape="1">
          <a:blip r:embed="rId6">
            <a:alphaModFix/>
          </a:blip>
          <a:srcRect b="0" l="0" r="0" t="0"/>
          <a:stretch/>
        </p:blipFill>
        <p:spPr>
          <a:xfrm>
            <a:off x="4684510" y="509124"/>
            <a:ext cx="3303310" cy="4876315"/>
          </a:xfrm>
          <a:prstGeom prst="rect">
            <a:avLst/>
          </a:prstGeom>
          <a:noFill/>
          <a:ln cap="flat" cmpd="sng" w="38100">
            <a:solidFill>
              <a:schemeClr val="dk1"/>
            </a:solidFill>
            <a:prstDash val="solid"/>
            <a:round/>
            <a:headEnd len="sm" w="sm" type="none"/>
            <a:tailEnd len="sm" w="sm" type="none"/>
          </a:ln>
        </p:spPr>
      </p:pic>
      <p:sp>
        <p:nvSpPr>
          <p:cNvPr id="2111" name="Google Shape;2111;p167"/>
          <p:cNvSpPr txBox="1"/>
          <p:nvPr/>
        </p:nvSpPr>
        <p:spPr>
          <a:xfrm>
            <a:off x="7998458" y="1069527"/>
            <a:ext cx="1165800" cy="646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  student is able to explain the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relative strengths of acids and bases based 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structure, IMF’s, &amp;  equilibrium.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6" name="Shape 2116"/>
        <p:cNvGrpSpPr/>
        <p:nvPr/>
      </p:nvGrpSpPr>
      <p:grpSpPr>
        <a:xfrm>
          <a:off x="0" y="0"/>
          <a:ext cx="0" cy="0"/>
          <a:chOff x="0" y="0"/>
          <a:chExt cx="0" cy="0"/>
        </a:xfrm>
      </p:grpSpPr>
      <p:sp>
        <p:nvSpPr>
          <p:cNvPr id="2117" name="Google Shape;2117;p168"/>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Bronsted-Lowery Acids &amp; Bases</a:t>
            </a:r>
            <a:endParaRPr/>
          </a:p>
        </p:txBody>
      </p:sp>
      <p:sp>
        <p:nvSpPr>
          <p:cNvPr id="2118" name="Google Shape;2118;p168"/>
          <p:cNvSpPr txBox="1"/>
          <p:nvPr>
            <p:ph idx="1" type="body"/>
          </p:nvPr>
        </p:nvSpPr>
        <p:spPr>
          <a:xfrm>
            <a:off x="5430736" y="2803816"/>
            <a:ext cx="3343800" cy="2441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b="1" lang="en-US" sz="1400"/>
              <a:t>Amphoteric nature of water</a:t>
            </a:r>
            <a:endParaRPr/>
          </a:p>
          <a:p>
            <a:pPr indent="0" lvl="0" marL="0" rtl="0" algn="l">
              <a:lnSpc>
                <a:spcPct val="100000"/>
              </a:lnSpc>
              <a:spcBef>
                <a:spcPts val="0"/>
              </a:spcBef>
              <a:spcAft>
                <a:spcPts val="0"/>
              </a:spcAft>
              <a:buSzPts val="1050"/>
              <a:buNone/>
            </a:pPr>
            <a:r>
              <a:rPr lang="en-US" sz="1400"/>
              <a:t>Water acts as both an acid &amp; a base.</a:t>
            </a:r>
            <a:endParaRPr/>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l">
              <a:lnSpc>
                <a:spcPct val="100000"/>
              </a:lnSpc>
              <a:spcBef>
                <a:spcPts val="0"/>
              </a:spcBef>
              <a:spcAft>
                <a:spcPts val="0"/>
              </a:spcAft>
              <a:buSzPts val="1050"/>
              <a:buNone/>
            </a:pPr>
            <a:r>
              <a:t/>
            </a:r>
            <a:endParaRPr sz="1400"/>
          </a:p>
          <a:p>
            <a:pPr indent="0" lvl="0" marL="0" rtl="0" algn="ctr">
              <a:lnSpc>
                <a:spcPct val="100000"/>
              </a:lnSpc>
              <a:spcBef>
                <a:spcPts val="0"/>
              </a:spcBef>
              <a:spcAft>
                <a:spcPts val="0"/>
              </a:spcAft>
              <a:buSzPts val="1050"/>
              <a:buNone/>
            </a:pPr>
            <a:r>
              <a:rPr lang="en-US" sz="1400"/>
              <a:t>H</a:t>
            </a:r>
            <a:r>
              <a:rPr baseline="-25000" lang="en-US" sz="1400"/>
              <a:t>2</a:t>
            </a:r>
            <a:r>
              <a:rPr lang="en-US" sz="1400"/>
              <a:t>O 🡨🡪 H</a:t>
            </a:r>
            <a:r>
              <a:rPr baseline="30000" lang="en-US" sz="1400"/>
              <a:t>+</a:t>
            </a:r>
            <a:r>
              <a:rPr lang="en-US" sz="1400"/>
              <a:t> + OH</a:t>
            </a:r>
            <a:r>
              <a:rPr baseline="30000" lang="en-US" sz="1400"/>
              <a:t>-</a:t>
            </a:r>
            <a:r>
              <a:rPr lang="en-US" sz="1400"/>
              <a:t> </a:t>
            </a:r>
            <a:endParaRPr/>
          </a:p>
          <a:p>
            <a:pPr indent="0" lvl="0" marL="0" rtl="0" algn="ctr">
              <a:lnSpc>
                <a:spcPct val="100000"/>
              </a:lnSpc>
              <a:spcBef>
                <a:spcPts val="0"/>
              </a:spcBef>
              <a:spcAft>
                <a:spcPts val="0"/>
              </a:spcAft>
              <a:buSzPts val="1050"/>
              <a:buNone/>
            </a:pPr>
            <a:r>
              <a:rPr lang="en-US" sz="1400"/>
              <a:t>2H</a:t>
            </a:r>
            <a:r>
              <a:rPr baseline="-25000" lang="en-US" sz="1400"/>
              <a:t>2</a:t>
            </a:r>
            <a:r>
              <a:rPr lang="en-US" sz="1400"/>
              <a:t>O 🡨🡪 H</a:t>
            </a:r>
            <a:r>
              <a:rPr baseline="-25000" lang="en-US" sz="1400"/>
              <a:t>3</a:t>
            </a:r>
            <a:r>
              <a:rPr lang="en-US" sz="1400"/>
              <a:t>O</a:t>
            </a:r>
            <a:r>
              <a:rPr baseline="30000" lang="en-US" sz="1400"/>
              <a:t>+</a:t>
            </a:r>
            <a:r>
              <a:rPr lang="en-US" sz="1400"/>
              <a:t> + OH</a:t>
            </a:r>
            <a:r>
              <a:rPr baseline="30000" lang="en-US" sz="1400"/>
              <a:t>-</a:t>
            </a:r>
            <a:r>
              <a:rPr lang="en-US" sz="1400"/>
              <a:t> </a:t>
            </a:r>
            <a:endParaRPr/>
          </a:p>
          <a:p>
            <a:pPr indent="0" lvl="0" marL="0" rtl="0" algn="l">
              <a:lnSpc>
                <a:spcPct val="100000"/>
              </a:lnSpc>
              <a:spcBef>
                <a:spcPts val="0"/>
              </a:spcBef>
              <a:spcAft>
                <a:spcPts val="0"/>
              </a:spcAft>
              <a:buSzPts val="1050"/>
              <a:buNone/>
            </a:pPr>
            <a:r>
              <a:t/>
            </a:r>
            <a:endParaRPr sz="1400"/>
          </a:p>
        </p:txBody>
      </p:sp>
      <p:sp>
        <p:nvSpPr>
          <p:cNvPr id="2119" name="Google Shape;2119;p16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120" name="Google Shape;2120;p168"/>
          <p:cNvSpPr txBox="1"/>
          <p:nvPr/>
        </p:nvSpPr>
        <p:spPr>
          <a:xfrm>
            <a:off x="0" y="6033063"/>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3.7: The student is able to identify compounds as Bronsted-Lowry acids, bases and/or conjugate acid-base pairs, using proton-transfer reactions to justify the identification.																	</a:t>
            </a:r>
            <a:endParaRPr b="0" i="0" sz="1800" u="none" cap="none" strike="noStrike">
              <a:solidFill>
                <a:schemeClr val="dk1"/>
              </a:solidFill>
              <a:latin typeface="Rockwell"/>
              <a:ea typeface="Rockwell"/>
              <a:cs typeface="Rockwell"/>
              <a:sym typeface="Rockwell"/>
            </a:endParaRPr>
          </a:p>
        </p:txBody>
      </p:sp>
      <p:sp>
        <p:nvSpPr>
          <p:cNvPr id="2121" name="Google Shape;2121;p168"/>
          <p:cNvSpPr txBox="1"/>
          <p:nvPr/>
        </p:nvSpPr>
        <p:spPr>
          <a:xfrm>
            <a:off x="8157538" y="1816854"/>
            <a:ext cx="894900" cy="61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sng" cap="none" strike="noStrike">
                <a:solidFill>
                  <a:schemeClr val="dk1"/>
                </a:solidFill>
                <a:latin typeface="Rockwell"/>
                <a:ea typeface="Rockwell"/>
                <a:cs typeface="Rockwell"/>
                <a:sym typeface="Rockwell"/>
                <a:hlinkClick r:id="rId5"/>
              </a:rPr>
              <a:t>Quizlet</a:t>
            </a:r>
            <a:endParaRPr b="0" i="0" sz="1600" u="none" cap="none" strike="noStrike">
              <a:solidFill>
                <a:schemeClr val="dk1"/>
              </a:solidFill>
              <a:latin typeface="Rockwell"/>
              <a:ea typeface="Rockwell"/>
              <a:cs typeface="Rockwell"/>
              <a:sym typeface="Rockwell"/>
            </a:endParaRPr>
          </a:p>
        </p:txBody>
      </p:sp>
      <p:pic>
        <p:nvPicPr>
          <p:cNvPr id="2122" name="Google Shape;2122;p168"/>
          <p:cNvPicPr preferRelativeResize="0"/>
          <p:nvPr/>
        </p:nvPicPr>
        <p:blipFill rotWithShape="1">
          <a:blip r:embed="rId6">
            <a:alphaModFix/>
          </a:blip>
          <a:srcRect b="27624" l="0" r="0" t="0"/>
          <a:stretch/>
        </p:blipFill>
        <p:spPr>
          <a:xfrm>
            <a:off x="3084945" y="857072"/>
            <a:ext cx="4724960" cy="1704099"/>
          </a:xfrm>
          <a:prstGeom prst="rect">
            <a:avLst/>
          </a:prstGeom>
          <a:noFill/>
          <a:ln>
            <a:noFill/>
          </a:ln>
        </p:spPr>
      </p:pic>
      <p:pic>
        <p:nvPicPr>
          <p:cNvPr id="2123" name="Google Shape;2123;p168"/>
          <p:cNvPicPr preferRelativeResize="0"/>
          <p:nvPr/>
        </p:nvPicPr>
        <p:blipFill rotWithShape="1">
          <a:blip r:embed="rId7">
            <a:alphaModFix/>
          </a:blip>
          <a:srcRect b="0" l="0" r="0" t="0"/>
          <a:stretch/>
        </p:blipFill>
        <p:spPr>
          <a:xfrm>
            <a:off x="5473644" y="3345239"/>
            <a:ext cx="3131373" cy="1136544"/>
          </a:xfrm>
          <a:prstGeom prst="rect">
            <a:avLst/>
          </a:prstGeom>
          <a:noFill/>
          <a:ln>
            <a:noFill/>
          </a:ln>
        </p:spPr>
      </p:pic>
      <p:sp>
        <p:nvSpPr>
          <p:cNvPr id="2124" name="Google Shape;2124;p168"/>
          <p:cNvSpPr txBox="1"/>
          <p:nvPr/>
        </p:nvSpPr>
        <p:spPr>
          <a:xfrm>
            <a:off x="267854" y="857072"/>
            <a:ext cx="2817000" cy="2123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According to Bronsted-Lowery (B.L.) an acid is a "proton donor" and a base is a "proton acceptor.“  The proton here is shown as a hydrogen.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The acid’s conjugate base is the anion.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The base’s conjugate acid now has the proton (hydrogen 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p:txBody>
      </p:sp>
      <p:pic>
        <p:nvPicPr>
          <p:cNvPr id="2125" name="Google Shape;2125;p168"/>
          <p:cNvPicPr preferRelativeResize="0"/>
          <p:nvPr/>
        </p:nvPicPr>
        <p:blipFill rotWithShape="1">
          <a:blip r:embed="rId8">
            <a:alphaModFix/>
          </a:blip>
          <a:srcRect b="27384" l="13669" r="17672" t="3073"/>
          <a:stretch/>
        </p:blipFill>
        <p:spPr>
          <a:xfrm>
            <a:off x="498474" y="2771002"/>
            <a:ext cx="4479926" cy="2835979"/>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29" name="Shape 2129"/>
        <p:cNvGrpSpPr/>
        <p:nvPr/>
      </p:nvGrpSpPr>
      <p:grpSpPr>
        <a:xfrm>
          <a:off x="0" y="0"/>
          <a:ext cx="0" cy="0"/>
          <a:chOff x="0" y="0"/>
          <a:chExt cx="0" cy="0"/>
        </a:xfrm>
      </p:grpSpPr>
      <p:sp>
        <p:nvSpPr>
          <p:cNvPr id="2130" name="Google Shape;2130;p169"/>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pH of Weak or Strong Acid</a:t>
            </a:r>
            <a:endParaRPr/>
          </a:p>
        </p:txBody>
      </p:sp>
      <p:sp>
        <p:nvSpPr>
          <p:cNvPr id="2131" name="Google Shape;2131;p169"/>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132" name="Google Shape;2132;p169"/>
          <p:cNvSpPr txBox="1"/>
          <p:nvPr/>
        </p:nvSpPr>
        <p:spPr>
          <a:xfrm>
            <a:off x="0" y="6015299"/>
            <a:ext cx="91440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6.12: Reason about the distinction between strong and weak acid solutions with similar values of pH, including the percent ionization of the acids, the concentrations needed to achieve the same pH, and the amount of base needed to reach the equivalence point in a titration.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2133" name="Google Shape;2133;p16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134" name="Google Shape;2134;p16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135" name="Google Shape;2135;p169"/>
          <p:cNvSpPr txBox="1"/>
          <p:nvPr/>
        </p:nvSpPr>
        <p:spPr>
          <a:xfrm>
            <a:off x="-3636" y="4033626"/>
            <a:ext cx="4087200" cy="831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This is a particulate picture of a strong acid whose [HA] = 0.00100</a:t>
            </a:r>
            <a:r>
              <a:rPr b="0" i="1" lang="en-US" sz="1600" u="none" cap="none" strike="noStrike">
                <a:solidFill>
                  <a:schemeClr val="dk1"/>
                </a:solidFill>
                <a:latin typeface="Rockwell"/>
                <a:ea typeface="Rockwell"/>
                <a:cs typeface="Rockwell"/>
                <a:sym typeface="Rockwell"/>
              </a:rPr>
              <a:t>M</a:t>
            </a:r>
            <a:r>
              <a:rPr b="0" i="0" lang="en-US" sz="160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Note the 100% ionization of this acid. </a:t>
            </a:r>
            <a:endParaRPr b="0" i="0" sz="1600" u="none" cap="none" strike="noStrike">
              <a:solidFill>
                <a:schemeClr val="dk1"/>
              </a:solidFill>
              <a:latin typeface="Rockwell"/>
              <a:ea typeface="Rockwell"/>
              <a:cs typeface="Rockwell"/>
              <a:sym typeface="Rockwell"/>
            </a:endParaRPr>
          </a:p>
        </p:txBody>
      </p:sp>
      <p:sp>
        <p:nvSpPr>
          <p:cNvPr id="2136" name="Google Shape;2136;p169"/>
          <p:cNvSpPr txBox="1"/>
          <p:nvPr/>
        </p:nvSpPr>
        <p:spPr>
          <a:xfrm>
            <a:off x="4191721" y="3808328"/>
            <a:ext cx="4779900" cy="14313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450"/>
              <a:buFont typeface="Arial"/>
              <a:buChar char="•"/>
            </a:pPr>
            <a:r>
              <a:rPr b="0" i="0" lang="en-US" sz="1450" u="none" cap="none" strike="noStrike">
                <a:solidFill>
                  <a:schemeClr val="dk1"/>
                </a:solidFill>
                <a:latin typeface="Rockwell"/>
                <a:ea typeface="Rockwell"/>
                <a:cs typeface="Rockwell"/>
                <a:sym typeface="Rockwell"/>
              </a:rPr>
              <a:t>This is a particulate picture of a weak acid whose [HA] = 1.00</a:t>
            </a:r>
            <a:r>
              <a:rPr b="0" i="1" lang="en-US" sz="1450" u="none" cap="none" strike="noStrike">
                <a:solidFill>
                  <a:schemeClr val="dk1"/>
                </a:solidFill>
                <a:latin typeface="Rockwell"/>
                <a:ea typeface="Rockwell"/>
                <a:cs typeface="Rockwell"/>
                <a:sym typeface="Rockwell"/>
              </a:rPr>
              <a:t>M</a:t>
            </a:r>
            <a:r>
              <a:rPr b="0" i="0" lang="en-US" sz="1450" u="none" cap="none" strike="noStrike">
                <a:solidFill>
                  <a:schemeClr val="dk1"/>
                </a:solidFill>
                <a:latin typeface="Rockwell"/>
                <a:ea typeface="Rockwell"/>
                <a:cs typeface="Rockwell"/>
                <a:sym typeface="Rockwell"/>
              </a:rPr>
              <a:t> and K</a:t>
            </a:r>
            <a:r>
              <a:rPr b="0" baseline="-25000" i="0" lang="en-US" sz="1450" u="none" cap="none" strike="noStrike">
                <a:solidFill>
                  <a:schemeClr val="dk1"/>
                </a:solidFill>
                <a:latin typeface="Rockwell"/>
                <a:ea typeface="Rockwell"/>
                <a:cs typeface="Rockwell"/>
                <a:sym typeface="Rockwell"/>
              </a:rPr>
              <a:t>a</a:t>
            </a:r>
            <a:r>
              <a:rPr b="0" i="0" lang="en-US" sz="1450" u="none" cap="none" strike="noStrike">
                <a:solidFill>
                  <a:schemeClr val="dk1"/>
                </a:solidFill>
                <a:latin typeface="Rockwell"/>
                <a:ea typeface="Rockwell"/>
                <a:cs typeface="Rockwell"/>
                <a:sym typeface="Rockwell"/>
              </a:rPr>
              <a:t> = 1.00x10</a:t>
            </a:r>
            <a:r>
              <a:rPr b="0" baseline="30000" i="0" lang="en-US" sz="1450" u="none" cap="none" strike="noStrike">
                <a:solidFill>
                  <a:schemeClr val="dk1"/>
                </a:solidFill>
                <a:latin typeface="Rockwell"/>
                <a:ea typeface="Rockwell"/>
                <a:cs typeface="Rockwell"/>
                <a:sym typeface="Rockwell"/>
              </a:rPr>
              <a:t>-6</a:t>
            </a:r>
            <a:r>
              <a:rPr b="0" i="0" lang="en-US" sz="145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50"/>
              <a:buFont typeface="Arial"/>
              <a:buChar char="•"/>
            </a:pPr>
            <a:r>
              <a:rPr b="0" i="0" lang="en-US" sz="1450" u="none" cap="none" strike="noStrike">
                <a:solidFill>
                  <a:schemeClr val="dk1"/>
                </a:solidFill>
                <a:latin typeface="Rockwell"/>
                <a:ea typeface="Rockwell"/>
                <a:cs typeface="Rockwell"/>
                <a:sym typeface="Rockwell"/>
              </a:rPr>
              <a:t>pH is a measure of the [H</a:t>
            </a:r>
            <a:r>
              <a:rPr b="0" baseline="30000" i="0" lang="en-US" sz="1450" u="none" cap="none" strike="noStrike">
                <a:solidFill>
                  <a:schemeClr val="dk1"/>
                </a:solidFill>
                <a:latin typeface="Rockwell"/>
                <a:ea typeface="Rockwell"/>
                <a:cs typeface="Rockwell"/>
                <a:sym typeface="Rockwell"/>
              </a:rPr>
              <a:t>+</a:t>
            </a:r>
            <a:r>
              <a:rPr b="0" i="0" lang="en-US" sz="1450" u="none" cap="none" strike="noStrike">
                <a:solidFill>
                  <a:schemeClr val="dk1"/>
                </a:solidFill>
                <a:latin typeface="Rockwell"/>
                <a:ea typeface="Rockwell"/>
                <a:cs typeface="Rockwell"/>
                <a:sym typeface="Rockwell"/>
              </a:rPr>
              <a:t>] in solution. More moles of a weak acid are needed to achieve equivalent [H</a:t>
            </a:r>
            <a:r>
              <a:rPr b="0" baseline="30000" i="0" lang="en-US" sz="1450" u="none" cap="none" strike="noStrike">
                <a:solidFill>
                  <a:schemeClr val="dk1"/>
                </a:solidFill>
                <a:latin typeface="Rockwell"/>
                <a:ea typeface="Rockwell"/>
                <a:cs typeface="Rockwell"/>
                <a:sym typeface="Rockwell"/>
              </a:rPr>
              <a:t>+</a:t>
            </a:r>
            <a:r>
              <a:rPr b="0" i="0" lang="en-US" sz="1450" u="none" cap="none" strike="noStrike">
                <a:solidFill>
                  <a:schemeClr val="dk1"/>
                </a:solidFill>
                <a:latin typeface="Rockwell"/>
                <a:ea typeface="Rockwell"/>
                <a:cs typeface="Rockwell"/>
                <a:sym typeface="Rockwell"/>
              </a:rPr>
              <a:t>] values of a strong acid of the same pH, since a weak acid only partially ionizes.</a:t>
            </a:r>
            <a:endParaRPr b="0" i="0" sz="1450" u="none" cap="none" strike="noStrike">
              <a:solidFill>
                <a:schemeClr val="dk1"/>
              </a:solidFill>
              <a:latin typeface="Rockwell"/>
              <a:ea typeface="Rockwell"/>
              <a:cs typeface="Rockwell"/>
              <a:sym typeface="Rockwell"/>
            </a:endParaRPr>
          </a:p>
        </p:txBody>
      </p:sp>
      <p:sp>
        <p:nvSpPr>
          <p:cNvPr id="2137" name="Google Shape;2137;p169"/>
          <p:cNvSpPr txBox="1"/>
          <p:nvPr/>
        </p:nvSpPr>
        <p:spPr>
          <a:xfrm>
            <a:off x="-55339" y="5295346"/>
            <a:ext cx="9077100" cy="584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If similar volumes of both acids above were titrated with the same strong base, the weak acid would require a larger volume of base to reach its equivalence point. </a:t>
            </a:r>
            <a:endParaRPr b="0" i="0" sz="1600" u="none" cap="none" strike="noStrike">
              <a:solidFill>
                <a:schemeClr val="dk1"/>
              </a:solidFill>
              <a:latin typeface="Rockwell"/>
              <a:ea typeface="Rockwell"/>
              <a:cs typeface="Rockwell"/>
              <a:sym typeface="Rockwell"/>
            </a:endParaRPr>
          </a:p>
        </p:txBody>
      </p:sp>
      <p:pic>
        <p:nvPicPr>
          <p:cNvPr id="2138" name="Google Shape;2138;p169"/>
          <p:cNvPicPr preferRelativeResize="0"/>
          <p:nvPr/>
        </p:nvPicPr>
        <p:blipFill rotWithShape="1">
          <a:blip r:embed="rId5">
            <a:alphaModFix/>
          </a:blip>
          <a:srcRect b="0" l="0" r="0" t="0"/>
          <a:stretch/>
        </p:blipFill>
        <p:spPr>
          <a:xfrm>
            <a:off x="21636" y="854823"/>
            <a:ext cx="3181350" cy="3114675"/>
          </a:xfrm>
          <a:prstGeom prst="rect">
            <a:avLst/>
          </a:prstGeom>
          <a:noFill/>
          <a:ln>
            <a:noFill/>
          </a:ln>
        </p:spPr>
      </p:pic>
      <p:pic>
        <p:nvPicPr>
          <p:cNvPr id="2139" name="Google Shape;2139;p169"/>
          <p:cNvPicPr preferRelativeResize="0"/>
          <p:nvPr/>
        </p:nvPicPr>
        <p:blipFill rotWithShape="1">
          <a:blip r:embed="rId6">
            <a:alphaModFix/>
          </a:blip>
          <a:srcRect b="0" l="0" r="0" t="0"/>
          <a:stretch/>
        </p:blipFill>
        <p:spPr>
          <a:xfrm>
            <a:off x="4893793" y="817569"/>
            <a:ext cx="3152775" cy="3028950"/>
          </a:xfrm>
          <a:prstGeom prst="rect">
            <a:avLst/>
          </a:prstGeom>
          <a:noFill/>
          <a:ln>
            <a:noFill/>
          </a:ln>
        </p:spPr>
      </p:pic>
      <p:sp>
        <p:nvSpPr>
          <p:cNvPr id="2140" name="Google Shape;2140;p169"/>
          <p:cNvSpPr txBox="1"/>
          <p:nvPr/>
        </p:nvSpPr>
        <p:spPr>
          <a:xfrm>
            <a:off x="2665920" y="698494"/>
            <a:ext cx="28353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Note the similar pH values of both monoprotic acids.</a:t>
            </a:r>
            <a:endParaRPr b="0" i="0" sz="1400" u="none" cap="none" strike="noStrike">
              <a:solidFill>
                <a:schemeClr val="dk1"/>
              </a:solidFill>
              <a:latin typeface="Rockwell"/>
              <a:ea typeface="Rockwell"/>
              <a:cs typeface="Rockwell"/>
              <a:sym typeface="Rockwell"/>
            </a:endParaRPr>
          </a:p>
        </p:txBody>
      </p:sp>
      <p:sp>
        <p:nvSpPr>
          <p:cNvPr id="2141" name="Google Shape;2141;p169"/>
          <p:cNvSpPr/>
          <p:nvPr/>
        </p:nvSpPr>
        <p:spPr>
          <a:xfrm>
            <a:off x="2204025" y="929640"/>
            <a:ext cx="647700" cy="292200"/>
          </a:xfrm>
          <a:prstGeom prst="roundRect">
            <a:avLst>
              <a:gd fmla="val 16667"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Rockwell"/>
                <a:ea typeface="Rockwell"/>
                <a:cs typeface="Rockwell"/>
                <a:sym typeface="Rockwell"/>
              </a:rPr>
              <a:t>pH= 3.00</a:t>
            </a:r>
            <a:endParaRPr b="0" i="0" sz="800" u="none" cap="none" strike="noStrike">
              <a:solidFill>
                <a:schemeClr val="lt1"/>
              </a:solidFill>
              <a:latin typeface="Rockwell"/>
              <a:ea typeface="Rockwell"/>
              <a:cs typeface="Rockwell"/>
              <a:sym typeface="Rockwell"/>
            </a:endParaRPr>
          </a:p>
        </p:txBody>
      </p:sp>
      <p:sp>
        <p:nvSpPr>
          <p:cNvPr id="2142" name="Google Shape;2142;p169"/>
          <p:cNvSpPr/>
          <p:nvPr/>
        </p:nvSpPr>
        <p:spPr>
          <a:xfrm>
            <a:off x="7055273" y="874428"/>
            <a:ext cx="647700" cy="292200"/>
          </a:xfrm>
          <a:prstGeom prst="roundRect">
            <a:avLst>
              <a:gd fmla="val 16667"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
              <a:buFont typeface="Arial"/>
              <a:buNone/>
            </a:pPr>
            <a:r>
              <a:rPr b="0" i="0" lang="en-US" sz="800" u="none" cap="none" strike="noStrike">
                <a:solidFill>
                  <a:schemeClr val="lt1"/>
                </a:solidFill>
                <a:latin typeface="Rockwell"/>
                <a:ea typeface="Rockwell"/>
                <a:cs typeface="Rockwell"/>
                <a:sym typeface="Rockwell"/>
              </a:rPr>
              <a:t>pH= 3.00</a:t>
            </a:r>
            <a:endParaRPr b="0" i="0" sz="800" u="none" cap="none" strike="noStrike">
              <a:solidFill>
                <a:schemeClr val="lt1"/>
              </a:solidFill>
              <a:latin typeface="Rockwell"/>
              <a:ea typeface="Rockwell"/>
              <a:cs typeface="Rockwell"/>
              <a:sym typeface="Rockwel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6" name="Shape 2146"/>
        <p:cNvGrpSpPr/>
        <p:nvPr/>
      </p:nvGrpSpPr>
      <p:grpSpPr>
        <a:xfrm>
          <a:off x="0" y="0"/>
          <a:ext cx="0" cy="0"/>
          <a:chOff x="0" y="0"/>
          <a:chExt cx="0" cy="0"/>
        </a:xfrm>
      </p:grpSpPr>
      <p:sp>
        <p:nvSpPr>
          <p:cNvPr id="2147" name="Google Shape;2147;p170"/>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K</a:t>
            </a:r>
            <a:r>
              <a:rPr baseline="-25000" lang="en-US"/>
              <a:t>w</a:t>
            </a:r>
            <a:r>
              <a:rPr lang="en-US"/>
              <a:t> and Temperature</a:t>
            </a:r>
            <a:endParaRPr/>
          </a:p>
        </p:txBody>
      </p:sp>
      <p:pic>
        <p:nvPicPr>
          <p:cNvPr id="2148" name="Google Shape;2148;p170"/>
          <p:cNvPicPr preferRelativeResize="0"/>
          <p:nvPr/>
        </p:nvPicPr>
        <p:blipFill rotWithShape="1">
          <a:blip r:embed="rId3">
            <a:alphaModFix/>
          </a:blip>
          <a:srcRect b="0" l="0" r="0" t="0"/>
          <a:stretch/>
        </p:blipFill>
        <p:spPr>
          <a:xfrm>
            <a:off x="1352382" y="782694"/>
            <a:ext cx="6305550" cy="600075"/>
          </a:xfrm>
          <a:prstGeom prst="rect">
            <a:avLst/>
          </a:prstGeom>
          <a:noFill/>
          <a:ln>
            <a:noFill/>
          </a:ln>
        </p:spPr>
      </p:pic>
      <p:sp>
        <p:nvSpPr>
          <p:cNvPr id="2149" name="Google Shape;2149;p17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2150" name="Google Shape;2150;p170"/>
          <p:cNvSpPr txBox="1"/>
          <p:nvPr/>
        </p:nvSpPr>
        <p:spPr>
          <a:xfrm>
            <a:off x="-66843" y="5941488"/>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6.14: The student can, based on the dependence of K</a:t>
            </a:r>
            <a:r>
              <a:rPr b="0" baseline="-25000" i="0" lang="en-US" sz="1800" u="none" cap="none" strike="noStrike">
                <a:solidFill>
                  <a:schemeClr val="dk1"/>
                </a:solidFill>
                <a:latin typeface="Rockwell"/>
                <a:ea typeface="Rockwell"/>
                <a:cs typeface="Rockwell"/>
                <a:sym typeface="Rockwell"/>
              </a:rPr>
              <a:t>w</a:t>
            </a:r>
            <a:r>
              <a:rPr b="0" i="0" lang="en-US" sz="1800" u="none" cap="none" strike="noStrike">
                <a:solidFill>
                  <a:schemeClr val="dk1"/>
                </a:solidFill>
                <a:latin typeface="Rockwell"/>
                <a:ea typeface="Rockwell"/>
                <a:cs typeface="Rockwell"/>
                <a:sym typeface="Rockwell"/>
              </a:rPr>
              <a:t> on temperature, reason that neutrality requires [H</a:t>
            </a:r>
            <a:r>
              <a:rPr b="0" baseline="30000" i="0" lang="en-US" sz="1800" u="none" cap="none" strike="noStrike">
                <a:solidFill>
                  <a:schemeClr val="dk1"/>
                </a:solidFill>
                <a:latin typeface="Rockwell"/>
                <a:ea typeface="Rockwell"/>
                <a:cs typeface="Rockwell"/>
                <a:sym typeface="Rockwell"/>
              </a:rPr>
              <a:t>+</a:t>
            </a:r>
            <a:r>
              <a:rPr b="0" i="0" lang="en-US" sz="1800" u="none" cap="none" strike="noStrike">
                <a:solidFill>
                  <a:schemeClr val="dk1"/>
                </a:solidFill>
                <a:latin typeface="Rockwell"/>
                <a:ea typeface="Rockwell"/>
                <a:cs typeface="Rockwell"/>
                <a:sym typeface="Rockwell"/>
              </a:rPr>
              <a:t>] = [OH</a:t>
            </a:r>
            <a:r>
              <a:rPr b="0" baseline="30000" i="0" lang="en-US" sz="1800" u="none" cap="none" strike="noStrike">
                <a:solidFill>
                  <a:schemeClr val="dk1"/>
                </a:solidFill>
                <a:latin typeface="Rockwell"/>
                <a:ea typeface="Rockwell"/>
                <a:cs typeface="Rockwell"/>
                <a:sym typeface="Rockwell"/>
              </a:rPr>
              <a:t>-</a:t>
            </a:r>
            <a:r>
              <a:rPr b="0" i="0" lang="en-US" sz="1800" u="none" cap="none" strike="noStrike">
                <a:solidFill>
                  <a:schemeClr val="dk1"/>
                </a:solidFill>
                <a:latin typeface="Rockwell"/>
                <a:ea typeface="Rockwell"/>
                <a:cs typeface="Rockwell"/>
                <a:sym typeface="Rockwell"/>
              </a:rPr>
              <a:t>] as opposed to requiring pH = 7, including especially the application to biological systems. 																	</a:t>
            </a:r>
            <a:endParaRPr b="0" i="0" sz="1800" u="none" cap="none" strike="noStrike">
              <a:solidFill>
                <a:schemeClr val="dk1"/>
              </a:solidFill>
              <a:latin typeface="Rockwell"/>
              <a:ea typeface="Rockwell"/>
              <a:cs typeface="Rockwell"/>
              <a:sym typeface="Rockwell"/>
            </a:endParaRPr>
          </a:p>
        </p:txBody>
      </p:sp>
      <p:sp>
        <p:nvSpPr>
          <p:cNvPr id="2151" name="Google Shape;2151;p17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2152" name="Google Shape;2152;p170"/>
          <p:cNvSpPr/>
          <p:nvPr/>
        </p:nvSpPr>
        <p:spPr>
          <a:xfrm>
            <a:off x="6648450" y="748051"/>
            <a:ext cx="1012800" cy="689400"/>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ckwell"/>
              <a:ea typeface="Rockwell"/>
              <a:cs typeface="Rockwell"/>
              <a:sym typeface="Rockwell"/>
            </a:endParaRPr>
          </a:p>
        </p:txBody>
      </p:sp>
      <p:sp>
        <p:nvSpPr>
          <p:cNvPr id="2153" name="Google Shape;2153;p170"/>
          <p:cNvSpPr txBox="1"/>
          <p:nvPr/>
        </p:nvSpPr>
        <p:spPr>
          <a:xfrm>
            <a:off x="14041" y="4287138"/>
            <a:ext cx="5997600" cy="1600500"/>
          </a:xfrm>
          <a:prstGeom prst="rect">
            <a:avLst/>
          </a:prstGeom>
          <a:noFill/>
          <a:ln>
            <a:noFill/>
          </a:ln>
        </p:spPr>
        <p:txBody>
          <a:bodyPr anchorCtr="0" anchor="t" bIns="45700" lIns="91425" spcFirstLastPara="1" rIns="91425" wrap="square" tIns="45700">
            <a:noAutofit/>
          </a:bodyPr>
          <a:lstStyle/>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ockwell"/>
                <a:ea typeface="Rockwell"/>
                <a:cs typeface="Rockwell"/>
                <a:sym typeface="Rockwell"/>
              </a:rPr>
              <a:t>As T increases, pH of pure water decreases. The water is NOT becoming more acidic. A solution is only acidic if [H+] &gt; [OH-].</a:t>
            </a:r>
            <a:endParaRPr b="0" i="0" sz="1400" u="none" cap="none" strike="noStrike">
              <a:solidFill>
                <a:srgbClr val="000000"/>
              </a:solidFill>
              <a:latin typeface="Arial"/>
              <a:ea typeface="Arial"/>
              <a:cs typeface="Arial"/>
              <a:sym typeface="Arial"/>
            </a:endParaRPr>
          </a:p>
          <a:p>
            <a:pPr indent="-171450" lvl="0" marL="1714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ockwell"/>
                <a:ea typeface="Rockwell"/>
                <a:cs typeface="Rockwell"/>
                <a:sym typeface="Rockwell"/>
              </a:rPr>
              <a:t>At 50°C, the pH of pure water is 6.63, which is defined as “neutral”, when [H</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 [OH</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A solution with a pH of 7 at this temperature is slightly basic b/c it is higher than the neutral value of 6.63.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p:txBody>
      </p:sp>
      <p:pic>
        <p:nvPicPr>
          <p:cNvPr id="2154" name="Google Shape;2154;p170"/>
          <p:cNvPicPr preferRelativeResize="0"/>
          <p:nvPr/>
        </p:nvPicPr>
        <p:blipFill rotWithShape="1">
          <a:blip r:embed="rId6">
            <a:alphaModFix/>
          </a:blip>
          <a:srcRect b="0" l="0" r="0" t="0"/>
          <a:stretch/>
        </p:blipFill>
        <p:spPr>
          <a:xfrm>
            <a:off x="168061" y="1548921"/>
            <a:ext cx="4867275" cy="2552700"/>
          </a:xfrm>
          <a:prstGeom prst="rect">
            <a:avLst/>
          </a:prstGeom>
          <a:noFill/>
          <a:ln>
            <a:noFill/>
          </a:ln>
        </p:spPr>
      </p:pic>
      <p:sp>
        <p:nvSpPr>
          <p:cNvPr id="2155" name="Google Shape;2155;p170"/>
          <p:cNvSpPr/>
          <p:nvPr/>
        </p:nvSpPr>
        <p:spPr>
          <a:xfrm>
            <a:off x="384174" y="2712720"/>
            <a:ext cx="4416300" cy="274200"/>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ckwell"/>
              <a:ea typeface="Rockwell"/>
              <a:cs typeface="Rockwell"/>
              <a:sym typeface="Rockwell"/>
            </a:endParaRPr>
          </a:p>
        </p:txBody>
      </p:sp>
      <p:sp>
        <p:nvSpPr>
          <p:cNvPr id="2156" name="Google Shape;2156;p170"/>
          <p:cNvSpPr/>
          <p:nvPr/>
        </p:nvSpPr>
        <p:spPr>
          <a:xfrm>
            <a:off x="384174" y="3505200"/>
            <a:ext cx="4416300" cy="274200"/>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Rockwell"/>
              <a:ea typeface="Rockwell"/>
              <a:cs typeface="Rockwell"/>
              <a:sym typeface="Rockwell"/>
            </a:endParaRPr>
          </a:p>
        </p:txBody>
      </p:sp>
      <p:sp>
        <p:nvSpPr>
          <p:cNvPr id="2157" name="Google Shape;2157;p170"/>
          <p:cNvSpPr/>
          <p:nvPr/>
        </p:nvSpPr>
        <p:spPr>
          <a:xfrm rot="-2275725">
            <a:off x="5277097" y="3216948"/>
            <a:ext cx="616905" cy="1761967"/>
          </a:xfrm>
          <a:prstGeom prst="curvedLeftArrow">
            <a:avLst>
              <a:gd fmla="val 25000" name="adj1"/>
              <a:gd fmla="val 50000" name="adj2"/>
              <a:gd fmla="val 25000"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2158" name="Google Shape;2158;p170"/>
          <p:cNvSpPr/>
          <p:nvPr/>
        </p:nvSpPr>
        <p:spPr>
          <a:xfrm rot="-2011252">
            <a:off x="4710355" y="1992966"/>
            <a:ext cx="2930244" cy="622959"/>
          </a:xfrm>
          <a:prstGeom prst="curvedUpArrow">
            <a:avLst>
              <a:gd fmla="val 25000" name="adj1"/>
              <a:gd fmla="val 50000" name="adj2"/>
              <a:gd fmla="val 25000"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id="2159" name="Google Shape;2159;p170"/>
          <p:cNvPicPr preferRelativeResize="0"/>
          <p:nvPr/>
        </p:nvPicPr>
        <p:blipFill rotWithShape="1">
          <a:blip r:embed="rId7">
            <a:alphaModFix/>
          </a:blip>
          <a:srcRect b="0" l="0" r="0" t="0"/>
          <a:stretch/>
        </p:blipFill>
        <p:spPr>
          <a:xfrm>
            <a:off x="6712017" y="3904019"/>
            <a:ext cx="2381250" cy="581025"/>
          </a:xfrm>
          <a:prstGeom prst="rect">
            <a:avLst/>
          </a:prstGeom>
          <a:noFill/>
          <a:ln>
            <a:noFill/>
          </a:ln>
        </p:spPr>
      </p:pic>
      <p:sp>
        <p:nvSpPr>
          <p:cNvPr id="2160" name="Google Shape;2160;p170"/>
          <p:cNvSpPr txBox="1"/>
          <p:nvPr/>
        </p:nvSpPr>
        <p:spPr>
          <a:xfrm>
            <a:off x="6370396" y="4362332"/>
            <a:ext cx="2510700" cy="1385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The dissociation of water is endothermic. An increase of energy will shift the reaction to the right, increasing the forward reaction, and increase the value of K</a:t>
            </a:r>
            <a:r>
              <a:rPr b="0" baseline="-25000" i="0" lang="en-US" sz="1400" u="none" cap="none" strike="noStrike">
                <a:solidFill>
                  <a:schemeClr val="dk1"/>
                </a:solidFill>
                <a:latin typeface="Rockwell"/>
                <a:ea typeface="Rockwell"/>
                <a:cs typeface="Rockwell"/>
                <a:sym typeface="Rockwell"/>
              </a:rPr>
              <a:t>w</a:t>
            </a:r>
            <a:r>
              <a:rPr b="0" i="0" lang="en-US" sz="1400" u="none" cap="none" strike="noStrike">
                <a:solidFill>
                  <a:schemeClr val="dk1"/>
                </a:solidFill>
                <a:latin typeface="Rockwell"/>
                <a:ea typeface="Rockwell"/>
                <a:cs typeface="Rockwell"/>
                <a:sym typeface="Rockwell"/>
              </a:rPr>
              <a:t>.</a:t>
            </a:r>
            <a:endParaRPr b="0" i="0" sz="1400" u="none" cap="none" strike="noStrike">
              <a:solidFill>
                <a:schemeClr val="dk1"/>
              </a:solidFill>
              <a:latin typeface="Rockwell"/>
              <a:ea typeface="Rockwell"/>
              <a:cs typeface="Rockwell"/>
              <a:sym typeface="Rockwell"/>
            </a:endParaRPr>
          </a:p>
        </p:txBody>
      </p:sp>
      <p:sp>
        <p:nvSpPr>
          <p:cNvPr id="2161" name="Google Shape;2161;p170"/>
          <p:cNvSpPr txBox="1"/>
          <p:nvPr/>
        </p:nvSpPr>
        <p:spPr>
          <a:xfrm>
            <a:off x="6389019" y="4004599"/>
            <a:ext cx="553500" cy="379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E +</a:t>
            </a:r>
            <a:endParaRPr b="0" i="0" sz="1800" u="none" cap="none" strike="noStrike">
              <a:solidFill>
                <a:schemeClr val="dk1"/>
              </a:solidFill>
              <a:latin typeface="Rockwell"/>
              <a:ea typeface="Rockwell"/>
              <a:cs typeface="Rockwell"/>
              <a:sym typeface="Rockwell"/>
            </a:endParaRPr>
          </a:p>
        </p:txBody>
      </p:sp>
      <p:pic>
        <p:nvPicPr>
          <p:cNvPr id="2162" name="Google Shape;2162;p170"/>
          <p:cNvPicPr preferRelativeResize="0"/>
          <p:nvPr/>
        </p:nvPicPr>
        <p:blipFill rotWithShape="1">
          <a:blip r:embed="rId8">
            <a:alphaModFix/>
          </a:blip>
          <a:srcRect b="0" l="0" r="0" t="0"/>
          <a:stretch/>
        </p:blipFill>
        <p:spPr>
          <a:xfrm>
            <a:off x="6535626" y="2817590"/>
            <a:ext cx="2190750" cy="809625"/>
          </a:xfrm>
          <a:prstGeom prst="rect">
            <a:avLst/>
          </a:prstGeom>
          <a:noFill/>
          <a:ln>
            <a:noFill/>
          </a:ln>
        </p:spPr>
      </p:pic>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6" name="Shape 2166"/>
        <p:cNvGrpSpPr/>
        <p:nvPr/>
      </p:nvGrpSpPr>
      <p:grpSpPr>
        <a:xfrm>
          <a:off x="0" y="0"/>
          <a:ext cx="0" cy="0"/>
          <a:chOff x="0" y="0"/>
          <a:chExt cx="0" cy="0"/>
        </a:xfrm>
      </p:grpSpPr>
      <p:sp>
        <p:nvSpPr>
          <p:cNvPr id="2167" name="Google Shape;2167;p171"/>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Acid/Base reaction species</a:t>
            </a:r>
            <a:endParaRPr/>
          </a:p>
        </p:txBody>
      </p:sp>
      <p:sp>
        <p:nvSpPr>
          <p:cNvPr id="2168" name="Google Shape;2168;p17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169" name="Google Shape;2169;p171"/>
          <p:cNvSpPr txBox="1"/>
          <p:nvPr/>
        </p:nvSpPr>
        <p:spPr>
          <a:xfrm>
            <a:off x="0" y="5557043"/>
            <a:ext cx="9144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6.17: The student can, given an arbitrary mixture of weak and strong acids and bases (including polyprotic systems), determine which species will react strongly with one another (i.e., with K&gt;1) and what species will be present in large concentrations at equilibrium.																	</a:t>
            </a:r>
            <a:endParaRPr b="0" i="0" sz="1800" u="none" cap="none" strike="noStrike">
              <a:solidFill>
                <a:schemeClr val="dk1"/>
              </a:solidFill>
              <a:latin typeface="Rockwell"/>
              <a:ea typeface="Rockwell"/>
              <a:cs typeface="Rockwell"/>
              <a:sym typeface="Rockwell"/>
            </a:endParaRPr>
          </a:p>
        </p:txBody>
      </p:sp>
      <p:sp>
        <p:nvSpPr>
          <p:cNvPr id="2170" name="Google Shape;2170;p17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http://schoolbag.info/chemistry/central/central.files/image2444.jpg" id="2171" name="Google Shape;2171;p171"/>
          <p:cNvPicPr preferRelativeResize="0"/>
          <p:nvPr/>
        </p:nvPicPr>
        <p:blipFill rotWithShape="1">
          <a:blip r:embed="rId5">
            <a:alphaModFix/>
          </a:blip>
          <a:srcRect b="0" l="0" r="0" t="0"/>
          <a:stretch/>
        </p:blipFill>
        <p:spPr>
          <a:xfrm>
            <a:off x="3088562" y="810548"/>
            <a:ext cx="5009020" cy="4550345"/>
          </a:xfrm>
          <a:prstGeom prst="rect">
            <a:avLst/>
          </a:prstGeom>
          <a:noFill/>
          <a:ln>
            <a:noFill/>
          </a:ln>
        </p:spPr>
      </p:pic>
      <p:sp>
        <p:nvSpPr>
          <p:cNvPr id="2172" name="Google Shape;2172;p171"/>
          <p:cNvSpPr txBox="1"/>
          <p:nvPr/>
        </p:nvSpPr>
        <p:spPr>
          <a:xfrm>
            <a:off x="204716" y="954465"/>
            <a:ext cx="1977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Ask yourself:</a:t>
            </a:r>
            <a:endParaRPr b="0" i="0" sz="1800" u="none" cap="none" strike="noStrike">
              <a:solidFill>
                <a:schemeClr val="dk1"/>
              </a:solidFill>
              <a:latin typeface="Rockwell"/>
              <a:ea typeface="Rockwell"/>
              <a:cs typeface="Rockwell"/>
              <a:sym typeface="Rockwell"/>
            </a:endParaRPr>
          </a:p>
        </p:txBody>
      </p:sp>
      <p:sp>
        <p:nvSpPr>
          <p:cNvPr id="2173" name="Google Shape;2173;p171"/>
          <p:cNvSpPr/>
          <p:nvPr/>
        </p:nvSpPr>
        <p:spPr>
          <a:xfrm>
            <a:off x="15890" y="3085721"/>
            <a:ext cx="2429400" cy="1248900"/>
          </a:xfrm>
          <a:prstGeom prst="wedgeRoundRectCallout">
            <a:avLst>
              <a:gd fmla="val -51831" name="adj1"/>
              <a:gd fmla="val 114811" name="adj2"/>
              <a:gd fmla="val 16667"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Deal w/strong A/B first. These will react to completion with the available species.</a:t>
            </a:r>
            <a:endParaRPr b="0" i="0" sz="1600" u="none" cap="none" strike="noStrike">
              <a:solidFill>
                <a:schemeClr val="lt1"/>
              </a:solidFill>
              <a:latin typeface="Rockwell"/>
              <a:ea typeface="Rockwell"/>
              <a:cs typeface="Rockwell"/>
              <a:sym typeface="Rockwell"/>
            </a:endParaRPr>
          </a:p>
        </p:txBody>
      </p:sp>
      <p:sp>
        <p:nvSpPr>
          <p:cNvPr id="2174" name="Google Shape;2174;p171"/>
          <p:cNvSpPr/>
          <p:nvPr/>
        </p:nvSpPr>
        <p:spPr>
          <a:xfrm>
            <a:off x="204716" y="1580239"/>
            <a:ext cx="3325800" cy="965700"/>
          </a:xfrm>
          <a:prstGeom prst="wedgeRoundRectCallout">
            <a:avLst>
              <a:gd fmla="val -2945" name="adj1"/>
              <a:gd fmla="val -88721" name="adj2"/>
              <a:gd fmla="val 16667"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Is it strong?  Weak? A salt? A buffer? What will it do in water?</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See Source link for more details</a:t>
            </a:r>
            <a:endParaRPr b="0" i="0" sz="1600" u="none" cap="none" strike="noStrike">
              <a:solidFill>
                <a:schemeClr val="lt1"/>
              </a:solidFill>
              <a:latin typeface="Rockwell"/>
              <a:ea typeface="Rockwell"/>
              <a:cs typeface="Rockwell"/>
              <a:sym typeface="Rockwe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1" name="Shape 571"/>
        <p:cNvGrpSpPr/>
        <p:nvPr/>
      </p:nvGrpSpPr>
      <p:grpSpPr>
        <a:xfrm>
          <a:off x="0" y="0"/>
          <a:ext cx="0" cy="0"/>
          <a:chOff x="0" y="0"/>
          <a:chExt cx="0" cy="0"/>
        </a:xfrm>
      </p:grpSpPr>
      <p:sp>
        <p:nvSpPr>
          <p:cNvPr id="572" name="Google Shape;572;p55"/>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Classic Shell Model of Atom vs</a:t>
            </a:r>
            <a:endParaRPr/>
          </a:p>
          <a:p>
            <a:pPr indent="0" lvl="0" marL="0" marR="0" rtl="0" algn="l">
              <a:lnSpc>
                <a:spcPct val="100000"/>
              </a:lnSpc>
              <a:spcBef>
                <a:spcPts val="0"/>
              </a:spcBef>
              <a:spcAft>
                <a:spcPts val="0"/>
              </a:spcAft>
              <a:buClr>
                <a:schemeClr val="accent1"/>
              </a:buClr>
              <a:buSzPts val="900"/>
              <a:buFont typeface="Rokkitt"/>
              <a:buNone/>
            </a:pPr>
            <a:r>
              <a:rPr lang="en-US"/>
              <a:t>Quantum Mechanical Model</a:t>
            </a:r>
            <a:endParaRPr/>
          </a:p>
        </p:txBody>
      </p:sp>
      <p:sp>
        <p:nvSpPr>
          <p:cNvPr id="573" name="Google Shape;573;p55"/>
          <p:cNvSpPr txBox="1"/>
          <p:nvPr>
            <p:ph idx="2" type="body"/>
          </p:nvPr>
        </p:nvSpPr>
        <p:spPr>
          <a:xfrm>
            <a:off x="4165604" y="1310247"/>
            <a:ext cx="4858200" cy="47535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595959"/>
              </a:buClr>
              <a:buSzPts val="1800"/>
              <a:buNone/>
            </a:pPr>
            <a:r>
              <a:rPr lang="en-US"/>
              <a:t>Developed by Schrodinger and the position of an electron is now </a:t>
            </a:r>
            <a:endParaRPr/>
          </a:p>
          <a:p>
            <a:pPr indent="0" lvl="0" marL="114300" marR="0" rtl="0" algn="l">
              <a:lnSpc>
                <a:spcPct val="100000"/>
              </a:lnSpc>
              <a:spcBef>
                <a:spcPts val="0"/>
              </a:spcBef>
              <a:spcAft>
                <a:spcPts val="0"/>
              </a:spcAft>
              <a:buClr>
                <a:srgbClr val="595959"/>
              </a:buClr>
              <a:buSzPts val="1800"/>
              <a:buNone/>
            </a:pPr>
            <a:r>
              <a:rPr lang="en-US"/>
              <a:t>represented by a wave equation</a:t>
            </a:r>
            <a:endParaRPr/>
          </a:p>
          <a:p>
            <a:pPr indent="-228600" lvl="0" marL="457200" marR="0" rtl="0" algn="l">
              <a:lnSpc>
                <a:spcPct val="100000"/>
              </a:lnSpc>
              <a:spcBef>
                <a:spcPts val="0"/>
              </a:spcBef>
              <a:spcAft>
                <a:spcPts val="0"/>
              </a:spcAft>
              <a:buSzPts val="1350"/>
              <a:buChar char="■"/>
            </a:pPr>
            <a:r>
              <a:rPr lang="en-US"/>
              <a:t>Most </a:t>
            </a:r>
            <a:r>
              <a:rPr b="1" i="1" lang="en-US"/>
              <a:t>probable</a:t>
            </a:r>
            <a:r>
              <a:rPr lang="en-US"/>
              <a:t> place of finding an electron is called an </a:t>
            </a:r>
            <a:r>
              <a:rPr b="1" lang="en-US"/>
              <a:t>ORBITAL</a:t>
            </a:r>
            <a:r>
              <a:rPr lang="en-US"/>
              <a:t> (90% probability)</a:t>
            </a:r>
            <a:endParaRPr/>
          </a:p>
          <a:p>
            <a:pPr indent="-228600" lvl="0" marL="457200" marR="0" rtl="0" algn="l">
              <a:lnSpc>
                <a:spcPct val="100000"/>
              </a:lnSpc>
              <a:spcBef>
                <a:spcPts val="0"/>
              </a:spcBef>
              <a:spcAft>
                <a:spcPts val="0"/>
              </a:spcAft>
              <a:buSzPts val="1350"/>
              <a:buChar char="■"/>
            </a:pPr>
            <a:r>
              <a:rPr lang="en-US"/>
              <a:t>Each orbital can only hold 2 electrons with opposing spins (S, P, D &amp; F orbitals)</a:t>
            </a:r>
            <a:endParaRPr/>
          </a:p>
          <a:p>
            <a:pPr indent="0" lvl="0" marL="0" marR="0" rtl="0" algn="l">
              <a:lnSpc>
                <a:spcPct val="100000"/>
              </a:lnSpc>
              <a:spcBef>
                <a:spcPts val="0"/>
              </a:spcBef>
              <a:spcAft>
                <a:spcPts val="0"/>
              </a:spcAft>
              <a:buSzPts val="1350"/>
              <a:buNone/>
            </a:pPr>
            <a:r>
              <a:rPr b="1" lang="en-US" u="sng"/>
              <a:t>Evidence for this theory:</a:t>
            </a:r>
            <a:endParaRPr/>
          </a:p>
          <a:p>
            <a:pPr indent="-228600" lvl="0" marL="457200" marR="0" rtl="0" algn="l">
              <a:lnSpc>
                <a:spcPct val="100000"/>
              </a:lnSpc>
              <a:spcBef>
                <a:spcPts val="0"/>
              </a:spcBef>
              <a:spcAft>
                <a:spcPts val="0"/>
              </a:spcAft>
              <a:buSzPts val="1350"/>
              <a:buChar char="■"/>
            </a:pPr>
            <a:r>
              <a:rPr lang="en-US"/>
              <a:t>Work of DeBroglie and PLanck that electron had wavelike characteristics</a:t>
            </a:r>
            <a:endParaRPr/>
          </a:p>
          <a:p>
            <a:pPr indent="-228600" lvl="0" marL="457200" marR="0" rtl="0" algn="l">
              <a:lnSpc>
                <a:spcPct val="100000"/>
              </a:lnSpc>
              <a:spcBef>
                <a:spcPts val="0"/>
              </a:spcBef>
              <a:spcAft>
                <a:spcPts val="0"/>
              </a:spcAft>
              <a:buSzPts val="1350"/>
              <a:buChar char="■"/>
            </a:pPr>
            <a:r>
              <a:rPr lang="en-US"/>
              <a:t>Heisenberg Uncertainty Principle - impossible to predict exact location of electron- contradicted Bohr</a:t>
            </a:r>
            <a:endParaRPr/>
          </a:p>
          <a:p>
            <a:pPr indent="-228600" lvl="0" marL="457200" marR="0" rtl="0" algn="l">
              <a:lnSpc>
                <a:spcPct val="100000"/>
              </a:lnSpc>
              <a:spcBef>
                <a:spcPts val="0"/>
              </a:spcBef>
              <a:spcAft>
                <a:spcPts val="0"/>
              </a:spcAft>
              <a:buSzPts val="1350"/>
              <a:buChar char="■"/>
            </a:pPr>
            <a:r>
              <a:rPr lang="en-US"/>
              <a:t>This new evidence caused the Shell Theory to be replaced by the Quantum Mechanical Model of the atom</a:t>
            </a:r>
            <a:endParaRPr/>
          </a:p>
        </p:txBody>
      </p:sp>
      <p:sp>
        <p:nvSpPr>
          <p:cNvPr id="574" name="Google Shape;574;p55"/>
          <p:cNvSpPr/>
          <p:nvPr/>
        </p:nvSpPr>
        <p:spPr>
          <a:xfrm>
            <a:off x="328725" y="1383410"/>
            <a:ext cx="3779400" cy="1523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750"/>
              <a:buFont typeface="Noto Sans Symbols"/>
              <a:buNone/>
            </a:pPr>
            <a:r>
              <a:rPr b="1" i="0" lang="en-US" sz="3000" u="none" cap="none" strike="noStrike">
                <a:solidFill>
                  <a:schemeClr val="accent3"/>
                </a:solidFill>
                <a:latin typeface="Rockwell"/>
                <a:ea typeface="Rockwell"/>
                <a:cs typeface="Rockwell"/>
                <a:sym typeface="Rockwell"/>
              </a:rPr>
              <a:t>Quantum Mechanical Model</a:t>
            </a:r>
            <a:endParaRPr b="1" i="0" sz="3000" u="none" cap="none" strike="noStrike">
              <a:solidFill>
                <a:schemeClr val="accent3"/>
              </a:solidFill>
              <a:latin typeface="Rockwell"/>
              <a:ea typeface="Rockwell"/>
              <a:cs typeface="Rockwell"/>
              <a:sym typeface="Rockwell"/>
            </a:endParaRPr>
          </a:p>
        </p:txBody>
      </p:sp>
      <p:sp>
        <p:nvSpPr>
          <p:cNvPr id="575" name="Google Shape;575;p55"/>
          <p:cNvSpPr txBox="1"/>
          <p:nvPr/>
        </p:nvSpPr>
        <p:spPr>
          <a:xfrm>
            <a:off x="0" y="6223928"/>
            <a:ext cx="9144000" cy="57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1.12: Explain why data suggests (or not) the need to refine a model from a classical shell model with the quantum mechanical model</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576" name="Google Shape;576;p55"/>
          <p:cNvSpPr txBox="1"/>
          <p:nvPr/>
        </p:nvSpPr>
        <p:spPr>
          <a:xfrm>
            <a:off x="7963964" y="-32650"/>
            <a:ext cx="1036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kkitt"/>
              <a:buNone/>
            </a:pPr>
            <a:r>
              <a:rPr b="0" i="0" lang="en-US" sz="1800" u="sng" cap="none" strike="noStrike">
                <a:solidFill>
                  <a:schemeClr val="hlink"/>
                </a:solidFill>
                <a:latin typeface="Rokkitt"/>
                <a:ea typeface="Rokkitt"/>
                <a:cs typeface="Rokkitt"/>
                <a:sym typeface="Rokkitt"/>
                <a:hlinkClick r:id="rId3"/>
              </a:rPr>
              <a:t> </a:t>
            </a:r>
            <a:r>
              <a:rPr b="0" i="0" lang="en-US" sz="1800" u="sng" cap="none" strike="noStrike">
                <a:solidFill>
                  <a:schemeClr val="hlink"/>
                </a:solidFill>
                <a:latin typeface="Rockwell"/>
                <a:ea typeface="Rockwell"/>
                <a:cs typeface="Rockwell"/>
                <a:sym typeface="Rockwell"/>
                <a:hlinkClick r:id="rId4"/>
              </a:rPr>
              <a:t>Source</a:t>
            </a:r>
            <a:endParaRPr b="0" i="0" sz="1800" u="sng" cap="none" strike="noStrike">
              <a:solidFill>
                <a:schemeClr val="hlink"/>
              </a:solidFill>
              <a:latin typeface="Rockwell"/>
              <a:ea typeface="Rockwell"/>
              <a:cs typeface="Rockwell"/>
              <a:sym typeface="Rockwell"/>
              <a:hlinkClick r:id="rId5"/>
            </a:endParaRPr>
          </a:p>
        </p:txBody>
      </p:sp>
      <p:sp>
        <p:nvSpPr>
          <p:cNvPr id="577" name="Google Shape;577;p55"/>
          <p:cNvSpPr txBox="1"/>
          <p:nvPr/>
        </p:nvSpPr>
        <p:spPr>
          <a:xfrm>
            <a:off x="8128854" y="1847056"/>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6"/>
              </a:rPr>
              <a:t>Video</a:t>
            </a:r>
            <a:endParaRPr b="0" i="0" sz="1400" u="none" cap="none" strike="noStrike">
              <a:solidFill>
                <a:srgbClr val="000000"/>
              </a:solidFill>
              <a:latin typeface="Arial"/>
              <a:ea typeface="Arial"/>
              <a:cs typeface="Arial"/>
              <a:sym typeface="Arial"/>
            </a:endParaRPr>
          </a:p>
        </p:txBody>
      </p:sp>
      <p:pic>
        <p:nvPicPr>
          <p:cNvPr id="578" name="Google Shape;578;p55"/>
          <p:cNvPicPr preferRelativeResize="0"/>
          <p:nvPr/>
        </p:nvPicPr>
        <p:blipFill rotWithShape="1">
          <a:blip r:embed="rId7">
            <a:alphaModFix/>
          </a:blip>
          <a:srcRect b="0" l="0" r="0" t="0"/>
          <a:stretch/>
        </p:blipFill>
        <p:spPr>
          <a:xfrm>
            <a:off x="172620" y="2132915"/>
            <a:ext cx="4537324" cy="3634936"/>
          </a:xfrm>
          <a:prstGeom prst="rect">
            <a:avLst/>
          </a:prstGeom>
          <a:noFill/>
          <a:ln>
            <a:noFill/>
          </a:ln>
        </p:spPr>
      </p:pic>
      <p:sp>
        <p:nvSpPr>
          <p:cNvPr id="579" name="Google Shape;579;p55"/>
          <p:cNvSpPr txBox="1"/>
          <p:nvPr/>
        </p:nvSpPr>
        <p:spPr>
          <a:xfrm>
            <a:off x="4143690" y="1387935"/>
            <a:ext cx="4858200" cy="4753500"/>
          </a:xfrm>
          <a:prstGeom prst="rect">
            <a:avLst/>
          </a:prstGeom>
          <a:solidFill>
            <a:schemeClr val="lt1"/>
          </a:solid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595959"/>
              </a:buClr>
              <a:buSzPts val="1800"/>
              <a:buFont typeface="Noto Sans Symbols"/>
              <a:buNone/>
            </a:pPr>
            <a:r>
              <a:rPr b="0" i="0" lang="en-US" sz="1800" u="none" cap="none" strike="noStrike">
                <a:solidFill>
                  <a:srgbClr val="595959"/>
                </a:solidFill>
                <a:latin typeface="Rockwell"/>
                <a:ea typeface="Rockwell"/>
                <a:cs typeface="Rockwell"/>
                <a:sym typeface="Rockwell"/>
              </a:rPr>
              <a:t>Developed by Schrodinger and the position of an electron is now </a:t>
            </a:r>
            <a:endParaRPr b="0" i="0" sz="1400" u="none" cap="none" strike="noStrike">
              <a:solidFill>
                <a:srgbClr val="000000"/>
              </a:solidFill>
              <a:latin typeface="Arial"/>
              <a:ea typeface="Arial"/>
              <a:cs typeface="Arial"/>
              <a:sym typeface="Arial"/>
            </a:endParaRPr>
          </a:p>
          <a:p>
            <a:pPr indent="0" lvl="0" marL="114300" marR="0" rtl="0" algn="l">
              <a:lnSpc>
                <a:spcPct val="100000"/>
              </a:lnSpc>
              <a:spcBef>
                <a:spcPts val="0"/>
              </a:spcBef>
              <a:spcAft>
                <a:spcPts val="0"/>
              </a:spcAft>
              <a:buClr>
                <a:srgbClr val="595959"/>
              </a:buClr>
              <a:buSzPts val="1800"/>
              <a:buFont typeface="Noto Sans Symbols"/>
              <a:buNone/>
            </a:pPr>
            <a:r>
              <a:rPr b="0" i="0" lang="en-US" sz="1800" u="none" cap="none" strike="noStrike">
                <a:solidFill>
                  <a:srgbClr val="595959"/>
                </a:solidFill>
                <a:latin typeface="Rockwell"/>
                <a:ea typeface="Rockwell"/>
                <a:cs typeface="Rockwell"/>
                <a:sym typeface="Rockwell"/>
              </a:rPr>
              <a:t>represented by a wave equation</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Most </a:t>
            </a:r>
            <a:r>
              <a:rPr b="1" i="1" lang="en-US" sz="1800" u="none" cap="none" strike="noStrike">
                <a:solidFill>
                  <a:srgbClr val="595959"/>
                </a:solidFill>
                <a:latin typeface="Rockwell"/>
                <a:ea typeface="Rockwell"/>
                <a:cs typeface="Rockwell"/>
                <a:sym typeface="Rockwell"/>
              </a:rPr>
              <a:t>probable</a:t>
            </a:r>
            <a:r>
              <a:rPr b="0" i="0" lang="en-US" sz="1800" u="none" cap="none" strike="noStrike">
                <a:solidFill>
                  <a:srgbClr val="595959"/>
                </a:solidFill>
                <a:latin typeface="Rockwell"/>
                <a:ea typeface="Rockwell"/>
                <a:cs typeface="Rockwell"/>
                <a:sym typeface="Rockwell"/>
              </a:rPr>
              <a:t> place of finding an electron is called an </a:t>
            </a:r>
            <a:r>
              <a:rPr b="1" i="0" lang="en-US" sz="1800" u="none" cap="none" strike="noStrike">
                <a:solidFill>
                  <a:srgbClr val="595959"/>
                </a:solidFill>
                <a:latin typeface="Rockwell"/>
                <a:ea typeface="Rockwell"/>
                <a:cs typeface="Rockwell"/>
                <a:sym typeface="Rockwell"/>
              </a:rPr>
              <a:t>ORBITAL</a:t>
            </a:r>
            <a:r>
              <a:rPr b="0" i="0" lang="en-US" sz="1800" u="none" cap="none" strike="noStrike">
                <a:solidFill>
                  <a:srgbClr val="595959"/>
                </a:solidFill>
                <a:latin typeface="Rockwell"/>
                <a:ea typeface="Rockwell"/>
                <a:cs typeface="Rockwell"/>
                <a:sym typeface="Rockwell"/>
              </a:rPr>
              <a:t> (90% probability)</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Each orbital can only hold 2 electrons with opposing spins (S, P, D &amp; F orbitals)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accent1"/>
              </a:buClr>
              <a:buSzPts val="1350"/>
              <a:buFont typeface="Noto Sans Symbols"/>
              <a:buNone/>
            </a:pPr>
            <a:r>
              <a:rPr b="1" i="0" lang="en-US" sz="1800" u="sng" cap="none" strike="noStrike">
                <a:solidFill>
                  <a:srgbClr val="595959"/>
                </a:solidFill>
                <a:latin typeface="Rockwell"/>
                <a:ea typeface="Rockwell"/>
                <a:cs typeface="Rockwell"/>
                <a:sym typeface="Rockwell"/>
              </a:rPr>
              <a:t>Evidence for this theory:</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Work of DeBroglie and PLanck that electron had wavelike characteristics</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Heisenberg Uncertainty Principle - impossible to predict exact location of electron- contradicted Bohr</a:t>
            </a:r>
            <a:endParaRPr b="0" i="0" sz="1400" u="none" cap="none" strike="noStrike">
              <a:solidFill>
                <a:srgbClr val="000000"/>
              </a:solidFill>
              <a:latin typeface="Arial"/>
              <a:ea typeface="Arial"/>
              <a:cs typeface="Arial"/>
              <a:sym typeface="Arial"/>
            </a:endParaRPr>
          </a:p>
          <a:p>
            <a:pPr indent="-228600" lvl="0" marL="4572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rgbClr val="595959"/>
                </a:solidFill>
                <a:latin typeface="Rockwell"/>
                <a:ea typeface="Rockwell"/>
                <a:cs typeface="Rockwell"/>
                <a:sym typeface="Rockwell"/>
              </a:rPr>
              <a:t>This new evidence caused the Shell Theory to be replaced by the Quantum Mechanical Model of the atom</a:t>
            </a:r>
            <a:endParaRPr b="0" i="0" sz="1800" u="none" cap="none" strike="noStrike">
              <a:solidFill>
                <a:srgbClr val="595959"/>
              </a:solidFill>
              <a:latin typeface="Rockwell"/>
              <a:ea typeface="Rockwell"/>
              <a:cs typeface="Rockwell"/>
              <a:sym typeface="Rockwell"/>
            </a:endParaRPr>
          </a:p>
        </p:txBody>
      </p:sp>
      <p:pic>
        <p:nvPicPr>
          <p:cNvPr id="580" name="Google Shape;580;p55"/>
          <p:cNvPicPr preferRelativeResize="0"/>
          <p:nvPr/>
        </p:nvPicPr>
        <p:blipFill rotWithShape="1">
          <a:blip r:embed="rId8">
            <a:alphaModFix/>
          </a:blip>
          <a:srcRect b="0" l="0" r="0" t="0"/>
          <a:stretch/>
        </p:blipFill>
        <p:spPr>
          <a:xfrm>
            <a:off x="161727" y="2388873"/>
            <a:ext cx="4039900" cy="3536206"/>
          </a:xfrm>
          <a:prstGeom prst="rect">
            <a:avLst/>
          </a:prstGeom>
          <a:noFill/>
          <a:ln>
            <a:noFill/>
          </a:ln>
        </p:spPr>
      </p:pic>
      <p:sp>
        <p:nvSpPr>
          <p:cNvPr id="581" name="Google Shape;581;p55"/>
          <p:cNvSpPr/>
          <p:nvPr/>
        </p:nvSpPr>
        <p:spPr>
          <a:xfrm>
            <a:off x="199679" y="1386071"/>
            <a:ext cx="3875400" cy="11541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900"/>
              <a:buFont typeface="Noto Sans Symbols"/>
              <a:buNone/>
            </a:pPr>
            <a:r>
              <a:rPr b="1" i="0" lang="en-US" sz="3600" u="none" cap="none" strike="noStrike">
                <a:solidFill>
                  <a:schemeClr val="accent3"/>
                </a:solidFill>
                <a:latin typeface="Rockwell"/>
                <a:ea typeface="Rockwell"/>
                <a:cs typeface="Rockwell"/>
                <a:sym typeface="Rockwell"/>
              </a:rPr>
              <a:t>Shell Model - Bohr</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579"/>
                                        </p:tgtEl>
                                      </p:cBhvr>
                                    </p:animEffect>
                                    <p:set>
                                      <p:cBhvr>
                                        <p:cTn dur="1" fill="hold">
                                          <p:stCondLst>
                                            <p:cond delay="500"/>
                                          </p:stCondLst>
                                        </p:cTn>
                                        <p:tgtEl>
                                          <p:spTgt spid="57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80"/>
                                        </p:tgtEl>
                                      </p:cBhvr>
                                    </p:animEffect>
                                    <p:set>
                                      <p:cBhvr>
                                        <p:cTn dur="1" fill="hold">
                                          <p:stCondLst>
                                            <p:cond delay="500"/>
                                          </p:stCondLst>
                                        </p:cTn>
                                        <p:tgtEl>
                                          <p:spTgt spid="580"/>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581"/>
                                        </p:tgtEl>
                                      </p:cBhvr>
                                    </p:animEffect>
                                    <p:set>
                                      <p:cBhvr>
                                        <p:cTn dur="1" fill="hold">
                                          <p:stCondLst>
                                            <p:cond delay="500"/>
                                          </p:stCondLst>
                                        </p:cTn>
                                        <p:tgtEl>
                                          <p:spTgt spid="58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78" name="Shape 2178"/>
        <p:cNvGrpSpPr/>
        <p:nvPr/>
      </p:nvGrpSpPr>
      <p:grpSpPr>
        <a:xfrm>
          <a:off x="0" y="0"/>
          <a:ext cx="0" cy="0"/>
          <a:chOff x="0" y="0"/>
          <a:chExt cx="0" cy="0"/>
        </a:xfrm>
      </p:grpSpPr>
      <p:sp>
        <p:nvSpPr>
          <p:cNvPr id="2179" name="Google Shape;2179;p172"/>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Acid/Base Mixtures and its pH</a:t>
            </a:r>
            <a:endParaRPr/>
          </a:p>
        </p:txBody>
      </p:sp>
      <p:sp>
        <p:nvSpPr>
          <p:cNvPr id="2180" name="Google Shape;2180;p17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181" name="Google Shape;2181;p172"/>
          <p:cNvSpPr txBox="1"/>
          <p:nvPr/>
        </p:nvSpPr>
        <p:spPr>
          <a:xfrm>
            <a:off x="0" y="5799192"/>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6.15: 	The student can identify a given solution as containing a mixture of strong acids and/or bases and calculate or estimate the pH (and concentrations of all chemical species) in the resulting solution.																</a:t>
            </a:r>
            <a:endParaRPr b="0" i="0" sz="1800" u="none" cap="none" strike="noStrike">
              <a:solidFill>
                <a:schemeClr val="dk1"/>
              </a:solidFill>
              <a:latin typeface="Rockwell"/>
              <a:ea typeface="Rockwell"/>
              <a:cs typeface="Rockwell"/>
              <a:sym typeface="Rockwell"/>
            </a:endParaRPr>
          </a:p>
        </p:txBody>
      </p:sp>
      <p:sp>
        <p:nvSpPr>
          <p:cNvPr id="2182" name="Google Shape;2182;p17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183" name="Google Shape;2183;p172"/>
          <p:cNvSpPr txBox="1"/>
          <p:nvPr/>
        </p:nvSpPr>
        <p:spPr>
          <a:xfrm>
            <a:off x="286603" y="1048418"/>
            <a:ext cx="7297500" cy="258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A 25 mL sample of hydrofluoric acid (HF) is titrated with 25 mL of 0.30M sodium hydroxide (NaOH). At the equivalence point of the titration, what would the pH of the solution be? Justify with a reaction.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pH &lt; 7</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pH = 7</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pH &gt; 7</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pH = pK</a:t>
            </a:r>
            <a:r>
              <a:rPr b="0" baseline="-25000" i="0" lang="en-US" sz="1800" u="none" cap="none" strike="noStrike">
                <a:solidFill>
                  <a:schemeClr val="dk1"/>
                </a:solidFill>
                <a:latin typeface="Rockwell"/>
                <a:ea typeface="Rockwell"/>
                <a:cs typeface="Rockwell"/>
                <a:sym typeface="Rockwell"/>
              </a:rPr>
              <a:t>a</a:t>
            </a:r>
            <a:endParaRPr b="0" baseline="-25000" i="0" sz="1800" u="none" cap="none" strike="noStrike">
              <a:solidFill>
                <a:schemeClr val="dk1"/>
              </a:solidFill>
              <a:latin typeface="Rockwell"/>
              <a:ea typeface="Rockwell"/>
              <a:cs typeface="Rockwell"/>
              <a:sym typeface="Rockwell"/>
            </a:endParaRPr>
          </a:p>
        </p:txBody>
      </p:sp>
      <p:sp>
        <p:nvSpPr>
          <p:cNvPr id="2184" name="Google Shape;2184;p172"/>
          <p:cNvSpPr txBox="1"/>
          <p:nvPr/>
        </p:nvSpPr>
        <p:spPr>
          <a:xfrm>
            <a:off x="1551028" y="4151582"/>
            <a:ext cx="72975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The correct answer is “c” pH&gt;7. At the equivalence point, the moles of acid equal the moles of base. The remaining species would be Na</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and F</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The conjugate base, F</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will hydrolyze with water, producing OH</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 in solution: F</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a:t>
            </a:r>
            <a:r>
              <a:rPr b="0" i="1" lang="en-US" sz="1400" u="none" cap="none" strike="noStrike">
                <a:solidFill>
                  <a:schemeClr val="dk1"/>
                </a:solidFill>
                <a:latin typeface="Rockwell"/>
                <a:ea typeface="Rockwell"/>
                <a:cs typeface="Rockwell"/>
                <a:sym typeface="Rockwell"/>
              </a:rPr>
              <a:t>aq</a:t>
            </a:r>
            <a:r>
              <a:rPr b="0" i="0" lang="en-US" sz="1400" u="none" cap="none" strike="noStrike">
                <a:solidFill>
                  <a:schemeClr val="dk1"/>
                </a:solidFill>
                <a:latin typeface="Rockwell"/>
                <a:ea typeface="Rockwell"/>
                <a:cs typeface="Rockwell"/>
                <a:sym typeface="Rockwell"/>
              </a:rPr>
              <a:t>) + H</a:t>
            </a:r>
            <a:r>
              <a:rPr b="0" baseline="-25000" i="0" lang="en-US" sz="1400" u="none" cap="none" strike="noStrike">
                <a:solidFill>
                  <a:schemeClr val="dk1"/>
                </a:solidFill>
                <a:latin typeface="Rockwell"/>
                <a:ea typeface="Rockwell"/>
                <a:cs typeface="Rockwell"/>
                <a:sym typeface="Rockwell"/>
              </a:rPr>
              <a:t>2</a:t>
            </a:r>
            <a:r>
              <a:rPr b="0" i="0" lang="en-US" sz="1400" u="none" cap="none" strike="noStrike">
                <a:solidFill>
                  <a:schemeClr val="dk1"/>
                </a:solidFill>
                <a:latin typeface="Rockwell"/>
                <a:ea typeface="Rockwell"/>
                <a:cs typeface="Rockwell"/>
                <a:sym typeface="Rockwell"/>
              </a:rPr>
              <a:t>O(</a:t>
            </a:r>
            <a:r>
              <a:rPr b="0" i="1" lang="en-US" sz="1400" u="none" cap="none" strike="noStrike">
                <a:solidFill>
                  <a:schemeClr val="dk1"/>
                </a:solidFill>
                <a:latin typeface="Rockwell"/>
                <a:ea typeface="Rockwell"/>
                <a:cs typeface="Rockwell"/>
                <a:sym typeface="Rockwell"/>
              </a:rPr>
              <a:t>l</a:t>
            </a:r>
            <a:r>
              <a:rPr b="0" i="0" lang="en-US" sz="1400" u="none" cap="none" strike="noStrike">
                <a:solidFill>
                  <a:schemeClr val="dk1"/>
                </a:solidFill>
                <a:latin typeface="Rockwell"/>
                <a:ea typeface="Rockwell"/>
                <a:cs typeface="Rockwell"/>
                <a:sym typeface="Rockwell"/>
              </a:rPr>
              <a:t>) ⮀ HF(</a:t>
            </a:r>
            <a:r>
              <a:rPr b="0" i="1" lang="en-US" sz="1400" u="none" cap="none" strike="noStrike">
                <a:solidFill>
                  <a:schemeClr val="dk1"/>
                </a:solidFill>
                <a:latin typeface="Rockwell"/>
                <a:ea typeface="Rockwell"/>
                <a:cs typeface="Rockwell"/>
                <a:sym typeface="Rockwell"/>
              </a:rPr>
              <a:t>aq</a:t>
            </a:r>
            <a:r>
              <a:rPr b="0" i="0" lang="en-US" sz="1400" u="none" cap="none" strike="noStrike">
                <a:solidFill>
                  <a:schemeClr val="dk1"/>
                </a:solidFill>
                <a:latin typeface="Rockwell"/>
                <a:ea typeface="Rockwell"/>
                <a:cs typeface="Rockwell"/>
                <a:sym typeface="Rockwell"/>
              </a:rPr>
              <a:t>) + OH</a:t>
            </a:r>
            <a:r>
              <a:rPr b="0" baseline="30000" i="0" lang="en-US" sz="1400" u="none" cap="none" strike="noStrike">
                <a:solidFill>
                  <a:schemeClr val="dk1"/>
                </a:solidFill>
                <a:latin typeface="Rockwell"/>
                <a:ea typeface="Rockwell"/>
                <a:cs typeface="Rockwell"/>
                <a:sym typeface="Rockwell"/>
              </a:rPr>
              <a:t>-</a:t>
            </a:r>
            <a:r>
              <a:rPr b="0" i="0" lang="en-US" sz="1400" u="none" cap="none" strike="noStrike">
                <a:solidFill>
                  <a:schemeClr val="dk1"/>
                </a:solidFill>
                <a:latin typeface="Rockwell"/>
                <a:ea typeface="Rockwell"/>
                <a:cs typeface="Rockwell"/>
                <a:sym typeface="Rockwell"/>
              </a:rPr>
              <a:t>(</a:t>
            </a:r>
            <a:r>
              <a:rPr b="0" i="1" lang="en-US" sz="1400" u="none" cap="none" strike="noStrike">
                <a:solidFill>
                  <a:schemeClr val="dk1"/>
                </a:solidFill>
                <a:latin typeface="Rockwell"/>
                <a:ea typeface="Rockwell"/>
                <a:cs typeface="Rockwell"/>
                <a:sym typeface="Rockwell"/>
              </a:rPr>
              <a:t>aq</a:t>
            </a:r>
            <a:r>
              <a:rPr b="0" i="0" lang="en-US" sz="1400" u="none" cap="none" strike="noStrike">
                <a:solidFill>
                  <a:schemeClr val="dk1"/>
                </a:solidFill>
                <a:latin typeface="Rockwell"/>
                <a:ea typeface="Rockwell"/>
                <a:cs typeface="Rockwell"/>
                <a:sym typeface="Rockwell"/>
              </a:rPr>
              <a:t>) Select the Source link to see more calculations in this titration.</a:t>
            </a:r>
            <a:endParaRPr b="0" baseline="-25000" i="0" sz="1400" u="none" cap="none" strike="noStrike">
              <a:solidFill>
                <a:schemeClr val="dk1"/>
              </a:solidFill>
              <a:latin typeface="Rockwell"/>
              <a:ea typeface="Rockwell"/>
              <a:cs typeface="Rockwell"/>
              <a:sym typeface="Rockwell"/>
            </a:endParaRPr>
          </a:p>
        </p:txBody>
      </p:sp>
      <p:sp>
        <p:nvSpPr>
          <p:cNvPr id="2185" name="Google Shape;2185;p172"/>
          <p:cNvSpPr/>
          <p:nvPr/>
        </p:nvSpPr>
        <p:spPr>
          <a:xfrm>
            <a:off x="1547102" y="4149501"/>
            <a:ext cx="7301400" cy="11340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185"/>
                                        </p:tgtEl>
                                      </p:cBhvr>
                                    </p:animEffect>
                                    <p:set>
                                      <p:cBhvr>
                                        <p:cTn dur="1" fill="hold">
                                          <p:stCondLst>
                                            <p:cond delay="2000"/>
                                          </p:stCondLst>
                                        </p:cTn>
                                        <p:tgtEl>
                                          <p:spTgt spid="21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9" name="Shape 2189"/>
        <p:cNvGrpSpPr/>
        <p:nvPr/>
      </p:nvGrpSpPr>
      <p:grpSpPr>
        <a:xfrm>
          <a:off x="0" y="0"/>
          <a:ext cx="0" cy="0"/>
          <a:chOff x="0" y="0"/>
          <a:chExt cx="0" cy="0"/>
        </a:xfrm>
      </p:grpSpPr>
      <p:sp>
        <p:nvSpPr>
          <p:cNvPr id="2190" name="Google Shape;2190;p173"/>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Titrations</a:t>
            </a:r>
            <a:endParaRPr/>
          </a:p>
        </p:txBody>
      </p:sp>
      <p:sp>
        <p:nvSpPr>
          <p:cNvPr id="2191" name="Google Shape;2191;p173"/>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192" name="Google Shape;2192;p173"/>
          <p:cNvSpPr txBox="1"/>
          <p:nvPr/>
        </p:nvSpPr>
        <p:spPr>
          <a:xfrm>
            <a:off x="0" y="5643954"/>
            <a:ext cx="9144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t>
            </a:r>
            <a:r>
              <a:rPr b="0" baseline="-25000" i="0" lang="en-US" sz="1800" u="none" cap="none" strike="noStrike">
                <a:solidFill>
                  <a:schemeClr val="dk1"/>
                </a:solidFill>
                <a:latin typeface="Rockwell"/>
                <a:ea typeface="Rockwell"/>
                <a:cs typeface="Rockwell"/>
                <a:sym typeface="Rockwell"/>
              </a:rPr>
              <a:t>a</a:t>
            </a:r>
            <a:r>
              <a:rPr b="0" i="0" lang="en-US" sz="1800" u="none" cap="none" strike="noStrike">
                <a:solidFill>
                  <a:schemeClr val="dk1"/>
                </a:solidFill>
                <a:latin typeface="Rockwell"/>
                <a:ea typeface="Rockwell"/>
                <a:cs typeface="Rockwell"/>
                <a:sym typeface="Rockwell"/>
              </a:rPr>
              <a:t> for a weak acid, or the pK</a:t>
            </a:r>
            <a:r>
              <a:rPr b="0" baseline="-25000" i="0" lang="en-US" sz="1800" u="none" cap="none" strike="noStrike">
                <a:solidFill>
                  <a:schemeClr val="dk1"/>
                </a:solidFill>
                <a:latin typeface="Rockwell"/>
                <a:ea typeface="Rockwell"/>
                <a:cs typeface="Rockwell"/>
                <a:sym typeface="Rockwell"/>
              </a:rPr>
              <a:t>b</a:t>
            </a:r>
            <a:r>
              <a:rPr b="0" i="0" lang="en-US" sz="1800" u="none" cap="none" strike="noStrike">
                <a:solidFill>
                  <a:schemeClr val="dk1"/>
                </a:solidFill>
                <a:latin typeface="Rockwell"/>
                <a:ea typeface="Rockwell"/>
                <a:cs typeface="Rockwell"/>
                <a:sym typeface="Rockwell"/>
              </a:rPr>
              <a:t> for a weak base. 																	</a:t>
            </a:r>
            <a:endParaRPr b="0" i="0" sz="1800" u="none" cap="none" strike="noStrike">
              <a:solidFill>
                <a:schemeClr val="dk1"/>
              </a:solidFill>
              <a:latin typeface="Rockwell"/>
              <a:ea typeface="Rockwell"/>
              <a:cs typeface="Rockwell"/>
              <a:sym typeface="Rockwell"/>
            </a:endParaRPr>
          </a:p>
        </p:txBody>
      </p:sp>
      <p:sp>
        <p:nvSpPr>
          <p:cNvPr id="2193" name="Google Shape;2193;p17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194" name="Google Shape;2194;p17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http://www.dlt.ncssm.edu/tiger/diagrams/acid-base/WeakAcidTitration-General.gif" id="2195" name="Google Shape;2195;p173"/>
          <p:cNvPicPr preferRelativeResize="0"/>
          <p:nvPr/>
        </p:nvPicPr>
        <p:blipFill rotWithShape="1">
          <a:blip r:embed="rId5">
            <a:alphaModFix/>
          </a:blip>
          <a:srcRect b="-492" l="0" r="-1656" t="0"/>
          <a:stretch/>
        </p:blipFill>
        <p:spPr>
          <a:xfrm>
            <a:off x="0" y="776167"/>
            <a:ext cx="2222419" cy="2929162"/>
          </a:xfrm>
          <a:prstGeom prst="rect">
            <a:avLst/>
          </a:prstGeom>
          <a:noFill/>
          <a:ln cap="flat" cmpd="sng" w="9525">
            <a:solidFill>
              <a:schemeClr val="accent1"/>
            </a:solidFill>
            <a:prstDash val="solid"/>
            <a:round/>
            <a:headEnd len="sm" w="sm" type="none"/>
            <a:tailEnd len="sm" w="sm" type="none"/>
          </a:ln>
        </p:spPr>
      </p:pic>
      <p:pic>
        <p:nvPicPr>
          <p:cNvPr descr="http://www.dlt.ncssm.edu/tiger/diagrams/acid-base/StrongAcidTitration-1.gif" id="2196" name="Google Shape;2196;p173"/>
          <p:cNvPicPr preferRelativeResize="0"/>
          <p:nvPr/>
        </p:nvPicPr>
        <p:blipFill rotWithShape="1">
          <a:blip r:embed="rId6">
            <a:alphaModFix/>
          </a:blip>
          <a:srcRect b="0" l="3271" r="508" t="0"/>
          <a:stretch/>
        </p:blipFill>
        <p:spPr>
          <a:xfrm>
            <a:off x="5258868" y="209199"/>
            <a:ext cx="2628899" cy="2066958"/>
          </a:xfrm>
          <a:prstGeom prst="rect">
            <a:avLst/>
          </a:prstGeom>
          <a:noFill/>
          <a:ln cap="flat" cmpd="sng" w="9525">
            <a:solidFill>
              <a:schemeClr val="accent1"/>
            </a:solidFill>
            <a:prstDash val="solid"/>
            <a:round/>
            <a:headEnd len="sm" w="sm" type="none"/>
            <a:tailEnd len="sm" w="sm" type="none"/>
          </a:ln>
        </p:spPr>
      </p:pic>
      <p:pic>
        <p:nvPicPr>
          <p:cNvPr descr="http://www.dlt.ncssm.edu/tiger/diagrams/acid-base/WeakBaseTitration-General.gif" id="2197" name="Google Shape;2197;p173"/>
          <p:cNvPicPr preferRelativeResize="0"/>
          <p:nvPr/>
        </p:nvPicPr>
        <p:blipFill rotWithShape="1">
          <a:blip r:embed="rId7">
            <a:alphaModFix/>
          </a:blip>
          <a:srcRect b="-259" l="0" r="763" t="0"/>
          <a:stretch/>
        </p:blipFill>
        <p:spPr>
          <a:xfrm>
            <a:off x="6861463" y="2276157"/>
            <a:ext cx="2013074" cy="2705594"/>
          </a:xfrm>
          <a:prstGeom prst="rect">
            <a:avLst/>
          </a:prstGeom>
          <a:noFill/>
          <a:ln cap="flat" cmpd="sng" w="9525">
            <a:solidFill>
              <a:schemeClr val="accent1"/>
            </a:solidFill>
            <a:prstDash val="solid"/>
            <a:round/>
            <a:headEnd len="sm" w="sm" type="none"/>
            <a:tailEnd len="sm" w="sm" type="none"/>
          </a:ln>
        </p:spPr>
      </p:pic>
      <p:sp>
        <p:nvSpPr>
          <p:cNvPr id="2198" name="Google Shape;2198;p173"/>
          <p:cNvSpPr txBox="1"/>
          <p:nvPr/>
        </p:nvSpPr>
        <p:spPr>
          <a:xfrm>
            <a:off x="-19106" y="3705328"/>
            <a:ext cx="22611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 of </a:t>
            </a:r>
            <a:br>
              <a:rPr b="0" i="0" lang="en-US" sz="1200" u="none" cap="none" strike="noStrike">
                <a:solidFill>
                  <a:schemeClr val="dk1"/>
                </a:solidFill>
                <a:latin typeface="Rockwell"/>
                <a:ea typeface="Rockwell"/>
                <a:cs typeface="Rockwell"/>
                <a:sym typeface="Rockwell"/>
              </a:rPr>
            </a:br>
            <a:r>
              <a:rPr b="0" i="0" lang="en-US" sz="1200" u="none" cap="none" strike="noStrike">
                <a:solidFill>
                  <a:schemeClr val="dk1"/>
                </a:solidFill>
                <a:latin typeface="Rockwell"/>
                <a:ea typeface="Rockwell"/>
                <a:cs typeface="Rockwell"/>
                <a:sym typeface="Rockwell"/>
              </a:rPr>
              <a:t>a weak acid with a strong base with indicator changes.</a:t>
            </a:r>
            <a:endParaRPr b="0" i="0" sz="1200" u="none" cap="none" strike="noStrike">
              <a:solidFill>
                <a:schemeClr val="dk1"/>
              </a:solidFill>
              <a:latin typeface="Rockwell"/>
              <a:ea typeface="Rockwell"/>
              <a:cs typeface="Rockwell"/>
              <a:sym typeface="Rockwell"/>
            </a:endParaRPr>
          </a:p>
        </p:txBody>
      </p:sp>
      <p:sp>
        <p:nvSpPr>
          <p:cNvPr id="2199" name="Google Shape;2199;p173"/>
          <p:cNvSpPr txBox="1"/>
          <p:nvPr/>
        </p:nvSpPr>
        <p:spPr>
          <a:xfrm>
            <a:off x="6119435" y="4981751"/>
            <a:ext cx="29211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 of a weak base with a strong acid with indicator changes. </a:t>
            </a:r>
            <a:endParaRPr b="0" i="0" sz="1400" u="none" cap="none" strike="noStrike">
              <a:solidFill>
                <a:srgbClr val="000000"/>
              </a:solidFill>
              <a:latin typeface="Arial"/>
              <a:ea typeface="Arial"/>
              <a:cs typeface="Arial"/>
              <a:sym typeface="Arial"/>
            </a:endParaRPr>
          </a:p>
        </p:txBody>
      </p:sp>
      <p:sp>
        <p:nvSpPr>
          <p:cNvPr id="2200" name="Google Shape;2200;p173"/>
          <p:cNvSpPr txBox="1"/>
          <p:nvPr/>
        </p:nvSpPr>
        <p:spPr>
          <a:xfrm>
            <a:off x="2139453" y="117717"/>
            <a:ext cx="3119400" cy="6462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 of a strong acid with a strong base. </a:t>
            </a:r>
            <a:br>
              <a:rPr b="0" i="0" lang="en-US" sz="1200" u="none" cap="none" strike="noStrike">
                <a:solidFill>
                  <a:schemeClr val="dk1"/>
                </a:solidFill>
                <a:latin typeface="Rockwell"/>
                <a:ea typeface="Rockwell"/>
                <a:cs typeface="Rockwell"/>
                <a:sym typeface="Rockwell"/>
              </a:rPr>
            </a:br>
            <a:endParaRPr b="0" i="0" sz="1200" u="none" cap="none" strike="noStrike">
              <a:solidFill>
                <a:schemeClr val="dk1"/>
              </a:solidFill>
              <a:latin typeface="Rockwell"/>
              <a:ea typeface="Rockwell"/>
              <a:cs typeface="Rockwell"/>
              <a:sym typeface="Rockwell"/>
            </a:endParaRPr>
          </a:p>
        </p:txBody>
      </p:sp>
      <p:pic>
        <p:nvPicPr>
          <p:cNvPr descr="http://www.dlt.ncssm.edu/tiger/diagrams/acid-base/Titration-vs-Ka.gif" id="2201" name="Google Shape;2201;p173"/>
          <p:cNvPicPr preferRelativeResize="0"/>
          <p:nvPr/>
        </p:nvPicPr>
        <p:blipFill rotWithShape="1">
          <a:blip r:embed="rId8">
            <a:alphaModFix/>
          </a:blip>
          <a:srcRect b="0" l="0" r="0" t="0"/>
          <a:stretch/>
        </p:blipFill>
        <p:spPr>
          <a:xfrm>
            <a:off x="2236722" y="785341"/>
            <a:ext cx="2083294" cy="2815901"/>
          </a:xfrm>
          <a:prstGeom prst="rect">
            <a:avLst/>
          </a:prstGeom>
          <a:noFill/>
          <a:ln cap="flat" cmpd="sng" w="9525">
            <a:solidFill>
              <a:schemeClr val="accent1"/>
            </a:solidFill>
            <a:prstDash val="solid"/>
            <a:round/>
            <a:headEnd len="sm" w="sm" type="none"/>
            <a:tailEnd len="sm" w="sm" type="none"/>
          </a:ln>
        </p:spPr>
      </p:pic>
      <p:pic>
        <p:nvPicPr>
          <p:cNvPr descr="http://www.dlt.ncssm.edu/tiger/diagrams/acid-base/PolyproticAcidTitration.gif" id="2202" name="Google Shape;2202;p173"/>
          <p:cNvPicPr preferRelativeResize="0"/>
          <p:nvPr/>
        </p:nvPicPr>
        <p:blipFill rotWithShape="1">
          <a:blip r:embed="rId9">
            <a:alphaModFix/>
          </a:blip>
          <a:srcRect b="0" l="0" r="0" t="0"/>
          <a:stretch/>
        </p:blipFill>
        <p:spPr>
          <a:xfrm>
            <a:off x="4330139" y="2276157"/>
            <a:ext cx="2138771" cy="2851694"/>
          </a:xfrm>
          <a:prstGeom prst="rect">
            <a:avLst/>
          </a:prstGeom>
          <a:noFill/>
          <a:ln cap="flat" cmpd="sng" w="9525">
            <a:solidFill>
              <a:schemeClr val="accent1"/>
            </a:solidFill>
            <a:prstDash val="solid"/>
            <a:round/>
            <a:headEnd len="sm" w="sm" type="none"/>
            <a:tailEnd len="sm" w="sm" type="none"/>
          </a:ln>
        </p:spPr>
      </p:pic>
      <p:sp>
        <p:nvSpPr>
          <p:cNvPr id="2203" name="Google Shape;2203;p173"/>
          <p:cNvSpPr txBox="1"/>
          <p:nvPr/>
        </p:nvSpPr>
        <p:spPr>
          <a:xfrm>
            <a:off x="3266164" y="5181880"/>
            <a:ext cx="3243300" cy="4617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 of a polyprotic weak acid with a strong base. </a:t>
            </a:r>
            <a:endParaRPr b="0" i="0" sz="1400" u="none" cap="none" strike="noStrike">
              <a:solidFill>
                <a:srgbClr val="000000"/>
              </a:solidFill>
              <a:latin typeface="Arial"/>
              <a:ea typeface="Arial"/>
              <a:cs typeface="Arial"/>
              <a:sym typeface="Arial"/>
            </a:endParaRPr>
          </a:p>
        </p:txBody>
      </p:sp>
      <p:sp>
        <p:nvSpPr>
          <p:cNvPr id="2204" name="Google Shape;2204;p173"/>
          <p:cNvSpPr txBox="1"/>
          <p:nvPr/>
        </p:nvSpPr>
        <p:spPr>
          <a:xfrm>
            <a:off x="2248876" y="3705327"/>
            <a:ext cx="20346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This illustration shows the titration curves </a:t>
            </a:r>
            <a:br>
              <a:rPr b="0" i="0" lang="en-US" sz="1200" u="none" cap="none" strike="noStrike">
                <a:solidFill>
                  <a:schemeClr val="dk1"/>
                </a:solidFill>
                <a:latin typeface="Rockwell"/>
                <a:ea typeface="Rockwell"/>
                <a:cs typeface="Rockwell"/>
                <a:sym typeface="Rockwell"/>
              </a:rPr>
            </a:br>
            <a:r>
              <a:rPr b="0" i="0" lang="en-US" sz="1200" u="none" cap="none" strike="noStrike">
                <a:solidFill>
                  <a:schemeClr val="dk1"/>
                </a:solidFill>
                <a:latin typeface="Rockwell"/>
                <a:ea typeface="Rockwell"/>
                <a:cs typeface="Rockwell"/>
                <a:sym typeface="Rockwell"/>
              </a:rPr>
              <a:t>of several weak acids with a strong base</a:t>
            </a:r>
            <a:endParaRPr b="0" i="0" sz="1400" u="none" cap="none" strike="noStrike">
              <a:solidFill>
                <a:srgbClr val="000000"/>
              </a:solidFill>
              <a:latin typeface="Arial"/>
              <a:ea typeface="Arial"/>
              <a:cs typeface="Arial"/>
              <a:sym typeface="Arial"/>
            </a:endParaRPr>
          </a:p>
        </p:txBody>
      </p:sp>
      <p:sp>
        <p:nvSpPr>
          <p:cNvPr id="2205" name="Google Shape;2205;p173"/>
          <p:cNvSpPr/>
          <p:nvPr/>
        </p:nvSpPr>
        <p:spPr>
          <a:xfrm>
            <a:off x="5143883" y="336680"/>
            <a:ext cx="202200" cy="104100"/>
          </a:xfrm>
          <a:prstGeom prst="righ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06" name="Google Shape;2206;p173"/>
          <p:cNvSpPr/>
          <p:nvPr/>
        </p:nvSpPr>
        <p:spPr>
          <a:xfrm>
            <a:off x="990600" y="3514690"/>
            <a:ext cx="120900" cy="208200"/>
          </a:xfrm>
          <a:prstGeom prst="up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07" name="Google Shape;2207;p173"/>
          <p:cNvSpPr/>
          <p:nvPr/>
        </p:nvSpPr>
        <p:spPr>
          <a:xfrm>
            <a:off x="3185155" y="3523431"/>
            <a:ext cx="120900" cy="208200"/>
          </a:xfrm>
          <a:prstGeom prst="up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08" name="Google Shape;2208;p173"/>
          <p:cNvSpPr/>
          <p:nvPr/>
        </p:nvSpPr>
        <p:spPr>
          <a:xfrm>
            <a:off x="5269463" y="4994924"/>
            <a:ext cx="120900" cy="208200"/>
          </a:xfrm>
          <a:prstGeom prst="up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09" name="Google Shape;2209;p173"/>
          <p:cNvSpPr/>
          <p:nvPr/>
        </p:nvSpPr>
        <p:spPr>
          <a:xfrm>
            <a:off x="7851246" y="4811122"/>
            <a:ext cx="120900" cy="208200"/>
          </a:xfrm>
          <a:prstGeom prst="up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210" name="Google Shape;2210;p173"/>
          <p:cNvSpPr/>
          <p:nvPr/>
        </p:nvSpPr>
        <p:spPr>
          <a:xfrm>
            <a:off x="411304" y="4686677"/>
            <a:ext cx="2642400" cy="590100"/>
          </a:xfrm>
          <a:prstGeom prst="wedgeRoundRectCallout">
            <a:avLst>
              <a:gd fmla="val -64744" name="adj1"/>
              <a:gd fmla="val 100935" name="adj2"/>
              <a:gd fmla="val 16667" name="adj3"/>
            </a:avLst>
          </a:prstGeom>
          <a:gradFill>
            <a:gsLst>
              <a:gs pos="0">
                <a:srgbClr val="4A174B"/>
              </a:gs>
              <a:gs pos="100000">
                <a:srgbClr val="AD90AE"/>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See Source link to review titration calculations.</a:t>
            </a:r>
            <a:endParaRPr b="0" i="0" sz="1400" u="none" cap="none" strike="noStrike">
              <a:solidFill>
                <a:schemeClr val="lt1"/>
              </a:solidFill>
              <a:latin typeface="Rockwell"/>
              <a:ea typeface="Rockwell"/>
              <a:cs typeface="Rockwell"/>
              <a:sym typeface="Rockwell"/>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4" name="Shape 2214"/>
        <p:cNvGrpSpPr/>
        <p:nvPr/>
      </p:nvGrpSpPr>
      <p:grpSpPr>
        <a:xfrm>
          <a:off x="0" y="0"/>
          <a:ext cx="0" cy="0"/>
          <a:chOff x="0" y="0"/>
          <a:chExt cx="0" cy="0"/>
        </a:xfrm>
      </p:grpSpPr>
      <p:pic>
        <p:nvPicPr>
          <p:cNvPr id="2215" name="Google Shape;2215;p174"/>
          <p:cNvPicPr preferRelativeResize="0"/>
          <p:nvPr/>
        </p:nvPicPr>
        <p:blipFill rotWithShape="1">
          <a:blip r:embed="rId3">
            <a:alphaModFix/>
          </a:blip>
          <a:srcRect b="0" l="0" r="0" t="0"/>
          <a:stretch/>
        </p:blipFill>
        <p:spPr>
          <a:xfrm>
            <a:off x="3480232" y="1730550"/>
            <a:ext cx="4714477" cy="4023350"/>
          </a:xfrm>
          <a:prstGeom prst="rect">
            <a:avLst/>
          </a:prstGeom>
          <a:noFill/>
          <a:ln>
            <a:noFill/>
          </a:ln>
        </p:spPr>
      </p:pic>
      <p:sp>
        <p:nvSpPr>
          <p:cNvPr id="2216" name="Google Shape;2216;p174"/>
          <p:cNvSpPr txBox="1"/>
          <p:nvPr>
            <p:ph type="title"/>
          </p:nvPr>
        </p:nvSpPr>
        <p:spPr>
          <a:xfrm>
            <a:off x="498524" y="2004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Using titrations to determine concentration of an analyte</a:t>
            </a:r>
            <a:endParaRPr/>
          </a:p>
        </p:txBody>
      </p:sp>
      <p:sp>
        <p:nvSpPr>
          <p:cNvPr id="2217" name="Google Shape;2217;p174"/>
          <p:cNvSpPr txBox="1"/>
          <p:nvPr>
            <p:ph idx="2" type="body"/>
          </p:nvPr>
        </p:nvSpPr>
        <p:spPr>
          <a:xfrm>
            <a:off x="2568398" y="5523386"/>
            <a:ext cx="5626200" cy="6960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2218" name="Google Shape;2218;p17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Source</a:t>
            </a:r>
            <a:endParaRPr b="0" i="0" sz="1400" u="none" cap="none" strike="noStrike">
              <a:solidFill>
                <a:srgbClr val="000000"/>
              </a:solidFill>
              <a:latin typeface="Arial"/>
              <a:ea typeface="Arial"/>
              <a:cs typeface="Arial"/>
              <a:sym typeface="Arial"/>
            </a:endParaRPr>
          </a:p>
        </p:txBody>
      </p:sp>
      <p:sp>
        <p:nvSpPr>
          <p:cNvPr id="2219" name="Google Shape;2219;p174"/>
          <p:cNvSpPr txBox="1"/>
          <p:nvPr/>
        </p:nvSpPr>
        <p:spPr>
          <a:xfrm>
            <a:off x="0" y="6168776"/>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LO1.20: Design and/or interpret data from an experiment that uses titration to determine the concentration of an analyte in a solution.	</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2220" name="Google Shape;2220;p174"/>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Video</a:t>
            </a:r>
            <a:endParaRPr b="0" i="0" sz="1400" u="none" cap="none" strike="noStrike">
              <a:solidFill>
                <a:srgbClr val="000000"/>
              </a:solidFill>
              <a:latin typeface="Arial"/>
              <a:ea typeface="Arial"/>
              <a:cs typeface="Arial"/>
              <a:sym typeface="Arial"/>
            </a:endParaRPr>
          </a:p>
        </p:txBody>
      </p:sp>
      <p:pic>
        <p:nvPicPr>
          <p:cNvPr id="2221" name="Google Shape;2221;p174"/>
          <p:cNvPicPr preferRelativeResize="0"/>
          <p:nvPr/>
        </p:nvPicPr>
        <p:blipFill rotWithShape="1">
          <a:blip r:embed="rId6">
            <a:alphaModFix/>
          </a:blip>
          <a:srcRect b="0" l="0" r="0" t="0"/>
          <a:stretch/>
        </p:blipFill>
        <p:spPr>
          <a:xfrm>
            <a:off x="-68647" y="1341076"/>
            <a:ext cx="3657600" cy="4023360"/>
          </a:xfrm>
          <a:prstGeom prst="rect">
            <a:avLst/>
          </a:prstGeom>
          <a:noFill/>
          <a:ln>
            <a:noFill/>
          </a:ln>
        </p:spPr>
      </p:pic>
      <p:sp>
        <p:nvSpPr>
          <p:cNvPr id="2222" name="Google Shape;2222;p174"/>
          <p:cNvSpPr/>
          <p:nvPr/>
        </p:nvSpPr>
        <p:spPr>
          <a:xfrm>
            <a:off x="-197280" y="4957928"/>
            <a:ext cx="4572000" cy="923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At the equivalence point, the stoichiometric molar ratio is reached</a:t>
            </a:r>
            <a:endParaRPr b="0" i="0" sz="1400" u="none" cap="none" strike="noStrike">
              <a:solidFill>
                <a:srgbClr val="000000"/>
              </a:solidFill>
              <a:latin typeface="Arial"/>
              <a:ea typeface="Arial"/>
              <a:cs typeface="Arial"/>
              <a:sym typeface="Arial"/>
            </a:endParaRPr>
          </a:p>
        </p:txBody>
      </p:sp>
      <p:pic>
        <p:nvPicPr>
          <p:cNvPr descr="Screen Shot 2016-04-07 at 8.26.56 PM.png" id="2223" name="Google Shape;2223;p174"/>
          <p:cNvPicPr preferRelativeResize="0"/>
          <p:nvPr/>
        </p:nvPicPr>
        <p:blipFill rotWithShape="1">
          <a:blip r:embed="rId7">
            <a:alphaModFix/>
          </a:blip>
          <a:srcRect b="0" l="0" r="0" t="0"/>
          <a:stretch/>
        </p:blipFill>
        <p:spPr>
          <a:xfrm>
            <a:off x="1454902" y="106018"/>
            <a:ext cx="6388959" cy="6678007"/>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2224" name="Google Shape;2224;p174"/>
          <p:cNvSpPr/>
          <p:nvPr/>
        </p:nvSpPr>
        <p:spPr>
          <a:xfrm>
            <a:off x="1553542" y="5629724"/>
            <a:ext cx="6004500" cy="11250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24"/>
                                        </p:tgtEl>
                                        <p:attrNameLst>
                                          <p:attrName>style.visibility</p:attrName>
                                        </p:attrNameLst>
                                      </p:cBhvr>
                                      <p:to>
                                        <p:strVal val="visible"/>
                                      </p:to>
                                    </p:set>
                                    <p:animEffect filter="fade" transition="in">
                                      <p:cBhvr>
                                        <p:cTn dur="500"/>
                                        <p:tgtEl>
                                          <p:spTgt spid="2224"/>
                                        </p:tgtEl>
                                      </p:cBhvr>
                                    </p:animEffect>
                                  </p:childTnLst>
                                </p:cTn>
                              </p:par>
                              <p:par>
                                <p:cTn fill="hold" nodeType="withEffect" presetClass="entr" presetID="10" presetSubtype="0">
                                  <p:stCondLst>
                                    <p:cond delay="0"/>
                                  </p:stCondLst>
                                  <p:childTnLst>
                                    <p:set>
                                      <p:cBhvr>
                                        <p:cTn dur="1" fill="hold">
                                          <p:stCondLst>
                                            <p:cond delay="0"/>
                                          </p:stCondLst>
                                        </p:cTn>
                                        <p:tgtEl>
                                          <p:spTgt spid="2223"/>
                                        </p:tgtEl>
                                        <p:attrNameLst>
                                          <p:attrName>style.visibility</p:attrName>
                                        </p:attrNameLst>
                                      </p:cBhvr>
                                      <p:to>
                                        <p:strVal val="visible"/>
                                      </p:to>
                                    </p:set>
                                    <p:animEffect filter="fade" transition="in">
                                      <p:cBhvr>
                                        <p:cTn dur="500"/>
                                        <p:tgtEl>
                                          <p:spTgt spid="22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224"/>
                                        </p:tgtEl>
                                      </p:cBhvr>
                                    </p:animEffect>
                                    <p:set>
                                      <p:cBhvr>
                                        <p:cTn dur="1" fill="hold">
                                          <p:stCondLst>
                                            <p:cond delay="2000"/>
                                          </p:stCondLst>
                                        </p:cTn>
                                        <p:tgtEl>
                                          <p:spTgt spid="222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8" name="Shape 2228"/>
        <p:cNvGrpSpPr/>
        <p:nvPr/>
      </p:nvGrpSpPr>
      <p:grpSpPr>
        <a:xfrm>
          <a:off x="0" y="0"/>
          <a:ext cx="0" cy="0"/>
          <a:chOff x="0" y="0"/>
          <a:chExt cx="0" cy="0"/>
        </a:xfrm>
      </p:grpSpPr>
      <p:sp>
        <p:nvSpPr>
          <p:cNvPr id="2229" name="Google Shape;2229;p175"/>
          <p:cNvSpPr txBox="1"/>
          <p:nvPr>
            <p:ph idx="1" type="body"/>
          </p:nvPr>
        </p:nvSpPr>
        <p:spPr>
          <a:xfrm>
            <a:off x="280737" y="1470526"/>
            <a:ext cx="7816800" cy="44286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200"/>
              <a:buChar char="■"/>
            </a:pPr>
            <a:r>
              <a:rPr lang="en-US" sz="1600"/>
              <a:t>A 50.0 mL sample of 0.50 M HC</a:t>
            </a:r>
            <a:r>
              <a:rPr baseline="-25000" lang="en-US" sz="1600"/>
              <a:t>2</a:t>
            </a:r>
            <a:r>
              <a:rPr lang="en-US" sz="1600"/>
              <a:t>H</a:t>
            </a:r>
            <a:r>
              <a:rPr baseline="-25000" lang="en-US" sz="1600"/>
              <a:t>3</a:t>
            </a:r>
            <a:r>
              <a:rPr lang="en-US" sz="1600"/>
              <a:t>O</a:t>
            </a:r>
            <a:r>
              <a:rPr baseline="-25000" lang="en-US" sz="1600"/>
              <a:t>2</a:t>
            </a:r>
            <a:r>
              <a:rPr lang="en-US" sz="1600"/>
              <a:t> is titrated to the half equivalence point with 25.0 mL of 0.50 M NaOH.  Which of the following options shows the correct ranking of the molarities of the species in solution? </a:t>
            </a:r>
            <a:endParaRPr/>
          </a:p>
          <a:p>
            <a:pPr indent="0" lvl="4" marL="914400" rtl="0" algn="l">
              <a:lnSpc>
                <a:spcPct val="90000"/>
              </a:lnSpc>
              <a:spcBef>
                <a:spcPts val="600"/>
              </a:spcBef>
              <a:spcAft>
                <a:spcPts val="0"/>
              </a:spcAft>
              <a:buSzPts val="1200"/>
              <a:buNone/>
            </a:pPr>
            <a:r>
              <a:rPr lang="en-US" sz="1600"/>
              <a:t>				(pKa for HC</a:t>
            </a:r>
            <a:r>
              <a:rPr baseline="-25000" lang="en-US" sz="1600"/>
              <a:t>2</a:t>
            </a:r>
            <a:r>
              <a:rPr lang="en-US" sz="1600"/>
              <a:t>H</a:t>
            </a:r>
            <a:r>
              <a:rPr baseline="-25000" lang="en-US" sz="1600"/>
              <a:t>3</a:t>
            </a:r>
            <a:r>
              <a:rPr lang="en-US" sz="1600"/>
              <a:t>O</a:t>
            </a:r>
            <a:r>
              <a:rPr baseline="-25000" lang="en-US" sz="1600"/>
              <a:t>2</a:t>
            </a:r>
            <a:r>
              <a:rPr lang="en-US" sz="1600"/>
              <a:t> is 4.7)</a:t>
            </a:r>
            <a:endParaRPr sz="1600"/>
          </a:p>
          <a:p>
            <a:pPr indent="0" lvl="1" marL="228600" rtl="0" algn="l">
              <a:lnSpc>
                <a:spcPct val="90000"/>
              </a:lnSpc>
              <a:spcBef>
                <a:spcPts val="600"/>
              </a:spcBef>
              <a:spcAft>
                <a:spcPts val="0"/>
              </a:spcAft>
              <a:buSzPts val="1200"/>
              <a:buNone/>
            </a:pPr>
            <a:r>
              <a:rPr lang="en-US" sz="1600"/>
              <a:t>	a. [HC</a:t>
            </a:r>
            <a:r>
              <a:rPr baseline="-25000" lang="en-US" sz="1600"/>
              <a:t>2</a:t>
            </a:r>
            <a:r>
              <a:rPr lang="en-US" sz="1600"/>
              <a:t>H</a:t>
            </a:r>
            <a:r>
              <a:rPr baseline="-25000" lang="en-US" sz="1600"/>
              <a:t>3</a:t>
            </a:r>
            <a:r>
              <a:rPr lang="en-US" sz="1600"/>
              <a:t>O</a:t>
            </a:r>
            <a:r>
              <a:rPr baseline="-25000" lang="en-US" sz="1600"/>
              <a:t>2</a:t>
            </a:r>
            <a:r>
              <a:rPr lang="en-US" sz="1600"/>
              <a:t>] &gt; [C</a:t>
            </a:r>
            <a:r>
              <a:rPr baseline="-25000" lang="en-US" sz="1600"/>
              <a:t>2</a:t>
            </a:r>
            <a:r>
              <a:rPr lang="en-US" sz="1600"/>
              <a:t>H</a:t>
            </a:r>
            <a:r>
              <a:rPr baseline="-25000" lang="en-US" sz="1600"/>
              <a:t>3</a:t>
            </a:r>
            <a:r>
              <a:rPr lang="en-US" sz="1600"/>
              <a:t>O</a:t>
            </a:r>
            <a:r>
              <a:rPr baseline="-25000" lang="en-US" sz="1600"/>
              <a:t>2</a:t>
            </a:r>
            <a:r>
              <a:rPr lang="en-US" sz="1600"/>
              <a:t> </a:t>
            </a:r>
            <a:r>
              <a:rPr baseline="30000" lang="en-US" sz="1600"/>
              <a:t>1-</a:t>
            </a:r>
            <a:r>
              <a:rPr lang="en-US" sz="1600"/>
              <a:t>] &gt; [ H</a:t>
            </a:r>
            <a:r>
              <a:rPr baseline="30000" lang="en-US" sz="1600"/>
              <a:t>+</a:t>
            </a:r>
            <a:r>
              <a:rPr lang="en-US" sz="1600"/>
              <a:t> ] &gt; [ OH</a:t>
            </a:r>
            <a:r>
              <a:rPr baseline="30000" lang="en-US" sz="1600"/>
              <a:t>-</a:t>
            </a:r>
            <a:r>
              <a:rPr lang="en-US" sz="1600"/>
              <a:t> ]</a:t>
            </a:r>
            <a:endParaRPr/>
          </a:p>
          <a:p>
            <a:pPr indent="0" lvl="1" marL="228600" rtl="0" algn="l">
              <a:lnSpc>
                <a:spcPct val="90000"/>
              </a:lnSpc>
              <a:spcBef>
                <a:spcPts val="600"/>
              </a:spcBef>
              <a:spcAft>
                <a:spcPts val="0"/>
              </a:spcAft>
              <a:buSzPts val="1200"/>
              <a:buNone/>
            </a:pPr>
            <a:r>
              <a:rPr lang="en-US" sz="1600"/>
              <a:t>	b. [HC</a:t>
            </a:r>
            <a:r>
              <a:rPr baseline="-25000" lang="en-US" sz="1600"/>
              <a:t>2</a:t>
            </a:r>
            <a:r>
              <a:rPr lang="en-US" sz="1600"/>
              <a:t>H</a:t>
            </a:r>
            <a:r>
              <a:rPr baseline="-25000" lang="en-US" sz="1600"/>
              <a:t>3</a:t>
            </a:r>
            <a:r>
              <a:rPr lang="en-US" sz="1600"/>
              <a:t>O</a:t>
            </a:r>
            <a:r>
              <a:rPr baseline="-25000" lang="en-US" sz="1600"/>
              <a:t>2</a:t>
            </a:r>
            <a:r>
              <a:rPr lang="en-US" sz="1600"/>
              <a:t>] = [C</a:t>
            </a:r>
            <a:r>
              <a:rPr baseline="-25000" lang="en-US" sz="1600"/>
              <a:t>2</a:t>
            </a:r>
            <a:r>
              <a:rPr lang="en-US" sz="1600"/>
              <a:t>H</a:t>
            </a:r>
            <a:r>
              <a:rPr baseline="-25000" lang="en-US" sz="1600"/>
              <a:t>3</a:t>
            </a:r>
            <a:r>
              <a:rPr lang="en-US" sz="1600"/>
              <a:t>O</a:t>
            </a:r>
            <a:r>
              <a:rPr baseline="-25000" lang="en-US" sz="1600"/>
              <a:t>2</a:t>
            </a:r>
            <a:r>
              <a:rPr lang="en-US" sz="1600"/>
              <a:t> </a:t>
            </a:r>
            <a:r>
              <a:rPr baseline="30000" lang="en-US" sz="1600"/>
              <a:t>1-</a:t>
            </a:r>
            <a:r>
              <a:rPr lang="en-US" sz="1600"/>
              <a:t>] &gt; [ H</a:t>
            </a:r>
            <a:r>
              <a:rPr baseline="30000" lang="en-US" sz="1600"/>
              <a:t>+</a:t>
            </a:r>
            <a:r>
              <a:rPr lang="en-US" sz="1600"/>
              <a:t> ] &gt; [ OH</a:t>
            </a:r>
            <a:r>
              <a:rPr baseline="30000" lang="en-US" sz="1600"/>
              <a:t>-</a:t>
            </a:r>
            <a:r>
              <a:rPr lang="en-US" sz="1600"/>
              <a:t> ]</a:t>
            </a:r>
            <a:endParaRPr/>
          </a:p>
          <a:p>
            <a:pPr indent="0" lvl="1" marL="228600" rtl="0" algn="l">
              <a:lnSpc>
                <a:spcPct val="90000"/>
              </a:lnSpc>
              <a:spcBef>
                <a:spcPts val="600"/>
              </a:spcBef>
              <a:spcAft>
                <a:spcPts val="0"/>
              </a:spcAft>
              <a:buSzPts val="1200"/>
              <a:buNone/>
            </a:pPr>
            <a:r>
              <a:rPr lang="en-US" sz="1600"/>
              <a:t>	c. [HC</a:t>
            </a:r>
            <a:r>
              <a:rPr baseline="-25000" lang="en-US" sz="1600"/>
              <a:t>2</a:t>
            </a:r>
            <a:r>
              <a:rPr lang="en-US" sz="1600"/>
              <a:t>H</a:t>
            </a:r>
            <a:r>
              <a:rPr baseline="-25000" lang="en-US" sz="1600"/>
              <a:t>3</a:t>
            </a:r>
            <a:r>
              <a:rPr lang="en-US" sz="1600"/>
              <a:t>O</a:t>
            </a:r>
            <a:r>
              <a:rPr baseline="-25000" lang="en-US" sz="1600"/>
              <a:t>2</a:t>
            </a:r>
            <a:r>
              <a:rPr lang="en-US" sz="1600"/>
              <a:t>] &gt; [C</a:t>
            </a:r>
            <a:r>
              <a:rPr baseline="-25000" lang="en-US" sz="1600"/>
              <a:t>2</a:t>
            </a:r>
            <a:r>
              <a:rPr lang="en-US" sz="1600"/>
              <a:t>H</a:t>
            </a:r>
            <a:r>
              <a:rPr baseline="-25000" lang="en-US" sz="1600"/>
              <a:t>3</a:t>
            </a:r>
            <a:r>
              <a:rPr lang="en-US" sz="1600"/>
              <a:t>O</a:t>
            </a:r>
            <a:r>
              <a:rPr baseline="-25000" lang="en-US" sz="1600"/>
              <a:t>2</a:t>
            </a:r>
            <a:r>
              <a:rPr lang="en-US" sz="1600"/>
              <a:t> </a:t>
            </a:r>
            <a:r>
              <a:rPr baseline="30000" lang="en-US" sz="1600"/>
              <a:t>1-</a:t>
            </a:r>
            <a:r>
              <a:rPr lang="en-US" sz="1600"/>
              <a:t>] = [ H</a:t>
            </a:r>
            <a:r>
              <a:rPr baseline="30000" lang="en-US" sz="1600"/>
              <a:t>+</a:t>
            </a:r>
            <a:r>
              <a:rPr lang="en-US" sz="1600"/>
              <a:t> ] &gt; [ OH</a:t>
            </a:r>
            <a:r>
              <a:rPr baseline="30000" lang="en-US" sz="1600"/>
              <a:t>-</a:t>
            </a:r>
            <a:r>
              <a:rPr lang="en-US" sz="1600"/>
              <a:t> ]</a:t>
            </a:r>
            <a:endParaRPr/>
          </a:p>
          <a:p>
            <a:pPr indent="0" lvl="1" marL="228600" rtl="0" algn="l">
              <a:lnSpc>
                <a:spcPct val="90000"/>
              </a:lnSpc>
              <a:spcBef>
                <a:spcPts val="600"/>
              </a:spcBef>
              <a:spcAft>
                <a:spcPts val="0"/>
              </a:spcAft>
              <a:buSzPts val="1200"/>
              <a:buNone/>
            </a:pPr>
            <a:r>
              <a:rPr lang="en-US" sz="1600"/>
              <a:t>	d. [C</a:t>
            </a:r>
            <a:r>
              <a:rPr baseline="-25000" lang="en-US" sz="1600"/>
              <a:t>2</a:t>
            </a:r>
            <a:r>
              <a:rPr lang="en-US" sz="1600"/>
              <a:t>H</a:t>
            </a:r>
            <a:r>
              <a:rPr baseline="-25000" lang="en-US" sz="1600"/>
              <a:t>3</a:t>
            </a:r>
            <a:r>
              <a:rPr lang="en-US" sz="1600"/>
              <a:t>O</a:t>
            </a:r>
            <a:r>
              <a:rPr baseline="-25000" lang="en-US" sz="1600"/>
              <a:t>2</a:t>
            </a:r>
            <a:r>
              <a:rPr lang="en-US" sz="1600"/>
              <a:t> </a:t>
            </a:r>
            <a:r>
              <a:rPr baseline="30000" lang="en-US" sz="1600"/>
              <a:t>1-</a:t>
            </a:r>
            <a:r>
              <a:rPr lang="en-US" sz="1600"/>
              <a:t>] &gt; [HC</a:t>
            </a:r>
            <a:r>
              <a:rPr baseline="-25000" lang="en-US" sz="1600"/>
              <a:t>2</a:t>
            </a:r>
            <a:r>
              <a:rPr lang="en-US" sz="1600"/>
              <a:t>H</a:t>
            </a:r>
            <a:r>
              <a:rPr baseline="-25000" lang="en-US" sz="1600"/>
              <a:t>3</a:t>
            </a:r>
            <a:r>
              <a:rPr lang="en-US" sz="1600"/>
              <a:t>O</a:t>
            </a:r>
            <a:r>
              <a:rPr baseline="-25000" lang="en-US" sz="1600"/>
              <a:t>2</a:t>
            </a:r>
            <a:r>
              <a:rPr lang="en-US" sz="1600"/>
              <a:t>] &gt; [ OH</a:t>
            </a:r>
            <a:r>
              <a:rPr baseline="30000" lang="en-US" sz="1600"/>
              <a:t>-</a:t>
            </a:r>
            <a:r>
              <a:rPr lang="en-US" sz="1600"/>
              <a:t> ] &gt; [ H</a:t>
            </a:r>
            <a:r>
              <a:rPr baseline="30000" lang="en-US" sz="1600"/>
              <a:t>+</a:t>
            </a:r>
            <a:r>
              <a:rPr lang="en-US" sz="1600"/>
              <a:t> ] </a:t>
            </a:r>
            <a:endParaRPr/>
          </a:p>
          <a:p>
            <a:pPr indent="0" lvl="1" marL="228600" rtl="0" algn="l">
              <a:lnSpc>
                <a:spcPct val="90000"/>
              </a:lnSpc>
              <a:spcBef>
                <a:spcPts val="600"/>
              </a:spcBef>
              <a:spcAft>
                <a:spcPts val="0"/>
              </a:spcAft>
              <a:buSzPts val="1200"/>
              <a:buNone/>
            </a:pPr>
            <a:r>
              <a:t/>
            </a:r>
            <a:endParaRPr sz="1600"/>
          </a:p>
          <a:p>
            <a:pPr indent="0" lvl="1" marL="228600" rtl="0" algn="l">
              <a:lnSpc>
                <a:spcPct val="90000"/>
              </a:lnSpc>
              <a:spcBef>
                <a:spcPts val="600"/>
              </a:spcBef>
              <a:spcAft>
                <a:spcPts val="0"/>
              </a:spcAft>
              <a:buSzPts val="1350"/>
              <a:buNone/>
            </a:pPr>
            <a:r>
              <a:rPr lang="en-US"/>
              <a:t>Option B is correct.</a:t>
            </a:r>
            <a:endParaRPr/>
          </a:p>
          <a:p>
            <a:pPr indent="0" lvl="1" marL="228600" rtl="0" algn="l">
              <a:lnSpc>
                <a:spcPct val="90000"/>
              </a:lnSpc>
              <a:spcBef>
                <a:spcPts val="600"/>
              </a:spcBef>
              <a:spcAft>
                <a:spcPts val="0"/>
              </a:spcAft>
              <a:buSzPts val="1350"/>
              <a:buNone/>
            </a:pPr>
            <a:r>
              <a:rPr lang="en-US"/>
              <a:t>	At the half equivalence point, the concentrations of the weak acid and its conjugate base are equal because the OH</a:t>
            </a:r>
            <a:r>
              <a:rPr baseline="30000" lang="en-US"/>
              <a:t>-</a:t>
            </a:r>
            <a:r>
              <a:rPr lang="en-US"/>
              <a:t> ion has reacted with half of the original acetic acid.  The pH of the buffer is equal to the pKa at that point, so the [H+] is 10</a:t>
            </a:r>
            <a:r>
              <a:rPr baseline="30000" lang="en-US"/>
              <a:t>-4.7</a:t>
            </a:r>
            <a:r>
              <a:rPr lang="en-US"/>
              <a:t> which is far lower than the concentrations of the conjugates but far higher than the [OH-] which has a value of 10</a:t>
            </a:r>
            <a:r>
              <a:rPr baseline="30000" lang="en-US"/>
              <a:t>-9.3</a:t>
            </a:r>
            <a:r>
              <a:rPr lang="en-US"/>
              <a:t>.</a:t>
            </a:r>
            <a:endParaRPr/>
          </a:p>
        </p:txBody>
      </p:sp>
      <p:sp>
        <p:nvSpPr>
          <p:cNvPr id="2230" name="Google Shape;2230;p175"/>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Finding the Major Species</a:t>
            </a:r>
            <a:endParaRPr/>
          </a:p>
        </p:txBody>
      </p:sp>
      <p:sp>
        <p:nvSpPr>
          <p:cNvPr id="2231" name="Google Shape;2231;p17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232" name="Google Shape;2232;p175"/>
          <p:cNvSpPr txBox="1"/>
          <p:nvPr/>
        </p:nvSpPr>
        <p:spPr>
          <a:xfrm>
            <a:off x="0" y="5899259"/>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6.19: The student can relate the predominant form of a chemical species involving a labile proton (i.e., protonated/deprotonated form of a weak acid) to the pH of a solution and the pKa associated with the labile proton. 																</a:t>
            </a:r>
            <a:endParaRPr b="0" i="0" sz="1800" u="none" cap="none" strike="noStrike">
              <a:solidFill>
                <a:schemeClr val="dk1"/>
              </a:solidFill>
              <a:latin typeface="Rockwell"/>
              <a:ea typeface="Rockwell"/>
              <a:cs typeface="Rockwell"/>
              <a:sym typeface="Rockwell"/>
            </a:endParaRPr>
          </a:p>
        </p:txBody>
      </p:sp>
      <p:sp>
        <p:nvSpPr>
          <p:cNvPr id="2233" name="Google Shape;2233;p175"/>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234" name="Google Shape;2234;p175"/>
          <p:cNvSpPr/>
          <p:nvPr/>
        </p:nvSpPr>
        <p:spPr>
          <a:xfrm>
            <a:off x="238072" y="3920645"/>
            <a:ext cx="8077200" cy="19167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234"/>
                                        </p:tgtEl>
                                      </p:cBhvr>
                                    </p:animEffect>
                                    <p:set>
                                      <p:cBhvr>
                                        <p:cTn dur="1" fill="hold">
                                          <p:stCondLst>
                                            <p:cond delay="2000"/>
                                          </p:stCondLst>
                                        </p:cTn>
                                        <p:tgtEl>
                                          <p:spTgt spid="223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8" name="Shape 2238"/>
        <p:cNvGrpSpPr/>
        <p:nvPr/>
      </p:nvGrpSpPr>
      <p:grpSpPr>
        <a:xfrm>
          <a:off x="0" y="0"/>
          <a:ext cx="0" cy="0"/>
          <a:chOff x="0" y="0"/>
          <a:chExt cx="0" cy="0"/>
        </a:xfrm>
      </p:grpSpPr>
      <p:sp>
        <p:nvSpPr>
          <p:cNvPr id="2239" name="Google Shape;2239;p176"/>
          <p:cNvSpPr txBox="1"/>
          <p:nvPr>
            <p:ph idx="1" type="body"/>
          </p:nvPr>
        </p:nvSpPr>
        <p:spPr>
          <a:xfrm>
            <a:off x="455722" y="1110915"/>
            <a:ext cx="3700500" cy="4642200"/>
          </a:xfrm>
          <a:prstGeom prst="rect">
            <a:avLst/>
          </a:prstGeom>
          <a:solidFill>
            <a:srgbClr val="C0C0D6"/>
          </a:solidFill>
          <a:ln>
            <a:noFill/>
          </a:ln>
        </p:spPr>
        <p:txBody>
          <a:bodyPr anchorCtr="0" anchor="t" bIns="45700" lIns="91425" spcFirstLastPara="1" rIns="91425" wrap="square" tIns="45700">
            <a:noAutofit/>
          </a:bodyPr>
          <a:lstStyle/>
          <a:p>
            <a:pPr indent="-228599" lvl="0" marL="228600" rtl="0" algn="l">
              <a:lnSpc>
                <a:spcPct val="90000"/>
              </a:lnSpc>
              <a:spcBef>
                <a:spcPts val="0"/>
              </a:spcBef>
              <a:spcAft>
                <a:spcPts val="0"/>
              </a:spcAft>
              <a:buSzPts val="1249"/>
              <a:buChar char="■"/>
            </a:pPr>
            <a:r>
              <a:rPr lang="en-US" sz="1665"/>
              <a:t>Assumption:  Endpoint is equivalence point</a:t>
            </a:r>
            <a:endParaRPr/>
          </a:p>
          <a:p>
            <a:pPr indent="-228600" lvl="1" marL="457200" rtl="0" algn="l">
              <a:lnSpc>
                <a:spcPct val="90000"/>
              </a:lnSpc>
              <a:spcBef>
                <a:spcPts val="600"/>
              </a:spcBef>
              <a:spcAft>
                <a:spcPts val="0"/>
              </a:spcAft>
              <a:buSzPts val="1249"/>
              <a:buChar char="■"/>
            </a:pPr>
            <a:r>
              <a:rPr lang="en-US" sz="1665"/>
              <a:t>This is not true – we actually “overshoot” before indicator changes</a:t>
            </a:r>
            <a:endParaRPr/>
          </a:p>
          <a:p>
            <a:pPr indent="-228599" lvl="0" marL="228600" rtl="0" algn="l">
              <a:lnSpc>
                <a:spcPct val="90000"/>
              </a:lnSpc>
              <a:spcBef>
                <a:spcPts val="2000"/>
              </a:spcBef>
              <a:spcAft>
                <a:spcPts val="0"/>
              </a:spcAft>
              <a:buSzPts val="1249"/>
              <a:buChar char="■"/>
            </a:pPr>
            <a:r>
              <a:rPr lang="en-US" sz="1665"/>
              <a:t>Possible Sources of Error:</a:t>
            </a:r>
            <a:endParaRPr/>
          </a:p>
          <a:p>
            <a:pPr indent="-228600" lvl="1" marL="457200" rtl="0" algn="l">
              <a:lnSpc>
                <a:spcPct val="90000"/>
              </a:lnSpc>
              <a:spcBef>
                <a:spcPts val="600"/>
              </a:spcBef>
              <a:spcAft>
                <a:spcPts val="0"/>
              </a:spcAft>
              <a:buSzPts val="1249"/>
              <a:buChar char="■"/>
            </a:pPr>
            <a:r>
              <a:rPr lang="en-US" sz="1665"/>
              <a:t>Overshoot Endpoint</a:t>
            </a:r>
            <a:endParaRPr/>
          </a:p>
          <a:p>
            <a:pPr indent="-228600" lvl="2" marL="685800" rtl="0" algn="l">
              <a:lnSpc>
                <a:spcPct val="90000"/>
              </a:lnSpc>
              <a:spcBef>
                <a:spcPts val="600"/>
              </a:spcBef>
              <a:spcAft>
                <a:spcPts val="0"/>
              </a:spcAft>
              <a:buSzPts val="1249"/>
              <a:buChar char="■"/>
            </a:pPr>
            <a:r>
              <a:rPr lang="en-US" sz="1665"/>
              <a:t>Moles of titrant (and therefore analyte) too high</a:t>
            </a:r>
            <a:endParaRPr/>
          </a:p>
          <a:p>
            <a:pPr indent="-228600" lvl="1" marL="457200" rtl="0" algn="l">
              <a:lnSpc>
                <a:spcPct val="90000"/>
              </a:lnSpc>
              <a:spcBef>
                <a:spcPts val="600"/>
              </a:spcBef>
              <a:spcAft>
                <a:spcPts val="0"/>
              </a:spcAft>
              <a:buSzPts val="1249"/>
              <a:buChar char="■"/>
            </a:pPr>
            <a:r>
              <a:rPr lang="en-US" sz="1665"/>
              <a:t>Not reading to bottom of meniscus</a:t>
            </a:r>
            <a:endParaRPr/>
          </a:p>
          <a:p>
            <a:pPr indent="-228600" lvl="2" marL="685800" rtl="0" algn="l">
              <a:lnSpc>
                <a:spcPct val="90000"/>
              </a:lnSpc>
              <a:spcBef>
                <a:spcPts val="600"/>
              </a:spcBef>
              <a:spcAft>
                <a:spcPts val="0"/>
              </a:spcAft>
              <a:buSzPts val="1249"/>
              <a:buChar char="■"/>
            </a:pPr>
            <a:r>
              <a:rPr lang="en-US" sz="1665"/>
              <a:t>Moles of titrant too low</a:t>
            </a:r>
            <a:endParaRPr/>
          </a:p>
          <a:p>
            <a:pPr indent="-228600" lvl="1" marL="457200" rtl="0" algn="l">
              <a:lnSpc>
                <a:spcPct val="90000"/>
              </a:lnSpc>
              <a:spcBef>
                <a:spcPts val="600"/>
              </a:spcBef>
              <a:spcAft>
                <a:spcPts val="0"/>
              </a:spcAft>
              <a:buSzPts val="1249"/>
              <a:buChar char="■"/>
            </a:pPr>
            <a:r>
              <a:rPr lang="en-US" sz="1665"/>
              <a:t>Concentration of titrant not what expected</a:t>
            </a:r>
            <a:endParaRPr/>
          </a:p>
          <a:p>
            <a:pPr indent="-228600" lvl="2" marL="685800" rtl="0" algn="l">
              <a:lnSpc>
                <a:spcPct val="90000"/>
              </a:lnSpc>
              <a:spcBef>
                <a:spcPts val="600"/>
              </a:spcBef>
              <a:spcAft>
                <a:spcPts val="0"/>
              </a:spcAft>
              <a:buSzPts val="1249"/>
              <a:buChar char="■"/>
            </a:pPr>
            <a:r>
              <a:rPr lang="en-US" sz="1665"/>
              <a:t>Be sure to rinse buret with titrant first to control for this</a:t>
            </a:r>
            <a:endParaRPr/>
          </a:p>
          <a:p>
            <a:pPr indent="-149304" lvl="2" marL="685800" rtl="0" algn="l">
              <a:lnSpc>
                <a:spcPct val="90000"/>
              </a:lnSpc>
              <a:spcBef>
                <a:spcPts val="600"/>
              </a:spcBef>
              <a:spcAft>
                <a:spcPts val="0"/>
              </a:spcAft>
              <a:buSzPts val="1249"/>
              <a:buNone/>
            </a:pPr>
            <a:r>
              <a:t/>
            </a:r>
            <a:endParaRPr sz="1665"/>
          </a:p>
        </p:txBody>
      </p:sp>
      <p:grpSp>
        <p:nvGrpSpPr>
          <p:cNvPr id="2240" name="Google Shape;2240;p176"/>
          <p:cNvGrpSpPr/>
          <p:nvPr/>
        </p:nvGrpSpPr>
        <p:grpSpPr>
          <a:xfrm>
            <a:off x="6209959" y="2948884"/>
            <a:ext cx="2842479" cy="1489265"/>
            <a:chOff x="6191173" y="4438149"/>
            <a:chExt cx="2701719" cy="1489265"/>
          </a:xfrm>
        </p:grpSpPr>
        <p:pic>
          <p:nvPicPr>
            <p:cNvPr descr="http://chemwiki.ucdavis.edu/@api/deki/files/65868/=tcc-KaCompare.png?revision=1&amp;size=bestfit&amp;width=526&amp;height=275" id="2241" name="Google Shape;2241;p176"/>
            <p:cNvPicPr preferRelativeResize="0"/>
            <p:nvPr/>
          </p:nvPicPr>
          <p:blipFill rotWithShape="1">
            <a:blip r:embed="rId3">
              <a:alphaModFix/>
            </a:blip>
            <a:srcRect b="0" l="0" r="51916" t="0"/>
            <a:stretch/>
          </p:blipFill>
          <p:spPr>
            <a:xfrm>
              <a:off x="6191173" y="4438149"/>
              <a:ext cx="1369687" cy="1489265"/>
            </a:xfrm>
            <a:prstGeom prst="rect">
              <a:avLst/>
            </a:prstGeom>
            <a:noFill/>
            <a:ln>
              <a:noFill/>
            </a:ln>
          </p:spPr>
        </p:pic>
        <p:pic>
          <p:nvPicPr>
            <p:cNvPr descr="http://chemwiki.ucdavis.edu/@api/deki/files/65868/=tcc-KaCompare.png?revision=1&amp;size=bestfit&amp;width=526&amp;height=275" id="2242" name="Google Shape;2242;p176"/>
            <p:cNvPicPr preferRelativeResize="0"/>
            <p:nvPr/>
          </p:nvPicPr>
          <p:blipFill rotWithShape="1">
            <a:blip r:embed="rId3">
              <a:alphaModFix/>
            </a:blip>
            <a:srcRect b="0" l="51525" r="0" t="0"/>
            <a:stretch/>
          </p:blipFill>
          <p:spPr>
            <a:xfrm>
              <a:off x="7512082" y="4438149"/>
              <a:ext cx="1380810" cy="1489265"/>
            </a:xfrm>
            <a:prstGeom prst="rect">
              <a:avLst/>
            </a:prstGeom>
            <a:noFill/>
            <a:ln>
              <a:noFill/>
            </a:ln>
          </p:spPr>
        </p:pic>
      </p:grpSp>
      <p:sp>
        <p:nvSpPr>
          <p:cNvPr id="2243" name="Google Shape;2243;p176"/>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Titration- Acid/Base</a:t>
            </a:r>
            <a:endParaRPr>
              <a:solidFill>
                <a:srgbClr val="00B0F0"/>
              </a:solidFill>
            </a:endParaRPr>
          </a:p>
        </p:txBody>
      </p:sp>
      <p:sp>
        <p:nvSpPr>
          <p:cNvPr id="2244" name="Google Shape;2244;p176"/>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245" name="Google Shape;2245;p176"/>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 1</a:t>
            </a:r>
            <a:endParaRPr b="0" i="0" sz="1800" u="none" cap="none" strike="noStrike">
              <a:solidFill>
                <a:schemeClr val="dk1"/>
              </a:solidFill>
              <a:latin typeface="Rockwell"/>
              <a:ea typeface="Rockwell"/>
              <a:cs typeface="Rockwell"/>
              <a:sym typeface="Rockwell"/>
            </a:endParaRPr>
          </a:p>
        </p:txBody>
      </p:sp>
      <p:sp>
        <p:nvSpPr>
          <p:cNvPr id="2246" name="Google Shape;2246;p176"/>
          <p:cNvSpPr txBox="1"/>
          <p:nvPr/>
        </p:nvSpPr>
        <p:spPr>
          <a:xfrm>
            <a:off x="8144771" y="220962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descr="http://2.bp.blogspot.com/-yekjV9EMOv4/Vc2aMJ_PrmI/AAAAAAAAAJI/kyvBPUOndj4/s400/titration.jpg" id="2247" name="Google Shape;2247;p176"/>
          <p:cNvPicPr preferRelativeResize="0"/>
          <p:nvPr/>
        </p:nvPicPr>
        <p:blipFill rotWithShape="1">
          <a:blip r:embed="rId6">
            <a:alphaModFix/>
          </a:blip>
          <a:srcRect b="0" l="0" r="0" t="4580"/>
          <a:stretch/>
        </p:blipFill>
        <p:spPr>
          <a:xfrm>
            <a:off x="361151" y="981527"/>
            <a:ext cx="3808822" cy="4766572"/>
          </a:xfrm>
          <a:prstGeom prst="rect">
            <a:avLst/>
          </a:prstGeom>
          <a:noFill/>
          <a:ln>
            <a:noFill/>
          </a:ln>
        </p:spPr>
      </p:pic>
      <p:pic>
        <p:nvPicPr>
          <p:cNvPr descr="http://3.bp.blogspot.com/-w-Ciuc_NA-Y/Vc2eIyd3sZI/AAAAAAAAAJQ/xiSxSjpvgZ0/s320/Titration.gif" id="2248" name="Google Shape;2248;p176"/>
          <p:cNvPicPr preferRelativeResize="0"/>
          <p:nvPr/>
        </p:nvPicPr>
        <p:blipFill rotWithShape="1">
          <a:blip r:embed="rId7">
            <a:alphaModFix/>
          </a:blip>
          <a:srcRect b="0" l="0" r="0" t="0"/>
          <a:stretch/>
        </p:blipFill>
        <p:spPr>
          <a:xfrm>
            <a:off x="4881356" y="745992"/>
            <a:ext cx="2192984" cy="2131307"/>
          </a:xfrm>
          <a:prstGeom prst="rect">
            <a:avLst/>
          </a:prstGeom>
          <a:noFill/>
          <a:ln>
            <a:noFill/>
          </a:ln>
        </p:spPr>
      </p:pic>
      <p:pic>
        <p:nvPicPr>
          <p:cNvPr descr="186indicators" id="2249" name="Google Shape;2249;p176"/>
          <p:cNvPicPr preferRelativeResize="0"/>
          <p:nvPr/>
        </p:nvPicPr>
        <p:blipFill rotWithShape="1">
          <a:blip r:embed="rId8">
            <a:alphaModFix/>
          </a:blip>
          <a:srcRect b="0" l="0" r="0" t="0"/>
          <a:stretch/>
        </p:blipFill>
        <p:spPr>
          <a:xfrm>
            <a:off x="4367284" y="740011"/>
            <a:ext cx="3193576" cy="2153685"/>
          </a:xfrm>
          <a:prstGeom prst="rect">
            <a:avLst/>
          </a:prstGeom>
          <a:noFill/>
          <a:ln>
            <a:noFill/>
          </a:ln>
        </p:spPr>
      </p:pic>
      <p:sp>
        <p:nvSpPr>
          <p:cNvPr id="2250" name="Google Shape;2250;p176"/>
          <p:cNvSpPr txBox="1"/>
          <p:nvPr/>
        </p:nvSpPr>
        <p:spPr>
          <a:xfrm>
            <a:off x="6705844" y="2578956"/>
            <a:ext cx="9096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rPr>
              <a:t>Source</a:t>
            </a:r>
            <a:endParaRPr b="0" i="0" sz="1800" u="none" cap="none" strike="noStrike">
              <a:solidFill>
                <a:schemeClr val="dk1"/>
              </a:solidFill>
              <a:latin typeface="Rockwell"/>
              <a:ea typeface="Rockwell"/>
              <a:cs typeface="Rockwell"/>
              <a:sym typeface="Rockwell"/>
            </a:endParaRPr>
          </a:p>
        </p:txBody>
      </p:sp>
      <p:sp>
        <p:nvSpPr>
          <p:cNvPr id="2251" name="Google Shape;2251;p176"/>
          <p:cNvSpPr txBox="1"/>
          <p:nvPr/>
        </p:nvSpPr>
        <p:spPr>
          <a:xfrm>
            <a:off x="3302758" y="5780345"/>
            <a:ext cx="5841300" cy="10848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6.12: The student can reason about the distinction between strong and weak acid solutions with similar values of pH, including the percent ionization of the acids, the concentrations needed to achieve the same pH, and the amount of base needed to reach the equivalence point in a titration.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6.13: The student can interpret titration data for monoprotic or polyprotic acids involving titration of a weak or strong acid by a strong base (or a weak or strong base by a strong acid) to determine the concentration of the titrant and the pKa for a weak acid, or the pKb for a weak base. </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2252" name="Google Shape;2252;p176"/>
          <p:cNvSpPr txBox="1"/>
          <p:nvPr/>
        </p:nvSpPr>
        <p:spPr>
          <a:xfrm>
            <a:off x="0" y="5777945"/>
            <a:ext cx="3302700" cy="10881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1.4 The student can </a:t>
            </a:r>
            <a:r>
              <a:rPr b="0" i="1" lang="en-US" sz="900" u="none" cap="none" strike="noStrike">
                <a:solidFill>
                  <a:schemeClr val="dk1"/>
                </a:solidFill>
                <a:latin typeface="Rockwell"/>
                <a:ea typeface="Rockwell"/>
                <a:cs typeface="Rockwell"/>
                <a:sym typeface="Rockwell"/>
              </a:rPr>
              <a:t>use representations and models </a:t>
            </a:r>
            <a:r>
              <a:rPr b="0" i="0" lang="en-US" sz="900" u="none" cap="none" strike="noStrike">
                <a:solidFill>
                  <a:schemeClr val="dk1"/>
                </a:solidFill>
                <a:latin typeface="Rockwell"/>
                <a:ea typeface="Rockwell"/>
                <a:cs typeface="Rockwell"/>
                <a:sym typeface="Rockwell"/>
              </a:rPr>
              <a:t>to analyze situations or solve problems qualitatively and quantitatively.</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t/>
            </a:r>
            <a:endParaRPr b="0" i="0" sz="900" u="sng" cap="none" strike="noStrike">
              <a:solidFill>
                <a:schemeClr val="dk1"/>
              </a:solidFill>
              <a:latin typeface="Rockwell"/>
              <a:ea typeface="Rockwell"/>
              <a:cs typeface="Rockwell"/>
              <a:sym typeface="Rockwell"/>
            </a:endParaRPr>
          </a:p>
        </p:txBody>
      </p:sp>
      <p:grpSp>
        <p:nvGrpSpPr>
          <p:cNvPr id="2253" name="Google Shape;2253;p176"/>
          <p:cNvGrpSpPr/>
          <p:nvPr/>
        </p:nvGrpSpPr>
        <p:grpSpPr>
          <a:xfrm>
            <a:off x="6203168" y="2948884"/>
            <a:ext cx="2848557" cy="1489861"/>
            <a:chOff x="4877460" y="2948288"/>
            <a:chExt cx="2848557" cy="1489861"/>
          </a:xfrm>
        </p:grpSpPr>
        <p:pic>
          <p:nvPicPr>
            <p:cNvPr descr="http://chemwiki.ucdavis.edu/@api/deki/files/65866/=tccSaSb.png?revision=1&amp;size=bestfit&amp;width=268&amp;height=277" id="2254" name="Google Shape;2254;p176"/>
            <p:cNvPicPr preferRelativeResize="0"/>
            <p:nvPr/>
          </p:nvPicPr>
          <p:blipFill rotWithShape="1">
            <a:blip r:embed="rId10">
              <a:alphaModFix/>
            </a:blip>
            <a:srcRect b="0" l="0" r="0" t="0"/>
            <a:stretch/>
          </p:blipFill>
          <p:spPr>
            <a:xfrm>
              <a:off x="4877460" y="2948288"/>
              <a:ext cx="1441453" cy="1489861"/>
            </a:xfrm>
            <a:prstGeom prst="rect">
              <a:avLst/>
            </a:prstGeom>
            <a:noFill/>
            <a:ln>
              <a:noFill/>
            </a:ln>
          </p:spPr>
        </p:pic>
        <p:pic>
          <p:nvPicPr>
            <p:cNvPr descr="http://chemwiki.ucdavis.edu/@api/deki/files/65865/=tccWS.png?revision=1&amp;size=bestfit&amp;width=283&amp;height=276" id="2255" name="Google Shape;2255;p176"/>
            <p:cNvPicPr preferRelativeResize="0"/>
            <p:nvPr/>
          </p:nvPicPr>
          <p:blipFill rotWithShape="1">
            <a:blip r:embed="rId11">
              <a:alphaModFix/>
            </a:blip>
            <a:srcRect b="0" l="0" r="0" t="0"/>
            <a:stretch/>
          </p:blipFill>
          <p:spPr>
            <a:xfrm>
              <a:off x="6198369" y="2948288"/>
              <a:ext cx="1527648" cy="1489861"/>
            </a:xfrm>
            <a:prstGeom prst="rect">
              <a:avLst/>
            </a:prstGeom>
            <a:noFill/>
            <a:ln>
              <a:noFill/>
            </a:ln>
          </p:spPr>
        </p:pic>
      </p:grpSp>
      <p:sp>
        <p:nvSpPr>
          <p:cNvPr id="2256" name="Google Shape;2256;p176"/>
          <p:cNvSpPr txBox="1"/>
          <p:nvPr/>
        </p:nvSpPr>
        <p:spPr>
          <a:xfrm>
            <a:off x="4367284" y="2948288"/>
            <a:ext cx="1824000" cy="1477200"/>
          </a:xfrm>
          <a:prstGeom prst="rect">
            <a:avLst/>
          </a:prstGeom>
          <a:solidFill>
            <a:srgbClr val="AE4DD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Strength of Acids affects shape of graph: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grpSp>
        <p:nvGrpSpPr>
          <p:cNvPr id="2257" name="Google Shape;2257;p176"/>
          <p:cNvGrpSpPr/>
          <p:nvPr/>
        </p:nvGrpSpPr>
        <p:grpSpPr>
          <a:xfrm>
            <a:off x="6209998" y="4520037"/>
            <a:ext cx="2835152" cy="1233071"/>
            <a:chOff x="6209998" y="4438149"/>
            <a:chExt cx="2835152" cy="1233071"/>
          </a:xfrm>
        </p:grpSpPr>
        <p:pic>
          <p:nvPicPr>
            <p:cNvPr descr="http://www.chem1.com/acad/webtext/acid2/acid2-images/tc-carbonate-2.png" id="2258" name="Google Shape;2258;p176"/>
            <p:cNvPicPr preferRelativeResize="0"/>
            <p:nvPr/>
          </p:nvPicPr>
          <p:blipFill rotWithShape="1">
            <a:blip r:embed="rId12">
              <a:alphaModFix/>
            </a:blip>
            <a:srcRect b="0" l="0" r="0" t="0"/>
            <a:stretch/>
          </p:blipFill>
          <p:spPr>
            <a:xfrm>
              <a:off x="6209998" y="4438149"/>
              <a:ext cx="1441057" cy="1233070"/>
            </a:xfrm>
            <a:prstGeom prst="rect">
              <a:avLst/>
            </a:prstGeom>
            <a:noFill/>
            <a:ln>
              <a:noFill/>
            </a:ln>
          </p:spPr>
        </p:pic>
        <p:pic>
          <p:nvPicPr>
            <p:cNvPr descr="http://www.chem1.com/acad/webtext/acid2/acid2-images/tc-carbonate-1.png" id="2259" name="Google Shape;2259;p176"/>
            <p:cNvPicPr preferRelativeResize="0"/>
            <p:nvPr/>
          </p:nvPicPr>
          <p:blipFill rotWithShape="1">
            <a:blip r:embed="rId13">
              <a:alphaModFix/>
            </a:blip>
            <a:srcRect b="0" l="0" r="0" t="0"/>
            <a:stretch/>
          </p:blipFill>
          <p:spPr>
            <a:xfrm>
              <a:off x="7599737" y="4438150"/>
              <a:ext cx="1445413" cy="1233070"/>
            </a:xfrm>
            <a:prstGeom prst="rect">
              <a:avLst/>
            </a:prstGeom>
            <a:noFill/>
            <a:ln>
              <a:noFill/>
            </a:ln>
          </p:spPr>
        </p:pic>
      </p:grpSp>
      <p:sp>
        <p:nvSpPr>
          <p:cNvPr id="2260" name="Google Shape;2260;p176"/>
          <p:cNvSpPr txBox="1"/>
          <p:nvPr/>
        </p:nvSpPr>
        <p:spPr>
          <a:xfrm>
            <a:off x="7898171" y="184029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4"/>
              </a:rPr>
              <a:t>Source 2</a:t>
            </a:r>
            <a:endParaRPr b="0" i="0" sz="1800" u="none" cap="none" strike="noStrike">
              <a:solidFill>
                <a:schemeClr val="dk1"/>
              </a:solidFill>
              <a:latin typeface="Rockwell"/>
              <a:ea typeface="Rockwell"/>
              <a:cs typeface="Rockwell"/>
              <a:sym typeface="Rockwell"/>
            </a:endParaRPr>
          </a:p>
        </p:txBody>
      </p:sp>
      <p:sp>
        <p:nvSpPr>
          <p:cNvPr id="2261" name="Google Shape;2261;p176"/>
          <p:cNvSpPr txBox="1"/>
          <p:nvPr/>
        </p:nvSpPr>
        <p:spPr>
          <a:xfrm>
            <a:off x="4367284" y="4520037"/>
            <a:ext cx="1824000" cy="1200300"/>
          </a:xfrm>
          <a:prstGeom prst="rect">
            <a:avLst/>
          </a:prstGeom>
          <a:solidFill>
            <a:srgbClr val="AE4DD9"/>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Polyprotic acids have multiple end points:</a:t>
            </a:r>
            <a:endParaRPr b="0" i="0" sz="1800" u="none" cap="none" strike="noStrike">
              <a:solidFill>
                <a:schemeClr val="dk1"/>
              </a:solidFill>
              <a:latin typeface="Rockwell"/>
              <a:ea typeface="Rockwell"/>
              <a:cs typeface="Rockwell"/>
              <a:sym typeface="Rockwell"/>
            </a:endParaRPr>
          </a:p>
        </p:txBody>
      </p:sp>
      <p:sp>
        <p:nvSpPr>
          <p:cNvPr id="2262" name="Google Shape;2262;p176"/>
          <p:cNvSpPr txBox="1"/>
          <p:nvPr/>
        </p:nvSpPr>
        <p:spPr>
          <a:xfrm>
            <a:off x="7651057" y="2524364"/>
            <a:ext cx="138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5"/>
              </a:rPr>
              <a:t>Virtual Lab</a:t>
            </a:r>
            <a:endParaRPr b="0" i="0" sz="1800" u="none" cap="none" strike="noStrike">
              <a:solidFill>
                <a:schemeClr val="dk1"/>
              </a:solidFill>
              <a:latin typeface="Rockwell"/>
              <a:ea typeface="Rockwell"/>
              <a:cs typeface="Rockwell"/>
              <a:sym typeface="Rockwell"/>
            </a:endParaRPr>
          </a:p>
        </p:txBody>
      </p:sp>
      <p:sp>
        <p:nvSpPr>
          <p:cNvPr id="2263" name="Google Shape;2263;p176"/>
          <p:cNvSpPr/>
          <p:nvPr/>
        </p:nvSpPr>
        <p:spPr>
          <a:xfrm>
            <a:off x="37427" y="720132"/>
            <a:ext cx="9039600" cy="50001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2264" name="Google Shape;2264;p176"/>
          <p:cNvPicPr preferRelativeResize="0"/>
          <p:nvPr/>
        </p:nvPicPr>
        <p:blipFill rotWithShape="1">
          <a:blip r:embed="rId16">
            <a:alphaModFix/>
          </a:blip>
          <a:srcRect b="20096" l="25383" r="37402" t="10118"/>
          <a:stretch/>
        </p:blipFill>
        <p:spPr>
          <a:xfrm>
            <a:off x="919177" y="698221"/>
            <a:ext cx="4763676" cy="5022144"/>
          </a:xfrm>
          <a:prstGeom prst="rect">
            <a:avLst/>
          </a:prstGeom>
          <a:noFill/>
          <a:ln>
            <a:noFill/>
          </a:ln>
        </p:spPr>
      </p:pic>
      <p:sp>
        <p:nvSpPr>
          <p:cNvPr id="2265" name="Google Shape;2265;p176"/>
          <p:cNvSpPr/>
          <p:nvPr/>
        </p:nvSpPr>
        <p:spPr>
          <a:xfrm>
            <a:off x="951830" y="4696906"/>
            <a:ext cx="4591800" cy="738900"/>
          </a:xfrm>
          <a:prstGeom prst="roundRect">
            <a:avLst>
              <a:gd fmla="val 16667" name="adj"/>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49"/>
                                        </p:tgtEl>
                                      </p:cBhvr>
                                    </p:animEffect>
                                    <p:set>
                                      <p:cBhvr>
                                        <p:cTn dur="1" fill="hold">
                                          <p:stCondLst>
                                            <p:cond delay="500"/>
                                          </p:stCondLst>
                                        </p:cTn>
                                        <p:tgtEl>
                                          <p:spTgt spid="2249"/>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500"/>
                                        <p:tgtEl>
                                          <p:spTgt spid="2250"/>
                                        </p:tgtEl>
                                      </p:cBhvr>
                                    </p:animEffect>
                                    <p:set>
                                      <p:cBhvr>
                                        <p:cTn dur="1" fill="hold">
                                          <p:stCondLst>
                                            <p:cond delay="500"/>
                                          </p:stCondLst>
                                        </p:cTn>
                                        <p:tgtEl>
                                          <p:spTgt spid="225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47"/>
                                        </p:tgtEl>
                                      </p:cBhvr>
                                    </p:animEffect>
                                    <p:set>
                                      <p:cBhvr>
                                        <p:cTn dur="1" fill="hold">
                                          <p:stCondLst>
                                            <p:cond delay="500"/>
                                          </p:stCondLst>
                                        </p:cTn>
                                        <p:tgtEl>
                                          <p:spTgt spid="224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253"/>
                                        </p:tgtEl>
                                      </p:cBhvr>
                                    </p:animEffect>
                                    <p:set>
                                      <p:cBhvr>
                                        <p:cTn dur="1" fill="hold">
                                          <p:stCondLst>
                                            <p:cond delay="500"/>
                                          </p:stCondLst>
                                        </p:cTn>
                                        <p:tgtEl>
                                          <p:spTgt spid="225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26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70" name="Shape 2270"/>
        <p:cNvGrpSpPr/>
        <p:nvPr/>
      </p:nvGrpSpPr>
      <p:grpSpPr>
        <a:xfrm>
          <a:off x="0" y="0"/>
          <a:ext cx="0" cy="0"/>
          <a:chOff x="0" y="0"/>
          <a:chExt cx="0" cy="0"/>
        </a:xfrm>
      </p:grpSpPr>
      <p:sp>
        <p:nvSpPr>
          <p:cNvPr id="2271" name="Google Shape;2271;p177"/>
          <p:cNvSpPr txBox="1"/>
          <p:nvPr>
            <p:ph type="title"/>
          </p:nvPr>
        </p:nvSpPr>
        <p:spPr>
          <a:xfrm>
            <a:off x="498474" y="-70989"/>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How to Build </a:t>
            </a:r>
            <a:br>
              <a:rPr lang="en-US"/>
            </a:br>
            <a:r>
              <a:rPr lang="en-US"/>
              <a:t>a Buffer:</a:t>
            </a:r>
            <a:endParaRPr/>
          </a:p>
        </p:txBody>
      </p:sp>
      <p:sp>
        <p:nvSpPr>
          <p:cNvPr id="2272" name="Google Shape;2272;p177"/>
          <p:cNvSpPr txBox="1"/>
          <p:nvPr>
            <p:ph idx="1" type="body"/>
          </p:nvPr>
        </p:nvSpPr>
        <p:spPr>
          <a:xfrm>
            <a:off x="280737" y="1222919"/>
            <a:ext cx="3875400" cy="4503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800"/>
              <a:buNone/>
            </a:pPr>
            <a:r>
              <a:rPr b="1" lang="en-US" sz="2400" u="sng"/>
              <a:t>Getting the pH correct:</a:t>
            </a:r>
            <a:endParaRPr/>
          </a:p>
          <a:p>
            <a:pPr indent="-228600" lvl="0" marL="228600" rtl="0" algn="l">
              <a:lnSpc>
                <a:spcPct val="90000"/>
              </a:lnSpc>
              <a:spcBef>
                <a:spcPts val="2000"/>
              </a:spcBef>
              <a:spcAft>
                <a:spcPts val="0"/>
              </a:spcAft>
              <a:buSzPts val="1350"/>
              <a:buChar char="■"/>
            </a:pPr>
            <a:r>
              <a:rPr lang="en-US"/>
              <a:t>The pH of a buffer is primarily determined by the pKa of the weak acid in the conjugate acid-base pair.</a:t>
            </a:r>
            <a:endParaRPr/>
          </a:p>
          <a:p>
            <a:pPr indent="-228600" lvl="0" marL="228600" rtl="0" algn="l">
              <a:lnSpc>
                <a:spcPct val="90000"/>
              </a:lnSpc>
              <a:spcBef>
                <a:spcPts val="2000"/>
              </a:spcBef>
              <a:spcAft>
                <a:spcPts val="0"/>
              </a:spcAft>
              <a:buSzPts val="1350"/>
              <a:buChar char="■"/>
            </a:pPr>
            <a:r>
              <a:rPr lang="en-US"/>
              <a:t>When both species in the conjugate acid-base pair have equal concentrations, the pH of the buffer is equal to the pKa.</a:t>
            </a:r>
            <a:endParaRPr/>
          </a:p>
          <a:p>
            <a:pPr indent="-228600" lvl="0" marL="228600" rtl="0" algn="l">
              <a:lnSpc>
                <a:spcPct val="90000"/>
              </a:lnSpc>
              <a:spcBef>
                <a:spcPts val="2000"/>
              </a:spcBef>
              <a:spcAft>
                <a:spcPts val="0"/>
              </a:spcAft>
              <a:buSzPts val="1350"/>
              <a:buChar char="■"/>
            </a:pPr>
            <a:r>
              <a:rPr lang="en-US"/>
              <a:t>Choose a conjugate acid-base pair that has a pKa closest to the pH you desire and then adjust concentrations to fine tune from there.</a:t>
            </a:r>
            <a:endParaRPr/>
          </a:p>
          <a:p>
            <a:pPr indent="-142875" lvl="0" marL="228600" rtl="0" algn="l">
              <a:lnSpc>
                <a:spcPct val="90000"/>
              </a:lnSpc>
              <a:spcBef>
                <a:spcPts val="2000"/>
              </a:spcBef>
              <a:spcAft>
                <a:spcPts val="0"/>
              </a:spcAft>
              <a:buSzPts val="1350"/>
              <a:buNone/>
            </a:pPr>
            <a:r>
              <a:t/>
            </a:r>
            <a:endParaRPr/>
          </a:p>
        </p:txBody>
      </p:sp>
      <p:sp>
        <p:nvSpPr>
          <p:cNvPr id="2273" name="Google Shape;2273;p177"/>
          <p:cNvSpPr txBox="1"/>
          <p:nvPr>
            <p:ph idx="2" type="body"/>
          </p:nvPr>
        </p:nvSpPr>
        <p:spPr>
          <a:xfrm>
            <a:off x="4178039" y="283013"/>
            <a:ext cx="3845700" cy="4503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500"/>
              <a:buNone/>
            </a:pPr>
            <a:r>
              <a:rPr b="1" lang="en-US" sz="2000" u="sng"/>
              <a:t>Estimating Buffer Capacity:</a:t>
            </a:r>
            <a:endParaRPr/>
          </a:p>
          <a:p>
            <a:pPr indent="-228600" lvl="0" marL="228600" rtl="0" algn="l">
              <a:lnSpc>
                <a:spcPct val="100000"/>
              </a:lnSpc>
              <a:spcBef>
                <a:spcPts val="2000"/>
              </a:spcBef>
              <a:spcAft>
                <a:spcPts val="0"/>
              </a:spcAft>
              <a:buSzPts val="1350"/>
              <a:buChar char="■"/>
            </a:pPr>
            <a:r>
              <a:rPr lang="en-US"/>
              <a:t>A buffer is only effective as long as it has sufficient amounts of both members of the conjugate acid-base pair to allow equilibrium to shift during a stress.</a:t>
            </a:r>
            <a:endParaRPr/>
          </a:p>
          <a:p>
            <a:pPr indent="-142875" lvl="0" marL="228600" rtl="0" algn="l">
              <a:lnSpc>
                <a:spcPct val="100000"/>
              </a:lnSpc>
              <a:spcBef>
                <a:spcPts val="2000"/>
              </a:spcBef>
              <a:spcAft>
                <a:spcPts val="0"/>
              </a:spcAft>
              <a:buSzPts val="1350"/>
              <a:buNone/>
            </a:pPr>
            <a:r>
              <a:t/>
            </a:r>
            <a:endParaRPr/>
          </a:p>
        </p:txBody>
      </p:sp>
      <p:sp>
        <p:nvSpPr>
          <p:cNvPr id="2274" name="Google Shape;2274;p177"/>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275" name="Google Shape;2275;p177"/>
          <p:cNvSpPr txBox="1"/>
          <p:nvPr/>
        </p:nvSpPr>
        <p:spPr>
          <a:xfrm>
            <a:off x="0" y="5974038"/>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6.18: 	The student can design a buffer solution with a target pH and buffer capacity by selecting an appropriate conjugate acid-base pair and estimating the concentrations needed to achieve the desired capacity.																</a:t>
            </a:r>
            <a:endParaRPr b="0" i="0" sz="1800" u="none" cap="none" strike="noStrike">
              <a:solidFill>
                <a:schemeClr val="dk1"/>
              </a:solidFill>
              <a:latin typeface="Rockwell"/>
              <a:ea typeface="Rockwell"/>
              <a:cs typeface="Rockwell"/>
              <a:sym typeface="Rockwell"/>
            </a:endParaRPr>
          </a:p>
        </p:txBody>
      </p:sp>
      <p:sp>
        <p:nvSpPr>
          <p:cNvPr id="2276" name="Google Shape;2276;p17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277" name="Google Shape;2277;p17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2278" name="Google Shape;2278;p177"/>
          <p:cNvPicPr preferRelativeResize="0"/>
          <p:nvPr/>
        </p:nvPicPr>
        <p:blipFill rotWithShape="1">
          <a:blip r:embed="rId5">
            <a:alphaModFix/>
          </a:blip>
          <a:srcRect b="0" l="0" r="0" t="0"/>
          <a:stretch/>
        </p:blipFill>
        <p:spPr>
          <a:xfrm>
            <a:off x="4276630" y="2626074"/>
            <a:ext cx="4658692" cy="3310708"/>
          </a:xfrm>
          <a:prstGeom prst="rect">
            <a:avLst/>
          </a:prstGeom>
          <a:noFill/>
          <a:ln cap="flat" cmpd="sng" w="9525">
            <a:solidFill>
              <a:srgbClr val="4D4D33"/>
            </a:solidFill>
            <a:prstDash val="solid"/>
            <a:round/>
            <a:headEnd len="sm" w="sm" type="none"/>
            <a:tailEnd len="sm" w="sm" type="none"/>
          </a:ln>
        </p:spPr>
      </p:pic>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2" name="Shape 2282"/>
        <p:cNvGrpSpPr/>
        <p:nvPr/>
      </p:nvGrpSpPr>
      <p:grpSpPr>
        <a:xfrm>
          <a:off x="0" y="0"/>
          <a:ext cx="0" cy="0"/>
          <a:chOff x="0" y="0"/>
          <a:chExt cx="0" cy="0"/>
        </a:xfrm>
      </p:grpSpPr>
      <p:sp>
        <p:nvSpPr>
          <p:cNvPr id="2283" name="Google Shape;2283;p178"/>
          <p:cNvSpPr txBox="1"/>
          <p:nvPr>
            <p:ph type="title"/>
          </p:nvPr>
        </p:nvSpPr>
        <p:spPr>
          <a:xfrm>
            <a:off x="491949" y="239078"/>
            <a:ext cx="7556400" cy="471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2800"/>
              <a:buFont typeface="Rockwell"/>
              <a:buNone/>
            </a:pPr>
            <a:r>
              <a:rPr lang="en-US" sz="2800"/>
              <a:t>The Buffer Mechanism</a:t>
            </a:r>
            <a:endParaRPr sz="2800"/>
          </a:p>
        </p:txBody>
      </p:sp>
      <p:sp>
        <p:nvSpPr>
          <p:cNvPr id="2284" name="Google Shape;2284;p178"/>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285" name="Google Shape;2285;p178"/>
          <p:cNvSpPr txBox="1"/>
          <p:nvPr/>
        </p:nvSpPr>
        <p:spPr>
          <a:xfrm>
            <a:off x="0" y="6023354"/>
            <a:ext cx="91440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6.20: The student can identify a solution as being a buffer solution and explain the buffer mechanism in terms of the reactions that would occur on addition of acid/base. 																	</a:t>
            </a:r>
            <a:endParaRPr b="0" i="0" sz="1800" u="none" cap="none" strike="noStrike">
              <a:solidFill>
                <a:schemeClr val="dk1"/>
              </a:solidFill>
              <a:latin typeface="Rockwell"/>
              <a:ea typeface="Rockwell"/>
              <a:cs typeface="Rockwell"/>
              <a:sym typeface="Rockwell"/>
            </a:endParaRPr>
          </a:p>
        </p:txBody>
      </p:sp>
      <p:sp>
        <p:nvSpPr>
          <p:cNvPr id="2286" name="Google Shape;2286;p178"/>
          <p:cNvSpPr txBox="1"/>
          <p:nvPr/>
        </p:nvSpPr>
        <p:spPr>
          <a:xfrm>
            <a:off x="8048262" y="-57310"/>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287" name="Google Shape;2287;p178"/>
          <p:cNvSpPr txBox="1"/>
          <p:nvPr/>
        </p:nvSpPr>
        <p:spPr>
          <a:xfrm>
            <a:off x="8083558" y="2162066"/>
            <a:ext cx="891600" cy="3693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288" name="Google Shape;2288;p178"/>
          <p:cNvSpPr/>
          <p:nvPr/>
        </p:nvSpPr>
        <p:spPr>
          <a:xfrm>
            <a:off x="4452849" y="2896447"/>
            <a:ext cx="3798000" cy="164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If a strong base is added to the HF/F</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buffer, then the added base will react completely with the available acid, HF.  This results in a nearly unchanged [H</a:t>
            </a:r>
            <a:r>
              <a:rPr b="0" baseline="-25000" i="0" lang="en-US" sz="1600" u="none" cap="none" strike="noStrike">
                <a:solidFill>
                  <a:schemeClr val="dk1"/>
                </a:solidFill>
                <a:latin typeface="Rockwell"/>
                <a:ea typeface="Rockwell"/>
                <a:cs typeface="Rockwell"/>
                <a:sym typeface="Rockwell"/>
              </a:rPr>
              <a:t>3</a:t>
            </a:r>
            <a:r>
              <a:rPr b="0" i="0" lang="en-US" sz="1600" u="none" cap="none" strike="noStrike">
                <a:solidFill>
                  <a:schemeClr val="dk1"/>
                </a:solidFill>
                <a:latin typeface="Rockwell"/>
                <a:ea typeface="Rockwell"/>
                <a:cs typeface="Rockwell"/>
                <a:sym typeface="Rockwell"/>
              </a:rPr>
              <a:t>O</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and a nearly unchanged pH.</a:t>
            </a:r>
            <a:endParaRPr b="0" i="0" sz="1600" u="none" cap="none" strike="noStrike">
              <a:solidFill>
                <a:schemeClr val="dk1"/>
              </a:solidFill>
              <a:latin typeface="Rockwell"/>
              <a:ea typeface="Rockwell"/>
              <a:cs typeface="Rockwell"/>
              <a:sym typeface="Rockwell"/>
            </a:endParaRPr>
          </a:p>
          <a:p>
            <a:pPr indent="0" lvl="0" marL="0" marR="0" rtl="0" algn="ctr">
              <a:lnSpc>
                <a:spcPct val="100000"/>
              </a:lnSpc>
              <a:spcBef>
                <a:spcPts val="600"/>
              </a:spcBef>
              <a:spcAft>
                <a:spcPts val="0"/>
              </a:spcAft>
              <a:buClr>
                <a:srgbClr val="000000"/>
              </a:buClr>
              <a:buSzPts val="1600"/>
              <a:buFont typeface="Arial"/>
              <a:buNone/>
            </a:pPr>
            <a:r>
              <a:rPr b="0" i="1" lang="en-US" sz="1600" u="none" cap="none" strike="noStrike">
                <a:solidFill>
                  <a:schemeClr val="dk1"/>
                </a:solidFill>
                <a:latin typeface="Rockwell"/>
                <a:ea typeface="Rockwell"/>
                <a:cs typeface="Rockwell"/>
                <a:sym typeface="Rockwell"/>
              </a:rPr>
              <a:t>HF</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OH</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F</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a:t>
            </a:r>
            <a:r>
              <a:rPr b="0" baseline="-25000" i="1" lang="en-US" sz="1600" u="none" cap="none" strike="noStrike">
                <a:solidFill>
                  <a:schemeClr val="dk1"/>
                </a:solidFill>
                <a:latin typeface="Rockwell"/>
                <a:ea typeface="Rockwell"/>
                <a:cs typeface="Rockwell"/>
                <a:sym typeface="Rockwell"/>
              </a:rPr>
              <a:t>2</a:t>
            </a:r>
            <a:r>
              <a:rPr b="0" i="1" lang="en-US" sz="1600" u="none" cap="none" strike="noStrike">
                <a:solidFill>
                  <a:schemeClr val="dk1"/>
                </a:solidFill>
                <a:latin typeface="Rockwell"/>
                <a:ea typeface="Rockwell"/>
                <a:cs typeface="Rockwell"/>
                <a:sym typeface="Rockwell"/>
              </a:rPr>
              <a:t>O</a:t>
            </a:r>
            <a:r>
              <a:rPr b="0" baseline="-25000" i="1" lang="en-US" sz="1600" u="none" cap="none" strike="noStrike">
                <a:solidFill>
                  <a:schemeClr val="dk1"/>
                </a:solidFill>
                <a:latin typeface="Rockwell"/>
                <a:ea typeface="Rockwell"/>
                <a:cs typeface="Rockwell"/>
                <a:sym typeface="Rockwell"/>
              </a:rPr>
              <a:t>(l)</a:t>
            </a:r>
            <a:endParaRPr b="0" i="1" sz="1600" u="none" cap="none" strike="noStrike">
              <a:solidFill>
                <a:schemeClr val="dk1"/>
              </a:solidFill>
              <a:latin typeface="Rockwell"/>
              <a:ea typeface="Rockwell"/>
              <a:cs typeface="Rockwell"/>
              <a:sym typeface="Rockwell"/>
            </a:endParaRPr>
          </a:p>
        </p:txBody>
      </p:sp>
      <p:sp>
        <p:nvSpPr>
          <p:cNvPr id="2289" name="Google Shape;2289;p178"/>
          <p:cNvSpPr txBox="1"/>
          <p:nvPr>
            <p:ph idx="1" type="body"/>
          </p:nvPr>
        </p:nvSpPr>
        <p:spPr>
          <a:xfrm>
            <a:off x="160638" y="751932"/>
            <a:ext cx="7887600" cy="221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79"/>
              <a:buNone/>
            </a:pPr>
            <a:r>
              <a:rPr lang="en-US" sz="1572"/>
              <a:t>A buffer is able to resist pH change because the two components (conjugate acid and conjugate base) are both present in appreciable amounts at equilibrium and are able to neutralize small amounts of other acids and bases (in the form of H</a:t>
            </a:r>
            <a:r>
              <a:rPr baseline="-25000" lang="en-US" sz="1572"/>
              <a:t>3</a:t>
            </a:r>
            <a:r>
              <a:rPr lang="en-US" sz="1572"/>
              <a:t>O</a:t>
            </a:r>
            <a:r>
              <a:rPr baseline="30000" lang="en-US" sz="1572"/>
              <a:t>+</a:t>
            </a:r>
            <a:r>
              <a:rPr lang="en-US" sz="1572"/>
              <a:t> and OH</a:t>
            </a:r>
            <a:r>
              <a:rPr baseline="30000" lang="en-US" sz="1572"/>
              <a:t>-</a:t>
            </a:r>
            <a:r>
              <a:rPr lang="en-US" sz="1572"/>
              <a:t>) when they are added to the solution.  Take, for example, a fluoride buffer made from hydrofluoric acid and NaF.   A model fluoride buffer would contain equimolar concentrations of HF and NaF.  Since they are a weak acid and a weak base, respectively, the amount of hydrolysis is minimal and both buffer species are present at, effectively, their initial supplied concentrations.</a:t>
            </a:r>
            <a:endParaRPr/>
          </a:p>
          <a:p>
            <a:pPr indent="0" lvl="0" marL="0" rtl="0" algn="l">
              <a:lnSpc>
                <a:spcPct val="100000"/>
              </a:lnSpc>
              <a:spcBef>
                <a:spcPts val="2600"/>
              </a:spcBef>
              <a:spcAft>
                <a:spcPts val="0"/>
              </a:spcAft>
              <a:buSzPts val="1110"/>
              <a:buNone/>
            </a:pPr>
            <a:r>
              <a:t/>
            </a:r>
            <a:endParaRPr sz="1480"/>
          </a:p>
          <a:p>
            <a:pPr indent="0" lvl="0" marL="0" rtl="0" algn="l">
              <a:lnSpc>
                <a:spcPct val="100000"/>
              </a:lnSpc>
              <a:spcBef>
                <a:spcPts val="2000"/>
              </a:spcBef>
              <a:spcAft>
                <a:spcPts val="0"/>
              </a:spcAft>
              <a:buSzPts val="1110"/>
              <a:buNone/>
            </a:pPr>
            <a:r>
              <a:t/>
            </a:r>
            <a:endParaRPr sz="1480"/>
          </a:p>
        </p:txBody>
      </p:sp>
      <p:sp>
        <p:nvSpPr>
          <p:cNvPr id="2290" name="Google Shape;2290;p178"/>
          <p:cNvSpPr txBox="1"/>
          <p:nvPr/>
        </p:nvSpPr>
        <p:spPr>
          <a:xfrm>
            <a:off x="160638" y="2960930"/>
            <a:ext cx="3943800" cy="1646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If a strong acid is added to the HF/F</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buffer, then the the added acid will react completely with the available base, F</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This results in a nearly unchanged [H</a:t>
            </a:r>
            <a:r>
              <a:rPr b="0" baseline="-25000" i="0" lang="en-US" sz="1600" u="none" cap="none" strike="noStrike">
                <a:solidFill>
                  <a:schemeClr val="dk1"/>
                </a:solidFill>
                <a:latin typeface="Rockwell"/>
                <a:ea typeface="Rockwell"/>
                <a:cs typeface="Rockwell"/>
                <a:sym typeface="Rockwell"/>
              </a:rPr>
              <a:t>3</a:t>
            </a:r>
            <a:r>
              <a:rPr b="0" i="0" lang="en-US" sz="1600" u="none" cap="none" strike="noStrike">
                <a:solidFill>
                  <a:schemeClr val="dk1"/>
                </a:solidFill>
                <a:latin typeface="Rockwell"/>
                <a:ea typeface="Rockwell"/>
                <a:cs typeface="Rockwell"/>
                <a:sym typeface="Rockwell"/>
              </a:rPr>
              <a:t>O</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and a nearly unchanged pH.</a:t>
            </a:r>
            <a:endParaRPr b="0" i="0" sz="1600" u="none" cap="none" strike="noStrike">
              <a:solidFill>
                <a:schemeClr val="dk1"/>
              </a:solidFill>
              <a:latin typeface="Rockwell"/>
              <a:ea typeface="Rockwell"/>
              <a:cs typeface="Rockwell"/>
              <a:sym typeface="Rockwell"/>
            </a:endParaRPr>
          </a:p>
          <a:p>
            <a:pPr indent="0" lvl="0" marL="0" marR="0" rtl="0" algn="ctr">
              <a:lnSpc>
                <a:spcPct val="100000"/>
              </a:lnSpc>
              <a:spcBef>
                <a:spcPts val="600"/>
              </a:spcBef>
              <a:spcAft>
                <a:spcPts val="0"/>
              </a:spcAft>
              <a:buClr>
                <a:srgbClr val="000000"/>
              </a:buClr>
              <a:buSzPts val="1600"/>
              <a:buFont typeface="Arial"/>
              <a:buNone/>
            </a:pPr>
            <a:r>
              <a:rPr b="0" i="1" lang="en-US" sz="1600" u="none" cap="none" strike="noStrike">
                <a:solidFill>
                  <a:schemeClr val="dk1"/>
                </a:solidFill>
                <a:latin typeface="Rockwell"/>
                <a:ea typeface="Rockwell"/>
                <a:cs typeface="Rockwell"/>
                <a:sym typeface="Rockwell"/>
              </a:rPr>
              <a:t>H</a:t>
            </a:r>
            <a:r>
              <a:rPr b="0" baseline="-25000" i="1" lang="en-US" sz="1600" u="none" cap="none" strike="noStrike">
                <a:solidFill>
                  <a:schemeClr val="dk1"/>
                </a:solidFill>
                <a:latin typeface="Rockwell"/>
                <a:ea typeface="Rockwell"/>
                <a:cs typeface="Rockwell"/>
                <a:sym typeface="Rockwell"/>
              </a:rPr>
              <a:t>3</a:t>
            </a:r>
            <a:r>
              <a:rPr b="0" i="1" lang="en-US" sz="1600" u="none" cap="none" strike="noStrike">
                <a:solidFill>
                  <a:schemeClr val="dk1"/>
                </a:solidFill>
                <a:latin typeface="Rockwell"/>
                <a:ea typeface="Rockwell"/>
                <a:cs typeface="Rockwell"/>
                <a:sym typeface="Rockwell"/>
              </a:rPr>
              <a:t>O</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F</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HF</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a:t>
            </a:r>
            <a:r>
              <a:rPr b="0" baseline="-25000" i="1" lang="en-US" sz="1600" u="none" cap="none" strike="noStrike">
                <a:solidFill>
                  <a:schemeClr val="dk1"/>
                </a:solidFill>
                <a:latin typeface="Rockwell"/>
                <a:ea typeface="Rockwell"/>
                <a:cs typeface="Rockwell"/>
                <a:sym typeface="Rockwell"/>
              </a:rPr>
              <a:t>2</a:t>
            </a:r>
            <a:r>
              <a:rPr b="0" i="1" lang="en-US" sz="1600" u="none" cap="none" strike="noStrike">
                <a:solidFill>
                  <a:schemeClr val="dk1"/>
                </a:solidFill>
                <a:latin typeface="Rockwell"/>
                <a:ea typeface="Rockwell"/>
                <a:cs typeface="Rockwell"/>
                <a:sym typeface="Rockwell"/>
              </a:rPr>
              <a:t>O</a:t>
            </a:r>
            <a:r>
              <a:rPr b="0" baseline="-25000" i="1" lang="en-US" sz="1600" u="none" cap="none" strike="noStrike">
                <a:solidFill>
                  <a:schemeClr val="dk1"/>
                </a:solidFill>
                <a:latin typeface="Rockwell"/>
                <a:ea typeface="Rockwell"/>
                <a:cs typeface="Rockwell"/>
                <a:sym typeface="Rockwell"/>
              </a:rPr>
              <a:t>(l)</a:t>
            </a:r>
            <a:endParaRPr b="0" i="1" sz="1600" u="none" cap="none" strike="noStrike">
              <a:solidFill>
                <a:schemeClr val="dk1"/>
              </a:solidFill>
              <a:latin typeface="Rockwell"/>
              <a:ea typeface="Rockwell"/>
              <a:cs typeface="Rockwell"/>
              <a:sym typeface="Rockwell"/>
            </a:endParaRPr>
          </a:p>
        </p:txBody>
      </p:sp>
      <p:sp>
        <p:nvSpPr>
          <p:cNvPr id="2291" name="Google Shape;2291;p178"/>
          <p:cNvSpPr txBox="1"/>
          <p:nvPr/>
        </p:nvSpPr>
        <p:spPr>
          <a:xfrm>
            <a:off x="276447" y="4945666"/>
            <a:ext cx="8133900" cy="9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The slight shift in pH after challenge is governed by the hydrolysis equilibrium of HF, based on the new HF and F</a:t>
            </a:r>
            <a:r>
              <a:rPr b="0" baseline="30000" i="0" lang="en-US" sz="1600" u="none" cap="none" strike="noStrike">
                <a:solidFill>
                  <a:schemeClr val="dk1"/>
                </a:solidFill>
                <a:latin typeface="Rockwell"/>
                <a:ea typeface="Rockwell"/>
                <a:cs typeface="Rockwell"/>
                <a:sym typeface="Rockwell"/>
              </a:rPr>
              <a:t>-</a:t>
            </a:r>
            <a:r>
              <a:rPr b="0" i="0" lang="en-US" sz="1600" u="none" cap="none" strike="noStrike">
                <a:solidFill>
                  <a:schemeClr val="dk1"/>
                </a:solidFill>
                <a:latin typeface="Rockwell"/>
                <a:ea typeface="Rockwell"/>
                <a:cs typeface="Rockwell"/>
                <a:sym typeface="Rockwell"/>
              </a:rPr>
              <a:t> concentrations: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rgbClr val="000000"/>
              </a:buClr>
              <a:buSzPts val="1600"/>
              <a:buFont typeface="Arial"/>
              <a:buNone/>
            </a:pPr>
            <a:r>
              <a:rPr b="0" i="1" lang="en-US" sz="1600" u="none" cap="none" strike="noStrike">
                <a:solidFill>
                  <a:schemeClr val="dk1"/>
                </a:solidFill>
                <a:latin typeface="Rockwell"/>
                <a:ea typeface="Rockwell"/>
                <a:cs typeface="Rockwell"/>
                <a:sym typeface="Rockwell"/>
              </a:rPr>
              <a:t>HF</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a:t>
            </a:r>
            <a:r>
              <a:rPr b="0" baseline="-25000" i="1" lang="en-US" sz="1600" u="none" cap="none" strike="noStrike">
                <a:solidFill>
                  <a:schemeClr val="dk1"/>
                </a:solidFill>
                <a:latin typeface="Rockwell"/>
                <a:ea typeface="Rockwell"/>
                <a:cs typeface="Rockwell"/>
                <a:sym typeface="Rockwell"/>
              </a:rPr>
              <a:t>2</a:t>
            </a:r>
            <a:r>
              <a:rPr b="0" i="1" lang="en-US" sz="1600" u="none" cap="none" strike="noStrike">
                <a:solidFill>
                  <a:schemeClr val="dk1"/>
                </a:solidFill>
                <a:latin typeface="Rockwell"/>
                <a:ea typeface="Rockwell"/>
                <a:cs typeface="Rockwell"/>
                <a:sym typeface="Rockwell"/>
              </a:rPr>
              <a:t>O</a:t>
            </a:r>
            <a:r>
              <a:rPr b="0" baseline="-25000" i="1" lang="en-US" sz="1600" u="none" cap="none" strike="noStrike">
                <a:solidFill>
                  <a:schemeClr val="dk1"/>
                </a:solidFill>
                <a:latin typeface="Rockwell"/>
                <a:ea typeface="Rockwell"/>
                <a:cs typeface="Rockwell"/>
                <a:sym typeface="Rockwell"/>
              </a:rPr>
              <a:t>(l)</a:t>
            </a:r>
            <a:r>
              <a:rPr b="0" i="1" lang="en-US" sz="1600" u="none" cap="none" strike="noStrike">
                <a:solidFill>
                  <a:schemeClr val="dk1"/>
                </a:solidFill>
                <a:latin typeface="Rockwell"/>
                <a:ea typeface="Rockwell"/>
                <a:cs typeface="Rockwell"/>
                <a:sym typeface="Rockwell"/>
              </a:rPr>
              <a:t> ⇌ F</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 H</a:t>
            </a:r>
            <a:r>
              <a:rPr b="0" baseline="-25000" i="1" lang="en-US" sz="1600" u="none" cap="none" strike="noStrike">
                <a:solidFill>
                  <a:schemeClr val="dk1"/>
                </a:solidFill>
                <a:latin typeface="Rockwell"/>
                <a:ea typeface="Rockwell"/>
                <a:cs typeface="Rockwell"/>
                <a:sym typeface="Rockwell"/>
              </a:rPr>
              <a:t>3</a:t>
            </a:r>
            <a:r>
              <a:rPr b="0" i="1" lang="en-US" sz="1600" u="none" cap="none" strike="noStrike">
                <a:solidFill>
                  <a:schemeClr val="dk1"/>
                </a:solidFill>
                <a:latin typeface="Rockwell"/>
                <a:ea typeface="Rockwell"/>
                <a:cs typeface="Rockwell"/>
                <a:sym typeface="Rockwell"/>
              </a:rPr>
              <a:t>O</a:t>
            </a:r>
            <a:r>
              <a:rPr b="0" baseline="30000" i="1" lang="en-US" sz="1600" u="none" cap="none" strike="noStrike">
                <a:solidFill>
                  <a:schemeClr val="dk1"/>
                </a:solidFill>
                <a:latin typeface="Rockwell"/>
                <a:ea typeface="Rockwell"/>
                <a:cs typeface="Rockwell"/>
                <a:sym typeface="Rockwell"/>
              </a:rPr>
              <a:t>+</a:t>
            </a:r>
            <a:r>
              <a:rPr b="0" baseline="-25000" i="1" lang="en-US" sz="1600" u="none" cap="none" strike="noStrike">
                <a:solidFill>
                  <a:schemeClr val="dk1"/>
                </a:solidFill>
                <a:latin typeface="Rockwell"/>
                <a:ea typeface="Rockwell"/>
                <a:cs typeface="Rockwell"/>
                <a:sym typeface="Rockwell"/>
              </a:rPr>
              <a:t>(aq)</a:t>
            </a:r>
            <a:r>
              <a:rPr b="0" i="1" lang="en-US" sz="1600" u="none" cap="none" strike="noStrike">
                <a:solidFill>
                  <a:schemeClr val="dk1"/>
                </a:solidFill>
                <a:latin typeface="Rockwell"/>
                <a:ea typeface="Rockwell"/>
                <a:cs typeface="Rockwell"/>
                <a:sym typeface="Rockwell"/>
              </a:rPr>
              <a:t> </a:t>
            </a:r>
            <a:endParaRPr b="0" i="0" sz="1600" u="none" cap="none" strike="noStrike">
              <a:solidFill>
                <a:schemeClr val="dk1"/>
              </a:solidFill>
              <a:latin typeface="Rockwell"/>
              <a:ea typeface="Rockwell"/>
              <a:cs typeface="Rockwell"/>
              <a:sym typeface="Rockwell"/>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6" name="Shape 2296"/>
        <p:cNvGrpSpPr/>
        <p:nvPr/>
      </p:nvGrpSpPr>
      <p:grpSpPr>
        <a:xfrm>
          <a:off x="0" y="0"/>
          <a:ext cx="0" cy="0"/>
          <a:chOff x="0" y="0"/>
          <a:chExt cx="0" cy="0"/>
        </a:xfrm>
      </p:grpSpPr>
      <p:sp>
        <p:nvSpPr>
          <p:cNvPr id="2297" name="Google Shape;2297;p179"/>
          <p:cNvSpPr txBox="1"/>
          <p:nvPr>
            <p:ph type="title"/>
          </p:nvPr>
        </p:nvSpPr>
        <p:spPr>
          <a:xfrm>
            <a:off x="895728" y="1679064"/>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9 </a:t>
            </a:r>
            <a:endParaRPr sz="4000"/>
          </a:p>
        </p:txBody>
      </p:sp>
      <p:sp>
        <p:nvSpPr>
          <p:cNvPr id="2298" name="Google Shape;2298;p179"/>
          <p:cNvSpPr txBox="1"/>
          <p:nvPr>
            <p:ph idx="1" type="body"/>
          </p:nvPr>
        </p:nvSpPr>
        <p:spPr>
          <a:xfrm>
            <a:off x="1358686" y="3014403"/>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Application of Thermochemistry 7-9%</a:t>
            </a:r>
            <a:endParaRPr sz="5000"/>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02" name="Shape 2302"/>
        <p:cNvGrpSpPr/>
        <p:nvPr/>
      </p:nvGrpSpPr>
      <p:grpSpPr>
        <a:xfrm>
          <a:off x="0" y="0"/>
          <a:ext cx="0" cy="0"/>
          <a:chOff x="0" y="0"/>
          <a:chExt cx="0" cy="0"/>
        </a:xfrm>
      </p:grpSpPr>
      <p:sp>
        <p:nvSpPr>
          <p:cNvPr id="2303" name="Google Shape;2303;p180"/>
          <p:cNvSpPr txBox="1"/>
          <p:nvPr>
            <p:ph type="title"/>
          </p:nvPr>
        </p:nvSpPr>
        <p:spPr>
          <a:xfrm>
            <a:off x="498474" y="-3110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Entropy- Embrace the Chaos!</a:t>
            </a:r>
            <a:endParaRPr/>
          </a:p>
        </p:txBody>
      </p:sp>
      <p:sp>
        <p:nvSpPr>
          <p:cNvPr id="2304" name="Google Shape;2304;p18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2305" name="Google Shape;2305;p180"/>
          <p:cNvSpPr txBox="1"/>
          <p:nvPr/>
        </p:nvSpPr>
        <p:spPr>
          <a:xfrm>
            <a:off x="63748" y="5945312"/>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5.12:  The student is able to use representations and models to predict the sign and relative magnitude of the entropy change associated with chemical or physical processes. 																</a:t>
            </a:r>
            <a:endParaRPr b="0" i="0" sz="1800" u="none" cap="none" strike="noStrike">
              <a:solidFill>
                <a:schemeClr val="dk1"/>
              </a:solidFill>
              <a:latin typeface="Rockwell"/>
              <a:ea typeface="Rockwell"/>
              <a:cs typeface="Rockwell"/>
              <a:sym typeface="Rockwell"/>
            </a:endParaRPr>
          </a:p>
        </p:txBody>
      </p:sp>
      <p:sp>
        <p:nvSpPr>
          <p:cNvPr id="2306" name="Google Shape;2306;p180"/>
          <p:cNvSpPr txBox="1"/>
          <p:nvPr/>
        </p:nvSpPr>
        <p:spPr>
          <a:xfrm>
            <a:off x="8097582" y="-32652"/>
            <a:ext cx="979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2307" name="Google Shape;2307;p18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id="2308" name="Google Shape;2308;p180"/>
          <p:cNvPicPr preferRelativeResize="0"/>
          <p:nvPr/>
        </p:nvPicPr>
        <p:blipFill rotWithShape="1">
          <a:blip r:embed="rId6">
            <a:alphaModFix/>
          </a:blip>
          <a:srcRect b="0" l="0" r="0" t="0"/>
          <a:stretch/>
        </p:blipFill>
        <p:spPr>
          <a:xfrm>
            <a:off x="3977283" y="559577"/>
            <a:ext cx="3888664" cy="2623677"/>
          </a:xfrm>
          <a:prstGeom prst="rect">
            <a:avLst/>
          </a:prstGeom>
          <a:noFill/>
          <a:ln>
            <a:noFill/>
          </a:ln>
        </p:spPr>
      </p:pic>
      <p:pic>
        <p:nvPicPr>
          <p:cNvPr id="2309" name="Google Shape;2309;p180"/>
          <p:cNvPicPr preferRelativeResize="0"/>
          <p:nvPr>
            <p:ph idx="1" type="body"/>
          </p:nvPr>
        </p:nvPicPr>
        <p:blipFill rotWithShape="1">
          <a:blip r:embed="rId7">
            <a:alphaModFix/>
          </a:blip>
          <a:srcRect b="0" l="0" r="0" t="0"/>
          <a:stretch/>
        </p:blipFill>
        <p:spPr>
          <a:xfrm>
            <a:off x="1407134" y="3391974"/>
            <a:ext cx="5701500" cy="2605200"/>
          </a:xfrm>
          <a:prstGeom prst="rect">
            <a:avLst/>
          </a:prstGeom>
          <a:noFill/>
          <a:ln cap="flat" cmpd="sng" w="38100">
            <a:solidFill>
              <a:schemeClr val="accent1"/>
            </a:solidFill>
            <a:prstDash val="solid"/>
            <a:round/>
            <a:headEnd len="sm" w="sm" type="none"/>
            <a:tailEnd len="sm" w="sm" type="none"/>
          </a:ln>
        </p:spPr>
      </p:pic>
      <p:sp>
        <p:nvSpPr>
          <p:cNvPr id="2310" name="Google Shape;2310;p180"/>
          <p:cNvSpPr txBox="1"/>
          <p:nvPr/>
        </p:nvSpPr>
        <p:spPr>
          <a:xfrm>
            <a:off x="376638" y="716973"/>
            <a:ext cx="3301800" cy="258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Entropy Changes that result in a +   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Increasing moles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Increasing temperature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Increasing volume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Solid to liquid to gas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Forming more complicated molecules. (More moles of electrons)</a:t>
            </a:r>
            <a:endParaRPr b="0" i="0" sz="1400" u="none" cap="none" strike="noStrike">
              <a:solidFill>
                <a:srgbClr val="000000"/>
              </a:solidFill>
              <a:latin typeface="Arial"/>
              <a:ea typeface="Arial"/>
              <a:cs typeface="Arial"/>
              <a:sym typeface="Arial"/>
            </a:endParaRPr>
          </a:p>
        </p:txBody>
      </p:sp>
      <p:sp>
        <p:nvSpPr>
          <p:cNvPr id="2311" name="Google Shape;2311;p180"/>
          <p:cNvSpPr/>
          <p:nvPr/>
        </p:nvSpPr>
        <p:spPr>
          <a:xfrm>
            <a:off x="1007918" y="1084998"/>
            <a:ext cx="218100" cy="278400"/>
          </a:xfrm>
          <a:prstGeom prst="triangle">
            <a:avLst>
              <a:gd fmla="val 50000"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5" name="Shape 2315"/>
        <p:cNvGrpSpPr/>
        <p:nvPr/>
      </p:nvGrpSpPr>
      <p:grpSpPr>
        <a:xfrm>
          <a:off x="0" y="0"/>
          <a:ext cx="0" cy="0"/>
          <a:chOff x="0" y="0"/>
          <a:chExt cx="0" cy="0"/>
        </a:xfrm>
      </p:grpSpPr>
      <p:sp>
        <p:nvSpPr>
          <p:cNvPr id="2316" name="Google Shape;2316;p181"/>
          <p:cNvSpPr/>
          <p:nvPr/>
        </p:nvSpPr>
        <p:spPr>
          <a:xfrm rot="275604">
            <a:off x="6866726" y="2186021"/>
            <a:ext cx="2674691" cy="4168694"/>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Rockwell"/>
                <a:ea typeface="Rockwell"/>
                <a:cs typeface="Rockwell"/>
                <a:sym typeface="Rockwell"/>
              </a:rPr>
              <a:t>Do NOT say “like dissolves like.”  You’ll, like... get no points. </a:t>
            </a:r>
            <a:endParaRPr b="0" i="0" sz="17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700"/>
              <a:buFont typeface="Arial"/>
              <a:buNone/>
            </a:pPr>
            <a:r>
              <a:rPr b="0" i="0" lang="en-US" sz="1700" u="none" cap="none" strike="noStrike">
                <a:solidFill>
                  <a:schemeClr val="lt1"/>
                </a:solidFill>
                <a:latin typeface="Rockwell"/>
                <a:ea typeface="Rockwell"/>
                <a:cs typeface="Rockwell"/>
                <a:sym typeface="Rockwell"/>
              </a:rPr>
              <a:t>DO refer to LDF’s, hydrogen bonding and dipole-dipole interactions</a:t>
            </a:r>
            <a:endParaRPr b="0" i="0" sz="1700" u="none" cap="none" strike="noStrike">
              <a:solidFill>
                <a:schemeClr val="lt1"/>
              </a:solidFill>
              <a:latin typeface="Rockwell"/>
              <a:ea typeface="Rockwell"/>
              <a:cs typeface="Rockwell"/>
              <a:sym typeface="Rockwell"/>
            </a:endParaRPr>
          </a:p>
        </p:txBody>
      </p:sp>
      <p:sp>
        <p:nvSpPr>
          <p:cNvPr id="2317" name="Google Shape;2317;p18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318" name="Google Shape;2318;p181"/>
          <p:cNvSpPr txBox="1"/>
          <p:nvPr/>
        </p:nvSpPr>
        <p:spPr>
          <a:xfrm>
            <a:off x="0" y="6132074"/>
            <a:ext cx="9477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2.15: 	Explain observations of the solubility of ionic solids/molecules in water and other solvents on the basis of particle views that include IMF’s and entropic effects.																</a:t>
            </a:r>
            <a:endParaRPr b="0" i="0" sz="1800" u="none" cap="none" strike="noStrike">
              <a:solidFill>
                <a:schemeClr val="dk1"/>
              </a:solidFill>
              <a:latin typeface="Rockwell"/>
              <a:ea typeface="Rockwell"/>
              <a:cs typeface="Rockwell"/>
              <a:sym typeface="Rockwell"/>
            </a:endParaRPr>
          </a:p>
        </p:txBody>
      </p:sp>
      <p:sp>
        <p:nvSpPr>
          <p:cNvPr id="2319" name="Google Shape;2319;p18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Screen Shot 2016-04-06 at 8.44.37 PM.png" id="2320" name="Google Shape;2320;p181"/>
          <p:cNvPicPr preferRelativeResize="0"/>
          <p:nvPr/>
        </p:nvPicPr>
        <p:blipFill rotWithShape="1">
          <a:blip r:embed="rId5">
            <a:alphaModFix/>
          </a:blip>
          <a:srcRect b="7305" l="9302" r="6966" t="17765"/>
          <a:stretch/>
        </p:blipFill>
        <p:spPr>
          <a:xfrm>
            <a:off x="112065" y="1049237"/>
            <a:ext cx="7117551" cy="4740998"/>
          </a:xfrm>
          <a:prstGeom prst="rect">
            <a:avLst/>
          </a:prstGeom>
          <a:noFill/>
          <a:ln cap="flat" cmpd="sng" w="28575">
            <a:solidFill>
              <a:srgbClr val="4C4C32"/>
            </a:solidFill>
            <a:prstDash val="solid"/>
            <a:round/>
            <a:headEnd len="sm" w="sm" type="none"/>
            <a:tailEnd len="sm" w="sm" type="none"/>
          </a:ln>
        </p:spPr>
      </p:pic>
      <p:sp>
        <p:nvSpPr>
          <p:cNvPr id="2321" name="Google Shape;2321;p181"/>
          <p:cNvSpPr txBox="1"/>
          <p:nvPr>
            <p:ph type="title"/>
          </p:nvPr>
        </p:nvSpPr>
        <p:spPr>
          <a:xfrm>
            <a:off x="498474" y="484094"/>
            <a:ext cx="7556400" cy="7737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Entropy in Solutions</a:t>
            </a:r>
            <a:endParaRPr/>
          </a:p>
        </p:txBody>
      </p:sp>
      <p:sp>
        <p:nvSpPr>
          <p:cNvPr id="2322" name="Google Shape;2322;p181"/>
          <p:cNvSpPr/>
          <p:nvPr/>
        </p:nvSpPr>
        <p:spPr>
          <a:xfrm>
            <a:off x="139675" y="3553256"/>
            <a:ext cx="1239000" cy="1064400"/>
          </a:xfrm>
          <a:prstGeom prst="snip1Rect">
            <a:avLst>
              <a:gd fmla="val 16667"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  Generally speaking. There are exceptions</a:t>
            </a:r>
            <a:endParaRPr b="0" i="0" sz="1400" u="none" cap="none" strike="noStrike">
              <a:solidFill>
                <a:schemeClr val="lt1"/>
              </a:solidFill>
              <a:latin typeface="Rockwell"/>
              <a:ea typeface="Rockwell"/>
              <a:cs typeface="Rockwell"/>
              <a:sym typeface="Rockwell"/>
            </a:endParaRPr>
          </a:p>
        </p:txBody>
      </p:sp>
      <p:sp>
        <p:nvSpPr>
          <p:cNvPr id="2323" name="Google Shape;2323;p181"/>
          <p:cNvSpPr/>
          <p:nvPr/>
        </p:nvSpPr>
        <p:spPr>
          <a:xfrm>
            <a:off x="3286261" y="2199757"/>
            <a:ext cx="121500" cy="108000"/>
          </a:xfrm>
          <a:prstGeom prst="star5">
            <a:avLst>
              <a:gd fmla="val 19098" name="adj"/>
              <a:gd fmla="val 105146" name="hf"/>
              <a:gd fmla="val 110557" name="vf"/>
            </a:avLst>
          </a:prstGeom>
          <a:solidFill>
            <a:schemeClr val="accent4"/>
          </a:solidFill>
          <a:ln cap="flat" cmpd="sng" w="25400">
            <a:solidFill>
              <a:srgbClr val="6F6F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24" name="Google Shape;2324;p181"/>
          <p:cNvSpPr/>
          <p:nvPr/>
        </p:nvSpPr>
        <p:spPr>
          <a:xfrm>
            <a:off x="193503" y="3746540"/>
            <a:ext cx="121500" cy="108000"/>
          </a:xfrm>
          <a:prstGeom prst="star5">
            <a:avLst>
              <a:gd fmla="val 19098" name="adj"/>
              <a:gd fmla="val 105146" name="hf"/>
              <a:gd fmla="val 110557" name="vf"/>
            </a:avLst>
          </a:prstGeom>
          <a:solidFill>
            <a:schemeClr val="accent4"/>
          </a:solidFill>
          <a:ln cap="flat" cmpd="sng" w="25400">
            <a:solidFill>
              <a:srgbClr val="6F6F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56"/>
          <p:cNvSpPr txBox="1"/>
          <p:nvPr>
            <p:ph type="title"/>
          </p:nvPr>
        </p:nvSpPr>
        <p:spPr>
          <a:xfrm>
            <a:off x="498374" y="163262"/>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Shell Model is consistent with Ionization Energy Data</a:t>
            </a:r>
            <a:endParaRPr/>
          </a:p>
        </p:txBody>
      </p:sp>
      <p:sp>
        <p:nvSpPr>
          <p:cNvPr id="587" name="Google Shape;587;p56"/>
          <p:cNvSpPr txBox="1"/>
          <p:nvPr>
            <p:ph idx="1" type="body"/>
          </p:nvPr>
        </p:nvSpPr>
        <p:spPr>
          <a:xfrm>
            <a:off x="280737" y="1470525"/>
            <a:ext cx="3875400" cy="49596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t/>
            </a:r>
            <a:endParaRPr b="0" i="0" sz="1800" u="none" cap="none" strike="noStrike">
              <a:solidFill>
                <a:srgbClr val="595959"/>
              </a:solidFill>
              <a:latin typeface="Rokkitt"/>
              <a:ea typeface="Rokkitt"/>
              <a:cs typeface="Rokkitt"/>
              <a:sym typeface="Rokkitt"/>
            </a:endParaRPr>
          </a:p>
        </p:txBody>
      </p:sp>
      <p:sp>
        <p:nvSpPr>
          <p:cNvPr id="588" name="Google Shape;588;p56"/>
          <p:cNvSpPr txBox="1"/>
          <p:nvPr>
            <p:ph idx="2" type="body"/>
          </p:nvPr>
        </p:nvSpPr>
        <p:spPr>
          <a:xfrm>
            <a:off x="4790334" y="1046859"/>
            <a:ext cx="4567800" cy="50706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595959"/>
              </a:buClr>
              <a:buSzPts val="1800"/>
              <a:buNone/>
            </a:pPr>
            <a:r>
              <a:t/>
            </a:r>
            <a:endParaRPr/>
          </a:p>
          <a:p>
            <a:pPr indent="0" lvl="0" marL="114300" marR="0" rtl="0" algn="l">
              <a:lnSpc>
                <a:spcPct val="100000"/>
              </a:lnSpc>
              <a:spcBef>
                <a:spcPts val="0"/>
              </a:spcBef>
              <a:spcAft>
                <a:spcPts val="0"/>
              </a:spcAft>
              <a:buClr>
                <a:srgbClr val="595959"/>
              </a:buClr>
              <a:buSzPts val="1800"/>
              <a:buNone/>
            </a:pPr>
            <a:r>
              <a:rPr lang="en-US"/>
              <a:t>The patterns  shown by </a:t>
            </a:r>
            <a:endParaRPr/>
          </a:p>
          <a:p>
            <a:pPr indent="0" lvl="0" marL="114300" marR="0" rtl="0" algn="l">
              <a:lnSpc>
                <a:spcPct val="100000"/>
              </a:lnSpc>
              <a:spcBef>
                <a:spcPts val="0"/>
              </a:spcBef>
              <a:spcAft>
                <a:spcPts val="0"/>
              </a:spcAft>
              <a:buClr>
                <a:srgbClr val="595959"/>
              </a:buClr>
              <a:buSzPts val="1800"/>
              <a:buNone/>
            </a:pPr>
            <a:r>
              <a:rPr lang="en-US"/>
              <a:t>the IE graph can be </a:t>
            </a:r>
            <a:endParaRPr/>
          </a:p>
          <a:p>
            <a:pPr indent="0" lvl="0" marL="114300" marR="0" rtl="0" algn="l">
              <a:lnSpc>
                <a:spcPct val="100000"/>
              </a:lnSpc>
              <a:spcBef>
                <a:spcPts val="0"/>
              </a:spcBef>
              <a:spcAft>
                <a:spcPts val="0"/>
              </a:spcAft>
              <a:buClr>
                <a:srgbClr val="595959"/>
              </a:buClr>
              <a:buSzPts val="1800"/>
              <a:buNone/>
            </a:pPr>
            <a:r>
              <a:rPr lang="en-US"/>
              <a:t>explained by Coulomb’s law</a:t>
            </a:r>
            <a:endParaRPr/>
          </a:p>
          <a:p>
            <a:pPr indent="-228600" lvl="0" marL="457200" marR="0" rtl="0" algn="l">
              <a:lnSpc>
                <a:spcPct val="100000"/>
              </a:lnSpc>
              <a:spcBef>
                <a:spcPts val="0"/>
              </a:spcBef>
              <a:spcAft>
                <a:spcPts val="0"/>
              </a:spcAft>
              <a:buSzPts val="1350"/>
              <a:buChar char="■"/>
            </a:pPr>
            <a:r>
              <a:rPr lang="en-US"/>
              <a:t>As atomic number increases, would expect the ionization energy to constantly increase</a:t>
            </a:r>
            <a:endParaRPr/>
          </a:p>
          <a:p>
            <a:pPr indent="-228600" lvl="0" marL="457200" marR="0" rtl="0" algn="l">
              <a:lnSpc>
                <a:spcPct val="100000"/>
              </a:lnSpc>
              <a:spcBef>
                <a:spcPts val="0"/>
              </a:spcBef>
              <a:spcAft>
                <a:spcPts val="0"/>
              </a:spcAft>
              <a:buSzPts val="1350"/>
              <a:buChar char="■"/>
            </a:pPr>
            <a:r>
              <a:rPr lang="en-US"/>
              <a:t>Graph shows that this is NOT observed. WHY NOT?</a:t>
            </a:r>
            <a:endParaRPr/>
          </a:p>
          <a:p>
            <a:pPr indent="-228600" lvl="0" marL="457200" marR="0" rtl="0" algn="l">
              <a:lnSpc>
                <a:spcPct val="100000"/>
              </a:lnSpc>
              <a:spcBef>
                <a:spcPts val="0"/>
              </a:spcBef>
              <a:spcAft>
                <a:spcPts val="0"/>
              </a:spcAft>
              <a:buSzPts val="1350"/>
              <a:buChar char="■"/>
            </a:pPr>
            <a:r>
              <a:rPr lang="en-US"/>
              <a:t>The data implies that a shell becomes full at the end of each period</a:t>
            </a:r>
            <a:endParaRPr/>
          </a:p>
          <a:p>
            <a:pPr indent="-228600" lvl="0" marL="457200" marR="0" rtl="0" algn="l">
              <a:lnSpc>
                <a:spcPct val="100000"/>
              </a:lnSpc>
              <a:spcBef>
                <a:spcPts val="0"/>
              </a:spcBef>
              <a:spcAft>
                <a:spcPts val="0"/>
              </a:spcAft>
              <a:buSzPts val="1350"/>
              <a:buChar char="■"/>
            </a:pPr>
            <a:r>
              <a:rPr lang="en-US"/>
              <a:t>Therefore the next electron added must be in a new shell farther away from the nucleus.</a:t>
            </a:r>
            <a:endParaRPr/>
          </a:p>
          <a:p>
            <a:pPr indent="-228600" lvl="0" marL="457200" marR="0" rtl="0" algn="l">
              <a:lnSpc>
                <a:spcPct val="100000"/>
              </a:lnSpc>
              <a:spcBef>
                <a:spcPts val="0"/>
              </a:spcBef>
              <a:spcAft>
                <a:spcPts val="0"/>
              </a:spcAft>
              <a:buSzPts val="1350"/>
              <a:buChar char="■"/>
            </a:pPr>
            <a:r>
              <a:rPr lang="en-US"/>
              <a:t>This is supported by the fact that the ionization energy drops despite the addition positive charge in the nucleus</a:t>
            </a:r>
            <a:endParaRPr/>
          </a:p>
        </p:txBody>
      </p:sp>
      <p:sp>
        <p:nvSpPr>
          <p:cNvPr id="589" name="Google Shape;589;p56"/>
          <p:cNvSpPr/>
          <p:nvPr/>
        </p:nvSpPr>
        <p:spPr>
          <a:xfrm>
            <a:off x="376645" y="1313125"/>
            <a:ext cx="45846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2400"/>
              <a:buFont typeface="Noto Sans Symbols"/>
              <a:buNone/>
            </a:pPr>
            <a:r>
              <a:t/>
            </a:r>
            <a:endParaRPr b="0" i="0" sz="2400" u="none" cap="none" strike="noStrike">
              <a:solidFill>
                <a:schemeClr val="accent3"/>
              </a:solidFill>
              <a:latin typeface="Rokkitt"/>
              <a:ea typeface="Rokkitt"/>
              <a:cs typeface="Rokkitt"/>
              <a:sym typeface="Rokkitt"/>
            </a:endParaRPr>
          </a:p>
        </p:txBody>
      </p:sp>
      <p:sp>
        <p:nvSpPr>
          <p:cNvPr id="590" name="Google Shape;590;p56"/>
          <p:cNvSpPr txBox="1"/>
          <p:nvPr/>
        </p:nvSpPr>
        <p:spPr>
          <a:xfrm>
            <a:off x="0" y="623042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1.13 Given information about a particular model of the atom, the student is able to determine if the model is consistent with specified evidence</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591" name="Google Shape;591;p56"/>
          <p:cNvSpPr txBox="1"/>
          <p:nvPr/>
        </p:nvSpPr>
        <p:spPr>
          <a:xfrm>
            <a:off x="8054774" y="-49316"/>
            <a:ext cx="963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3"/>
              </a:rPr>
              <a:t>Source</a:t>
            </a:r>
            <a:endParaRPr b="0" i="0" sz="1400" u="none" cap="none" strike="noStrike">
              <a:solidFill>
                <a:srgbClr val="000000"/>
              </a:solidFill>
              <a:latin typeface="Arial"/>
              <a:ea typeface="Arial"/>
              <a:cs typeface="Arial"/>
              <a:sym typeface="Arial"/>
            </a:endParaRPr>
          </a:p>
        </p:txBody>
      </p:sp>
      <p:sp>
        <p:nvSpPr>
          <p:cNvPr id="592" name="Google Shape;592;p56"/>
          <p:cNvSpPr txBox="1"/>
          <p:nvPr/>
        </p:nvSpPr>
        <p:spPr>
          <a:xfrm>
            <a:off x="8141084" y="180444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Video</a:t>
            </a:r>
            <a:endParaRPr b="0" i="0" sz="1400" u="none" cap="none" strike="noStrike">
              <a:solidFill>
                <a:srgbClr val="000000"/>
              </a:solidFill>
              <a:latin typeface="Arial"/>
              <a:ea typeface="Arial"/>
              <a:cs typeface="Arial"/>
              <a:sym typeface="Arial"/>
            </a:endParaRPr>
          </a:p>
        </p:txBody>
      </p:sp>
      <p:pic>
        <p:nvPicPr>
          <p:cNvPr id="593" name="Google Shape;593;p56"/>
          <p:cNvPicPr preferRelativeResize="0"/>
          <p:nvPr/>
        </p:nvPicPr>
        <p:blipFill rotWithShape="1">
          <a:blip r:embed="rId5">
            <a:alphaModFix/>
          </a:blip>
          <a:srcRect b="0" l="0" r="0" t="0"/>
          <a:stretch/>
        </p:blipFill>
        <p:spPr>
          <a:xfrm>
            <a:off x="0" y="1404351"/>
            <a:ext cx="4961124" cy="4454243"/>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8" name="Shape 2328"/>
        <p:cNvGrpSpPr/>
        <p:nvPr/>
      </p:nvGrpSpPr>
      <p:grpSpPr>
        <a:xfrm>
          <a:off x="0" y="0"/>
          <a:ext cx="0" cy="0"/>
          <a:chOff x="0" y="0"/>
          <a:chExt cx="0" cy="0"/>
        </a:xfrm>
      </p:grpSpPr>
      <p:sp>
        <p:nvSpPr>
          <p:cNvPr id="2329" name="Google Shape;2329;p182"/>
          <p:cNvSpPr txBox="1"/>
          <p:nvPr>
            <p:ph type="title"/>
          </p:nvPr>
        </p:nvSpPr>
        <p:spPr>
          <a:xfrm>
            <a:off x="498474" y="126264"/>
            <a:ext cx="7556400" cy="985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Salt dissolution: ∆H and ∆S</a:t>
            </a:r>
            <a:endParaRPr/>
          </a:p>
        </p:txBody>
      </p:sp>
      <p:sp>
        <p:nvSpPr>
          <p:cNvPr id="2330" name="Google Shape;2330;p18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331" name="Google Shape;2331;p182"/>
          <p:cNvSpPr txBox="1"/>
          <p:nvPr/>
        </p:nvSpPr>
        <p:spPr>
          <a:xfrm>
            <a:off x="21995" y="6181588"/>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6.24: The student can analyze the enthalpic and entropic changes associated with the dissolution of a salt, using particulate level interactions and representations.																</a:t>
            </a:r>
            <a:endParaRPr b="0" i="0" sz="1800" u="none" cap="none" strike="noStrike">
              <a:solidFill>
                <a:schemeClr val="dk1"/>
              </a:solidFill>
              <a:latin typeface="Rockwell"/>
              <a:ea typeface="Rockwell"/>
              <a:cs typeface="Rockwell"/>
              <a:sym typeface="Rockwell"/>
            </a:endParaRPr>
          </a:p>
        </p:txBody>
      </p:sp>
      <p:sp>
        <p:nvSpPr>
          <p:cNvPr id="2332" name="Google Shape;2332;p18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2333" name="Google Shape;2333;p182"/>
          <p:cNvSpPr txBox="1"/>
          <p:nvPr/>
        </p:nvSpPr>
        <p:spPr>
          <a:xfrm>
            <a:off x="3595818" y="765838"/>
            <a:ext cx="4129200" cy="8310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The enthalpy (∆H</a:t>
            </a:r>
            <a:r>
              <a:rPr b="0" baseline="-25000" i="0" lang="en-US" sz="1600" u="none" cap="none" strike="noStrike">
                <a:solidFill>
                  <a:schemeClr val="dk1"/>
                </a:solidFill>
                <a:latin typeface="Rockwell"/>
                <a:ea typeface="Rockwell"/>
                <a:cs typeface="Rockwell"/>
                <a:sym typeface="Rockwell"/>
              </a:rPr>
              <a:t>soln</a:t>
            </a:r>
            <a:r>
              <a:rPr b="0" i="0" lang="en-US" sz="1600" u="none" cap="none" strike="noStrike">
                <a:solidFill>
                  <a:schemeClr val="dk1"/>
                </a:solidFill>
                <a:latin typeface="Rockwell"/>
                <a:ea typeface="Rockwell"/>
                <a:cs typeface="Rockwell"/>
                <a:sym typeface="Rockwell"/>
              </a:rPr>
              <a:t>) of dissolution is dependent upon the intermolecular forces of the solute and solvent.</a:t>
            </a:r>
            <a:endParaRPr b="0" i="0" sz="1400" u="none" cap="none" strike="noStrike">
              <a:solidFill>
                <a:srgbClr val="000000"/>
              </a:solidFill>
              <a:latin typeface="Arial"/>
              <a:ea typeface="Arial"/>
              <a:cs typeface="Arial"/>
              <a:sym typeface="Arial"/>
            </a:endParaRPr>
          </a:p>
        </p:txBody>
      </p:sp>
      <p:sp>
        <p:nvSpPr>
          <p:cNvPr id="2334" name="Google Shape;2334;p182"/>
          <p:cNvSpPr txBox="1"/>
          <p:nvPr/>
        </p:nvSpPr>
        <p:spPr>
          <a:xfrm>
            <a:off x="3330104" y="5404288"/>
            <a:ext cx="4660500" cy="5847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Rockwell"/>
                <a:ea typeface="Rockwell"/>
                <a:cs typeface="Rockwell"/>
                <a:sym typeface="Rockwell"/>
              </a:rPr>
              <a:t>The entropy (∆S</a:t>
            </a:r>
            <a:r>
              <a:rPr b="0" baseline="-25000" i="0" lang="en-US" sz="1600" u="none" cap="none" strike="noStrike">
                <a:solidFill>
                  <a:schemeClr val="dk1"/>
                </a:solidFill>
                <a:latin typeface="Rockwell"/>
                <a:ea typeface="Rockwell"/>
                <a:cs typeface="Rockwell"/>
                <a:sym typeface="Rockwell"/>
              </a:rPr>
              <a:t>soln</a:t>
            </a:r>
            <a:r>
              <a:rPr b="0" i="0" lang="en-US" sz="1600" u="none" cap="none" strike="noStrike">
                <a:solidFill>
                  <a:schemeClr val="dk1"/>
                </a:solidFill>
                <a:latin typeface="Rockwell"/>
                <a:ea typeface="Rockwell"/>
                <a:cs typeface="Rockwell"/>
                <a:sym typeface="Rockwell"/>
              </a:rPr>
              <a:t>) of dissolution generally increases the disorder of the system.</a:t>
            </a:r>
            <a:endParaRPr b="0" i="0" sz="1600" u="none" cap="none" strike="noStrike">
              <a:solidFill>
                <a:schemeClr val="dk1"/>
              </a:solidFill>
              <a:latin typeface="Rockwell"/>
              <a:ea typeface="Rockwell"/>
              <a:cs typeface="Rockwell"/>
              <a:sym typeface="Rockwell"/>
            </a:endParaRPr>
          </a:p>
        </p:txBody>
      </p:sp>
      <p:pic>
        <p:nvPicPr>
          <p:cNvPr id="2335" name="Google Shape;2335;p182"/>
          <p:cNvPicPr preferRelativeResize="0"/>
          <p:nvPr/>
        </p:nvPicPr>
        <p:blipFill rotWithShape="1">
          <a:blip r:embed="rId5">
            <a:alphaModFix/>
          </a:blip>
          <a:srcRect b="0" l="0" r="0" t="0"/>
          <a:stretch/>
        </p:blipFill>
        <p:spPr>
          <a:xfrm>
            <a:off x="167041" y="896908"/>
            <a:ext cx="3324225" cy="2695575"/>
          </a:xfrm>
          <a:prstGeom prst="rect">
            <a:avLst/>
          </a:prstGeom>
          <a:noFill/>
          <a:ln>
            <a:noFill/>
          </a:ln>
        </p:spPr>
      </p:pic>
      <p:sp>
        <p:nvSpPr>
          <p:cNvPr id="2336" name="Google Shape;2336;p182"/>
          <p:cNvSpPr txBox="1"/>
          <p:nvPr/>
        </p:nvSpPr>
        <p:spPr>
          <a:xfrm>
            <a:off x="7590972" y="2081748"/>
            <a:ext cx="14862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Java Tutorial</a:t>
            </a:r>
            <a:endParaRPr b="0" i="0" sz="1800" u="none" cap="none" strike="noStrike">
              <a:solidFill>
                <a:schemeClr val="dk1"/>
              </a:solidFill>
              <a:latin typeface="Rockwell"/>
              <a:ea typeface="Rockwell"/>
              <a:cs typeface="Rockwell"/>
              <a:sym typeface="Rockwell"/>
            </a:endParaRPr>
          </a:p>
        </p:txBody>
      </p:sp>
      <p:sp>
        <p:nvSpPr>
          <p:cNvPr id="2337" name="Google Shape;2337;p182"/>
          <p:cNvSpPr/>
          <p:nvPr/>
        </p:nvSpPr>
        <p:spPr>
          <a:xfrm>
            <a:off x="1806266" y="2554514"/>
            <a:ext cx="501300" cy="8562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2338" name="Google Shape;2338;p182"/>
          <p:cNvPicPr preferRelativeResize="0"/>
          <p:nvPr/>
        </p:nvPicPr>
        <p:blipFill rotWithShape="1">
          <a:blip r:embed="rId7">
            <a:alphaModFix/>
          </a:blip>
          <a:srcRect b="0" l="0" r="0" t="0"/>
          <a:stretch/>
        </p:blipFill>
        <p:spPr>
          <a:xfrm>
            <a:off x="3595818" y="1567649"/>
            <a:ext cx="3924300" cy="3162300"/>
          </a:xfrm>
          <a:prstGeom prst="rect">
            <a:avLst/>
          </a:prstGeom>
          <a:noFill/>
          <a:ln>
            <a:noFill/>
          </a:ln>
        </p:spPr>
      </p:pic>
      <p:sp>
        <p:nvSpPr>
          <p:cNvPr id="2339" name="Google Shape;2339;p182"/>
          <p:cNvSpPr/>
          <p:nvPr/>
        </p:nvSpPr>
        <p:spPr>
          <a:xfrm>
            <a:off x="6211352" y="3135085"/>
            <a:ext cx="494100" cy="16065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40" name="Google Shape;2340;p182"/>
          <p:cNvSpPr/>
          <p:nvPr/>
        </p:nvSpPr>
        <p:spPr>
          <a:xfrm>
            <a:off x="7001547" y="1364764"/>
            <a:ext cx="281400" cy="299100"/>
          </a:xfrm>
          <a:prstGeom prst="down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41" name="Google Shape;2341;p182"/>
          <p:cNvSpPr/>
          <p:nvPr/>
        </p:nvSpPr>
        <p:spPr>
          <a:xfrm>
            <a:off x="3420166" y="1052796"/>
            <a:ext cx="265800" cy="334500"/>
          </a:xfrm>
          <a:prstGeom prst="lef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42" name="Google Shape;2342;p182"/>
          <p:cNvSpPr/>
          <p:nvPr/>
        </p:nvSpPr>
        <p:spPr>
          <a:xfrm>
            <a:off x="3369713" y="5676279"/>
            <a:ext cx="265800" cy="334500"/>
          </a:xfrm>
          <a:prstGeom prst="lef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cxnSp>
        <p:nvCxnSpPr>
          <p:cNvPr id="2343" name="Google Shape;2343;p182"/>
          <p:cNvCxnSpPr/>
          <p:nvPr/>
        </p:nvCxnSpPr>
        <p:spPr>
          <a:xfrm>
            <a:off x="317500" y="3614198"/>
            <a:ext cx="647700" cy="0"/>
          </a:xfrm>
          <a:prstGeom prst="straightConnector1">
            <a:avLst/>
          </a:prstGeom>
          <a:noFill/>
          <a:ln cap="flat" cmpd="sng" w="28575">
            <a:solidFill>
              <a:schemeClr val="accent1"/>
            </a:solidFill>
            <a:prstDash val="solid"/>
            <a:round/>
            <a:headEnd len="sm" w="sm" type="none"/>
            <a:tailEnd len="sm" w="sm" type="none"/>
          </a:ln>
        </p:spPr>
      </p:cxnSp>
      <p:cxnSp>
        <p:nvCxnSpPr>
          <p:cNvPr id="2344" name="Google Shape;2344;p182"/>
          <p:cNvCxnSpPr/>
          <p:nvPr/>
        </p:nvCxnSpPr>
        <p:spPr>
          <a:xfrm>
            <a:off x="3810000" y="4744154"/>
            <a:ext cx="787500" cy="0"/>
          </a:xfrm>
          <a:prstGeom prst="straightConnector1">
            <a:avLst/>
          </a:prstGeom>
          <a:noFill/>
          <a:ln cap="flat" cmpd="sng" w="28575">
            <a:solidFill>
              <a:schemeClr val="accent1"/>
            </a:solidFill>
            <a:prstDash val="solid"/>
            <a:round/>
            <a:headEnd len="sm" w="sm" type="none"/>
            <a:tailEnd len="sm" w="sm" type="none"/>
          </a:ln>
        </p:spPr>
      </p:cxnSp>
      <p:pic>
        <p:nvPicPr>
          <p:cNvPr id="2345" name="Google Shape;2345;p182"/>
          <p:cNvPicPr preferRelativeResize="0"/>
          <p:nvPr/>
        </p:nvPicPr>
        <p:blipFill rotWithShape="1">
          <a:blip r:embed="rId8">
            <a:alphaModFix/>
          </a:blip>
          <a:srcRect b="0" l="0" r="0" t="0"/>
          <a:stretch/>
        </p:blipFill>
        <p:spPr>
          <a:xfrm>
            <a:off x="76387" y="4771888"/>
            <a:ext cx="3209925" cy="1409700"/>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9" name="Shape 2349"/>
        <p:cNvGrpSpPr/>
        <p:nvPr/>
      </p:nvGrpSpPr>
      <p:grpSpPr>
        <a:xfrm>
          <a:off x="0" y="0"/>
          <a:ext cx="0" cy="0"/>
          <a:chOff x="0" y="0"/>
          <a:chExt cx="0" cy="0"/>
        </a:xfrm>
      </p:grpSpPr>
      <p:pic>
        <p:nvPicPr>
          <p:cNvPr id="2350" name="Google Shape;2350;p183"/>
          <p:cNvPicPr preferRelativeResize="0"/>
          <p:nvPr/>
        </p:nvPicPr>
        <p:blipFill rotWithShape="1">
          <a:blip r:embed="rId3">
            <a:alphaModFix/>
          </a:blip>
          <a:srcRect b="0" l="0" r="0" t="0"/>
          <a:stretch/>
        </p:blipFill>
        <p:spPr>
          <a:xfrm>
            <a:off x="-190500" y="-1584021"/>
            <a:ext cx="9525000" cy="9525000"/>
          </a:xfrm>
          <a:prstGeom prst="rect">
            <a:avLst/>
          </a:prstGeom>
          <a:noFill/>
          <a:ln>
            <a:noFill/>
          </a:ln>
        </p:spPr>
      </p:pic>
      <p:sp>
        <p:nvSpPr>
          <p:cNvPr id="2351" name="Google Shape;2351;p183"/>
          <p:cNvSpPr txBox="1"/>
          <p:nvPr>
            <p:ph type="title"/>
          </p:nvPr>
        </p:nvSpPr>
        <p:spPr>
          <a:xfrm>
            <a:off x="35977" y="-42946"/>
            <a:ext cx="7556400" cy="11160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lt1"/>
              </a:buClr>
              <a:buSzPts val="3200"/>
              <a:buFont typeface="Rockwell"/>
              <a:buNone/>
            </a:pPr>
            <a:r>
              <a:rPr b="1" lang="en-US" sz="3200">
                <a:solidFill>
                  <a:schemeClr val="lt1"/>
                </a:solidFill>
                <a:latin typeface="Rockwell"/>
                <a:ea typeface="Rockwell"/>
                <a:cs typeface="Rockwell"/>
                <a:sym typeface="Rockwell"/>
              </a:rPr>
              <a:t>Predicting How Reactions Will Go</a:t>
            </a:r>
            <a:endParaRPr b="1" sz="3200">
              <a:solidFill>
                <a:schemeClr val="lt1"/>
              </a:solidFill>
            </a:endParaRPr>
          </a:p>
        </p:txBody>
      </p:sp>
      <p:pic>
        <p:nvPicPr>
          <p:cNvPr id="2352" name="Google Shape;2352;p183"/>
          <p:cNvPicPr preferRelativeResize="0"/>
          <p:nvPr>
            <p:ph idx="1" type="body"/>
          </p:nvPr>
        </p:nvPicPr>
        <p:blipFill rotWithShape="1">
          <a:blip r:embed="rId4">
            <a:alphaModFix/>
          </a:blip>
          <a:srcRect b="0" l="0" r="0" t="0"/>
          <a:stretch/>
        </p:blipFill>
        <p:spPr>
          <a:xfrm>
            <a:off x="-190500" y="608476"/>
            <a:ext cx="6040500" cy="3151500"/>
          </a:xfrm>
          <a:prstGeom prst="rect">
            <a:avLst/>
          </a:prstGeom>
          <a:noFill/>
          <a:ln cap="flat" cmpd="sng" w="38100">
            <a:solidFill>
              <a:schemeClr val="accent2"/>
            </a:solidFill>
            <a:prstDash val="solid"/>
            <a:round/>
            <a:headEnd len="sm" w="sm" type="none"/>
            <a:tailEnd len="sm" w="sm" type="none"/>
          </a:ln>
        </p:spPr>
      </p:pic>
      <p:sp>
        <p:nvSpPr>
          <p:cNvPr id="2353" name="Google Shape;2353;p183"/>
          <p:cNvSpPr txBox="1"/>
          <p:nvPr/>
        </p:nvSpPr>
        <p:spPr>
          <a:xfrm>
            <a:off x="0" y="5689218"/>
            <a:ext cx="9144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5.13:  The student is able to predict whether or not a physical or chemical process is thermodynamically favored by determination of (either quantitatively or qualitatively) the signs of both delta Hº and delta Sº, and calculation or estimation of delta Gº when needed. 															</a:t>
            </a:r>
            <a:endParaRPr b="0" i="0" sz="1800" u="none" cap="none" strike="noStrike">
              <a:solidFill>
                <a:schemeClr val="dk1"/>
              </a:solidFill>
              <a:latin typeface="Rockwell"/>
              <a:ea typeface="Rockwell"/>
              <a:cs typeface="Rockwell"/>
              <a:sym typeface="Rockwell"/>
            </a:endParaRPr>
          </a:p>
        </p:txBody>
      </p:sp>
      <p:sp>
        <p:nvSpPr>
          <p:cNvPr id="2354" name="Google Shape;2354;p183"/>
          <p:cNvSpPr txBox="1"/>
          <p:nvPr/>
        </p:nvSpPr>
        <p:spPr>
          <a:xfrm>
            <a:off x="6787015" y="1199768"/>
            <a:ext cx="1171500" cy="92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 #1</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 #2</a:t>
            </a:r>
            <a:endParaRPr b="0" i="0" sz="1800" u="none" cap="none" strike="noStrike">
              <a:solidFill>
                <a:schemeClr val="dk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Source</a:t>
            </a:r>
            <a:endParaRPr b="0" i="0" sz="1800" u="none" cap="none" strike="noStrike">
              <a:solidFill>
                <a:schemeClr val="dk1"/>
              </a:solidFill>
              <a:latin typeface="Rockwell"/>
              <a:ea typeface="Rockwell"/>
              <a:cs typeface="Rockwell"/>
              <a:sym typeface="Rockwell"/>
            </a:endParaRPr>
          </a:p>
        </p:txBody>
      </p:sp>
      <p:pic>
        <p:nvPicPr>
          <p:cNvPr id="2355" name="Google Shape;2355;p183"/>
          <p:cNvPicPr preferRelativeResize="0"/>
          <p:nvPr>
            <p:ph idx="2" type="body"/>
          </p:nvPr>
        </p:nvPicPr>
        <p:blipFill rotWithShape="1">
          <a:blip r:embed="rId8">
            <a:alphaModFix/>
          </a:blip>
          <a:srcRect b="0" l="0" r="0" t="0"/>
          <a:stretch/>
        </p:blipFill>
        <p:spPr>
          <a:xfrm>
            <a:off x="4884104" y="2240756"/>
            <a:ext cx="4450500" cy="3170100"/>
          </a:xfrm>
          <a:prstGeom prst="rect">
            <a:avLst/>
          </a:prstGeom>
          <a:noFill/>
          <a:ln>
            <a:noFill/>
          </a:ln>
        </p:spPr>
      </p:pic>
      <p:pic>
        <p:nvPicPr>
          <p:cNvPr id="2356" name="Google Shape;2356;p183"/>
          <p:cNvPicPr preferRelativeResize="0"/>
          <p:nvPr/>
        </p:nvPicPr>
        <p:blipFill rotWithShape="1">
          <a:blip r:embed="rId9">
            <a:alphaModFix/>
          </a:blip>
          <a:srcRect b="0" l="0" r="0" t="0"/>
          <a:stretch/>
        </p:blipFill>
        <p:spPr>
          <a:xfrm>
            <a:off x="892123" y="3875682"/>
            <a:ext cx="2543175" cy="1800225"/>
          </a:xfrm>
          <a:prstGeom prst="rect">
            <a:avLst/>
          </a:prstGeom>
          <a:noFill/>
          <a:ln>
            <a:noFill/>
          </a:ln>
        </p:spPr>
      </p:pic>
      <p:sp>
        <p:nvSpPr>
          <p:cNvPr id="2357" name="Google Shape;2357;p183"/>
          <p:cNvSpPr txBox="1"/>
          <p:nvPr/>
        </p:nvSpPr>
        <p:spPr>
          <a:xfrm>
            <a:off x="1112568" y="4387198"/>
            <a:ext cx="2021400" cy="1200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Entropy is typically given in J/K so you MUST convert to kJ!</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1" name="Shape 2361"/>
        <p:cNvGrpSpPr/>
        <p:nvPr/>
      </p:nvGrpSpPr>
      <p:grpSpPr>
        <a:xfrm>
          <a:off x="0" y="0"/>
          <a:ext cx="0" cy="0"/>
          <a:chOff x="0" y="0"/>
          <a:chExt cx="0" cy="0"/>
        </a:xfrm>
      </p:grpSpPr>
      <p:sp>
        <p:nvSpPr>
          <p:cNvPr id="2362" name="Google Shape;2362;p184"/>
          <p:cNvSpPr txBox="1"/>
          <p:nvPr>
            <p:ph type="title"/>
          </p:nvPr>
        </p:nvSpPr>
        <p:spPr>
          <a:xfrm>
            <a:off x="603489" y="65096"/>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K, ∆G° and thermodynamic favorability</a:t>
            </a:r>
            <a:endParaRPr/>
          </a:p>
        </p:txBody>
      </p:sp>
      <p:sp>
        <p:nvSpPr>
          <p:cNvPr id="2363" name="Google Shape;2363;p18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364" name="Google Shape;2364;p184"/>
          <p:cNvSpPr txBox="1"/>
          <p:nvPr/>
        </p:nvSpPr>
        <p:spPr>
          <a:xfrm>
            <a:off x="21995" y="5830046"/>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6.25: The student is able to express the equilibrium constant in terms of ∆G ° and RT and use this relationship to estimate the magnitude of K and, consequently, the thermodynamic favorability of the process.															</a:t>
            </a:r>
            <a:endParaRPr b="0" i="0" sz="1800" u="none" cap="none" strike="noStrike">
              <a:solidFill>
                <a:schemeClr val="dk1"/>
              </a:solidFill>
              <a:latin typeface="Rockwell"/>
              <a:ea typeface="Rockwell"/>
              <a:cs typeface="Rockwell"/>
              <a:sym typeface="Rockwell"/>
            </a:endParaRPr>
          </a:p>
        </p:txBody>
      </p:sp>
      <p:pic>
        <p:nvPicPr>
          <p:cNvPr id="2365" name="Google Shape;2365;p184"/>
          <p:cNvPicPr preferRelativeResize="0"/>
          <p:nvPr/>
        </p:nvPicPr>
        <p:blipFill rotWithShape="1">
          <a:blip r:embed="rId4">
            <a:alphaModFix/>
          </a:blip>
          <a:srcRect b="0" l="0" r="0" t="0"/>
          <a:stretch/>
        </p:blipFill>
        <p:spPr>
          <a:xfrm>
            <a:off x="5764013" y="843161"/>
            <a:ext cx="2124075" cy="1343025"/>
          </a:xfrm>
          <a:prstGeom prst="rect">
            <a:avLst/>
          </a:prstGeom>
          <a:noFill/>
          <a:ln>
            <a:noFill/>
          </a:ln>
        </p:spPr>
      </p:pic>
      <p:sp>
        <p:nvSpPr>
          <p:cNvPr id="2366" name="Google Shape;2366;p184"/>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2367" name="Google Shape;2367;p184"/>
          <p:cNvSpPr/>
          <p:nvPr/>
        </p:nvSpPr>
        <p:spPr>
          <a:xfrm>
            <a:off x="5764013" y="850870"/>
            <a:ext cx="578700" cy="4551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68" name="Google Shape;2368;p184"/>
          <p:cNvSpPr/>
          <p:nvPr/>
        </p:nvSpPr>
        <p:spPr>
          <a:xfrm>
            <a:off x="6139222" y="1237922"/>
            <a:ext cx="1582500" cy="4551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69" name="Google Shape;2369;p184"/>
          <p:cNvSpPr txBox="1"/>
          <p:nvPr/>
        </p:nvSpPr>
        <p:spPr>
          <a:xfrm>
            <a:off x="55552" y="4698274"/>
            <a:ext cx="92163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The key to understanding the relationship between ∆G° and K is recognizing that the magnitude of ∆G° tells us how far the standard-state is from equilibrium. The smaller the value of ∆G° , the closer the standard-state is to equilibrium. The larger the value of ∆G°, the further the reaction has to go to reach equilibrium. </a:t>
            </a:r>
            <a:endParaRPr b="0" i="0" sz="1600" u="none" cap="none" strike="noStrike">
              <a:solidFill>
                <a:schemeClr val="dk1"/>
              </a:solidFill>
              <a:latin typeface="Rockwell"/>
              <a:ea typeface="Rockwell"/>
              <a:cs typeface="Rockwell"/>
              <a:sym typeface="Rockwell"/>
            </a:endParaRPr>
          </a:p>
        </p:txBody>
      </p:sp>
      <p:pic>
        <p:nvPicPr>
          <p:cNvPr descr="https://soxteacher.files.wordpress.com/2015/03/dg.gif" id="2370" name="Google Shape;2370;p184"/>
          <p:cNvPicPr preferRelativeResize="0"/>
          <p:nvPr/>
        </p:nvPicPr>
        <p:blipFill rotWithShape="1">
          <a:blip r:embed="rId6">
            <a:alphaModFix/>
          </a:blip>
          <a:srcRect b="0" l="0" r="0" t="0"/>
          <a:stretch/>
        </p:blipFill>
        <p:spPr>
          <a:xfrm>
            <a:off x="55552" y="1465539"/>
            <a:ext cx="5708460" cy="2934632"/>
          </a:xfrm>
          <a:prstGeom prst="rect">
            <a:avLst/>
          </a:prstGeom>
          <a:noFill/>
          <a:ln>
            <a:noFill/>
          </a:ln>
        </p:spPr>
      </p:pic>
      <p:sp>
        <p:nvSpPr>
          <p:cNvPr id="2371" name="Google Shape;2371;p184"/>
          <p:cNvSpPr/>
          <p:nvPr/>
        </p:nvSpPr>
        <p:spPr>
          <a:xfrm>
            <a:off x="3269022" y="2705238"/>
            <a:ext cx="2495100" cy="609600"/>
          </a:xfrm>
          <a:prstGeom prst="ellipse">
            <a:avLst/>
          </a:prstGeom>
          <a:noFill/>
          <a:ln cap="flat" cmpd="sng" w="28575">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C00000"/>
              </a:solidFill>
              <a:latin typeface="Rockwell"/>
              <a:ea typeface="Rockwell"/>
              <a:cs typeface="Rockwell"/>
              <a:sym typeface="Rockwell"/>
            </a:endParaRPr>
          </a:p>
        </p:txBody>
      </p:sp>
      <p:pic>
        <p:nvPicPr>
          <p:cNvPr descr="Three graphs, labeled, “a,” “b,” and “c” are shown where the y-axis is labeled, “Gibbs free energy ( G ),” and, “G superscript degree sign ( reactants ),” while the x-axis is labeled, “Reaction progress,” and “Reactants,” on the left and, “Products,” on the right. In graph a, a line begins at the upper left side and goes steadily down to a point about halfway up the y-axis and two thirds of the way on the x-axis, then rises again to a point labeled, “G superscript degree sign ( products ),” that is slightly higher than halfway up the y-axis. The distance between the beginning and ending points of the graph is labeled as, “delta G less than 0,” while the lowest point on the graph is labeled, “Q equals K greater than 1.” In graph b, a line begins at the middle left side and goes steadily down to a point about two fifths up the y-axis and one third of the way on the x-axis, then rises again to a point labeled, “G superscript degree sign ( products ),” that is near the top of the y-axis. The distance between the beginning and ending points of the graph is labeled as, “delta G greater than 0,” while the lowest point on the graph is labeled, “Q equals K less than 1.” In graph c, a line begins at the upper left side and goes steadily down to a point near the bottom of the y-axis and half way on the x-axis, then rises again to a point labeled, “G superscript degree sign ( products ),” that is equal to the starting point on the y-axis which is labeled, “G superscript degree sign ( reactants ).” The lowest point on the graph is labeled, “Q equals K equals 1.” At the top of the graph is the label, “Delta G superscript degree sign equals 0.”" id="2372" name="Google Shape;2372;p184"/>
          <p:cNvPicPr preferRelativeResize="0"/>
          <p:nvPr/>
        </p:nvPicPr>
        <p:blipFill rotWithShape="1">
          <a:blip r:embed="rId7">
            <a:alphaModFix/>
          </a:blip>
          <a:srcRect b="48381" l="0" r="0" t="0"/>
          <a:stretch/>
        </p:blipFill>
        <p:spPr>
          <a:xfrm>
            <a:off x="6132253" y="2533000"/>
            <a:ext cx="2894843" cy="1496538"/>
          </a:xfrm>
          <a:prstGeom prst="rect">
            <a:avLst/>
          </a:prstGeom>
          <a:noFill/>
          <a:ln cap="flat" cmpd="sng" w="9525">
            <a:solidFill>
              <a:schemeClr val="lt2"/>
            </a:solidFill>
            <a:prstDash val="solid"/>
            <a:round/>
            <a:headEnd len="sm" w="sm" type="none"/>
            <a:tailEnd len="sm" w="sm" type="none"/>
          </a:ln>
        </p:spPr>
      </p:pic>
      <p:sp>
        <p:nvSpPr>
          <p:cNvPr id="2373" name="Google Shape;2373;p184"/>
          <p:cNvSpPr txBox="1"/>
          <p:nvPr/>
        </p:nvSpPr>
        <p:spPr>
          <a:xfrm>
            <a:off x="1317624" y="1761092"/>
            <a:ext cx="7932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4C264C"/>
                </a:solidFill>
                <a:latin typeface="Rockwell"/>
                <a:ea typeface="Rockwell"/>
                <a:cs typeface="Rockwell"/>
                <a:sym typeface="Rockwell"/>
              </a:rPr>
              <a:t>G°</a:t>
            </a:r>
            <a:r>
              <a:rPr b="0" baseline="-25000" i="0" lang="en-US" sz="1200" u="none" cap="none" strike="noStrike">
                <a:solidFill>
                  <a:srgbClr val="4C264C"/>
                </a:solidFill>
                <a:latin typeface="Rockwell"/>
                <a:ea typeface="Rockwell"/>
                <a:cs typeface="Rockwell"/>
                <a:sym typeface="Rockwell"/>
              </a:rPr>
              <a:t>reactants</a:t>
            </a:r>
            <a:endParaRPr b="0" baseline="-25000" i="0" sz="1200" u="none" cap="none" strike="noStrike">
              <a:solidFill>
                <a:srgbClr val="4C264C"/>
              </a:solidFill>
              <a:latin typeface="Rockwell"/>
              <a:ea typeface="Rockwell"/>
              <a:cs typeface="Rockwell"/>
              <a:sym typeface="Rockwell"/>
            </a:endParaRPr>
          </a:p>
        </p:txBody>
      </p:sp>
      <p:cxnSp>
        <p:nvCxnSpPr>
          <p:cNvPr id="2374" name="Google Shape;2374;p184"/>
          <p:cNvCxnSpPr/>
          <p:nvPr/>
        </p:nvCxnSpPr>
        <p:spPr>
          <a:xfrm>
            <a:off x="1041400" y="1895346"/>
            <a:ext cx="320100" cy="0"/>
          </a:xfrm>
          <a:prstGeom prst="straightConnector1">
            <a:avLst/>
          </a:prstGeom>
          <a:noFill/>
          <a:ln cap="flat" cmpd="sng" w="25400">
            <a:solidFill>
              <a:schemeClr val="accent1"/>
            </a:solidFill>
            <a:prstDash val="dot"/>
            <a:round/>
            <a:headEnd len="sm" w="sm" type="none"/>
            <a:tailEnd len="sm" w="sm" type="none"/>
          </a:ln>
        </p:spPr>
      </p:cxnSp>
      <p:sp>
        <p:nvSpPr>
          <p:cNvPr id="2375" name="Google Shape;2375;p184"/>
          <p:cNvSpPr/>
          <p:nvPr/>
        </p:nvSpPr>
        <p:spPr>
          <a:xfrm>
            <a:off x="755650" y="1761092"/>
            <a:ext cx="285900" cy="3123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76" name="Google Shape;2376;p184"/>
          <p:cNvSpPr/>
          <p:nvPr/>
        </p:nvSpPr>
        <p:spPr>
          <a:xfrm>
            <a:off x="3321050" y="2393055"/>
            <a:ext cx="285900" cy="3123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77" name="Google Shape;2377;p184"/>
          <p:cNvSpPr txBox="1"/>
          <p:nvPr/>
        </p:nvSpPr>
        <p:spPr>
          <a:xfrm>
            <a:off x="2475907" y="2407538"/>
            <a:ext cx="793200" cy="2769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r>
              <a:rPr b="0" i="0" lang="en-US" sz="1200" u="none" cap="none" strike="noStrike">
                <a:solidFill>
                  <a:srgbClr val="4C264C"/>
                </a:solidFill>
                <a:latin typeface="Rockwell"/>
                <a:ea typeface="Rockwell"/>
                <a:cs typeface="Rockwell"/>
                <a:sym typeface="Rockwell"/>
              </a:rPr>
              <a:t>G°</a:t>
            </a:r>
            <a:r>
              <a:rPr b="0" baseline="-25000" i="0" lang="en-US" sz="1200" u="none" cap="none" strike="noStrike">
                <a:solidFill>
                  <a:srgbClr val="4C264C"/>
                </a:solidFill>
                <a:latin typeface="Rockwell"/>
                <a:ea typeface="Rockwell"/>
                <a:cs typeface="Rockwell"/>
                <a:sym typeface="Rockwell"/>
              </a:rPr>
              <a:t>products</a:t>
            </a:r>
            <a:endParaRPr b="0" baseline="-25000" i="0" sz="1200" u="none" cap="none" strike="noStrike">
              <a:solidFill>
                <a:srgbClr val="4C264C"/>
              </a:solidFill>
              <a:latin typeface="Rockwell"/>
              <a:ea typeface="Rockwell"/>
              <a:cs typeface="Rockwell"/>
              <a:sym typeface="Rockwell"/>
            </a:endParaRPr>
          </a:p>
        </p:txBody>
      </p:sp>
      <p:sp>
        <p:nvSpPr>
          <p:cNvPr id="2378" name="Google Shape;2378;p184"/>
          <p:cNvSpPr txBox="1"/>
          <p:nvPr/>
        </p:nvSpPr>
        <p:spPr>
          <a:xfrm>
            <a:off x="2136596" y="2046900"/>
            <a:ext cx="1184400" cy="338700"/>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rgbClr val="4C264C"/>
                </a:solidFill>
                <a:latin typeface="Rockwell"/>
                <a:ea typeface="Rockwell"/>
                <a:cs typeface="Rockwell"/>
                <a:sym typeface="Rockwell"/>
              </a:rPr>
              <a:t>∆G°rxn &lt;0</a:t>
            </a:r>
            <a:endParaRPr b="0" baseline="-25000" i="0" sz="1600" u="none" cap="none" strike="noStrike">
              <a:solidFill>
                <a:srgbClr val="4C264C"/>
              </a:solidFill>
              <a:latin typeface="Rockwell"/>
              <a:ea typeface="Rockwell"/>
              <a:cs typeface="Rockwell"/>
              <a:sym typeface="Rockwell"/>
            </a:endParaRPr>
          </a:p>
        </p:txBody>
      </p:sp>
      <p:cxnSp>
        <p:nvCxnSpPr>
          <p:cNvPr id="2379" name="Google Shape;2379;p184"/>
          <p:cNvCxnSpPr/>
          <p:nvPr/>
        </p:nvCxnSpPr>
        <p:spPr>
          <a:xfrm>
            <a:off x="2783978" y="2523996"/>
            <a:ext cx="510900" cy="0"/>
          </a:xfrm>
          <a:prstGeom prst="straightConnector1">
            <a:avLst/>
          </a:prstGeom>
          <a:noFill/>
          <a:ln cap="flat" cmpd="sng" w="25400">
            <a:solidFill>
              <a:schemeClr val="accent1"/>
            </a:solidFill>
            <a:prstDash val="dot"/>
            <a:round/>
            <a:headEnd len="sm" w="sm" type="none"/>
            <a:tailEnd len="sm" w="sm" type="none"/>
          </a:ln>
        </p:spPr>
      </p:cxnSp>
      <p:sp>
        <p:nvSpPr>
          <p:cNvPr id="2380" name="Google Shape;2380;p184"/>
          <p:cNvSpPr/>
          <p:nvPr/>
        </p:nvSpPr>
        <p:spPr>
          <a:xfrm>
            <a:off x="3238689" y="1901255"/>
            <a:ext cx="105300" cy="6228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cxnSp>
        <p:nvCxnSpPr>
          <p:cNvPr id="2381" name="Google Shape;2381;p184"/>
          <p:cNvCxnSpPr/>
          <p:nvPr/>
        </p:nvCxnSpPr>
        <p:spPr>
          <a:xfrm>
            <a:off x="3274323" y="1908358"/>
            <a:ext cx="0" cy="622800"/>
          </a:xfrm>
          <a:prstGeom prst="straightConnector1">
            <a:avLst/>
          </a:prstGeom>
          <a:noFill/>
          <a:ln cap="flat" cmpd="sng" w="25400">
            <a:solidFill>
              <a:schemeClr val="accent1"/>
            </a:solidFill>
            <a:prstDash val="solid"/>
            <a:round/>
            <a:headEnd len="med" w="med" type="triangle"/>
            <a:tailEnd len="med" w="med" type="triangle"/>
          </a:ln>
        </p:spPr>
      </p:cxnSp>
      <p:sp>
        <p:nvSpPr>
          <p:cNvPr id="2382" name="Google Shape;2382;p184"/>
          <p:cNvSpPr/>
          <p:nvPr/>
        </p:nvSpPr>
        <p:spPr>
          <a:xfrm>
            <a:off x="1021644" y="3962906"/>
            <a:ext cx="285900" cy="3123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83" name="Google Shape;2383;p184"/>
          <p:cNvSpPr/>
          <p:nvPr/>
        </p:nvSpPr>
        <p:spPr>
          <a:xfrm>
            <a:off x="2500907" y="3962905"/>
            <a:ext cx="566100" cy="4374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84" name="Google Shape;2384;p184"/>
          <p:cNvSpPr/>
          <p:nvPr/>
        </p:nvSpPr>
        <p:spPr>
          <a:xfrm>
            <a:off x="3010950" y="4015100"/>
            <a:ext cx="566100" cy="4374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2385" name="Google Shape;2385;p184"/>
          <p:cNvSpPr/>
          <p:nvPr/>
        </p:nvSpPr>
        <p:spPr>
          <a:xfrm>
            <a:off x="812801" y="4005445"/>
            <a:ext cx="2821500" cy="437400"/>
          </a:xfrm>
          <a:prstGeom prst="roundRect">
            <a:avLst>
              <a:gd fmla="val 16667" name="adj"/>
            </a:avLst>
          </a:prstGeom>
          <a:solidFill>
            <a:schemeClr val="lt1"/>
          </a:solidFill>
          <a:ln cap="flat" cmpd="sng" w="1270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Extent of Reaction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4C264C"/>
              </a:solidFill>
              <a:latin typeface="Rockwell"/>
              <a:ea typeface="Rockwell"/>
              <a:cs typeface="Rockwell"/>
              <a:sym typeface="Rockwell"/>
            </a:endParaRPr>
          </a:p>
        </p:txBody>
      </p:sp>
      <p:cxnSp>
        <p:nvCxnSpPr>
          <p:cNvPr id="2386" name="Google Shape;2386;p184"/>
          <p:cNvCxnSpPr/>
          <p:nvPr/>
        </p:nvCxnSpPr>
        <p:spPr>
          <a:xfrm>
            <a:off x="2597150" y="3219450"/>
            <a:ext cx="413700" cy="0"/>
          </a:xfrm>
          <a:prstGeom prst="straightConnector1">
            <a:avLst/>
          </a:prstGeom>
          <a:noFill/>
          <a:ln cap="flat" cmpd="sng" w="25400">
            <a:solidFill>
              <a:schemeClr val="accent1"/>
            </a:solidFill>
            <a:prstDash val="solid"/>
            <a:round/>
            <a:headEnd len="sm" w="sm" type="none"/>
            <a:tailEnd len="sm" w="sm" type="none"/>
          </a:ln>
        </p:spPr>
      </p:cxnSp>
      <p:cxnSp>
        <p:nvCxnSpPr>
          <p:cNvPr id="2387" name="Google Shape;2387;p184"/>
          <p:cNvCxnSpPr/>
          <p:nvPr/>
        </p:nvCxnSpPr>
        <p:spPr>
          <a:xfrm>
            <a:off x="1238109" y="2327361"/>
            <a:ext cx="545700" cy="614400"/>
          </a:xfrm>
          <a:prstGeom prst="straightConnector1">
            <a:avLst/>
          </a:prstGeom>
          <a:noFill/>
          <a:ln cap="flat" cmpd="sng" w="25400">
            <a:solidFill>
              <a:schemeClr val="accent1"/>
            </a:solidFill>
            <a:prstDash val="solid"/>
            <a:round/>
            <a:headEnd len="sm" w="sm" type="none"/>
            <a:tailEnd len="sm" w="sm" type="none"/>
          </a:ln>
        </p:spPr>
      </p:cxnSp>
      <p:sp>
        <p:nvSpPr>
          <p:cNvPr id="2388" name="Google Shape;2388;p184"/>
          <p:cNvSpPr txBox="1"/>
          <p:nvPr/>
        </p:nvSpPr>
        <p:spPr>
          <a:xfrm>
            <a:off x="1606349" y="2304081"/>
            <a:ext cx="773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4C264C"/>
                </a:solidFill>
                <a:latin typeface="Rockwell"/>
                <a:ea typeface="Rockwell"/>
                <a:cs typeface="Rockwell"/>
                <a:sym typeface="Rockwell"/>
              </a:rPr>
              <a:t>Q=1,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4C264C"/>
                </a:solidFill>
                <a:latin typeface="Rockwell"/>
                <a:ea typeface="Rockwell"/>
                <a:cs typeface="Rockwell"/>
                <a:sym typeface="Rockwell"/>
              </a:rPr>
              <a:t>m</a:t>
            </a:r>
            <a:r>
              <a:rPr b="0" i="0" lang="en-US" sz="1200" u="none" cap="none" strike="noStrike">
                <a:solidFill>
                  <a:srgbClr val="4C264C"/>
                </a:solidFill>
                <a:latin typeface="Rockwell"/>
                <a:ea typeface="Rockwell"/>
                <a:cs typeface="Rockwell"/>
                <a:sym typeface="Rockwell"/>
              </a:rPr>
              <a:t> = ∆G</a:t>
            </a:r>
            <a:endParaRPr b="0" i="0" sz="1400" u="none" cap="none" strike="noStrike">
              <a:solidFill>
                <a:srgbClr val="000000"/>
              </a:solidFill>
              <a:latin typeface="Arial"/>
              <a:ea typeface="Arial"/>
              <a:cs typeface="Arial"/>
              <a:sym typeface="Arial"/>
            </a:endParaRPr>
          </a:p>
        </p:txBody>
      </p:sp>
      <p:cxnSp>
        <p:nvCxnSpPr>
          <p:cNvPr id="2389" name="Google Shape;2389;p184"/>
          <p:cNvCxnSpPr/>
          <p:nvPr/>
        </p:nvCxnSpPr>
        <p:spPr>
          <a:xfrm flipH="1">
            <a:off x="1511110" y="2525493"/>
            <a:ext cx="149400" cy="115200"/>
          </a:xfrm>
          <a:prstGeom prst="straightConnector1">
            <a:avLst/>
          </a:prstGeom>
          <a:noFill/>
          <a:ln cap="flat" cmpd="sng" w="25400">
            <a:solidFill>
              <a:schemeClr val="accent1"/>
            </a:solidFill>
            <a:prstDash val="solid"/>
            <a:round/>
            <a:headEnd len="sm" w="sm" type="none"/>
            <a:tailEnd len="med" w="med" type="triangle"/>
          </a:ln>
        </p:spPr>
      </p:cxn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3" name="Shape 2393"/>
        <p:cNvGrpSpPr/>
        <p:nvPr/>
      </p:nvGrpSpPr>
      <p:grpSpPr>
        <a:xfrm>
          <a:off x="0" y="0"/>
          <a:ext cx="0" cy="0"/>
          <a:chOff x="0" y="0"/>
          <a:chExt cx="0" cy="0"/>
        </a:xfrm>
      </p:grpSpPr>
      <p:pic>
        <p:nvPicPr>
          <p:cNvPr id="2394" name="Google Shape;2394;p185"/>
          <p:cNvPicPr preferRelativeResize="0"/>
          <p:nvPr/>
        </p:nvPicPr>
        <p:blipFill rotWithShape="1">
          <a:blip r:embed="rId3">
            <a:alphaModFix/>
          </a:blip>
          <a:srcRect b="0" l="0" r="0" t="0"/>
          <a:stretch/>
        </p:blipFill>
        <p:spPr>
          <a:xfrm>
            <a:off x="425027" y="0"/>
            <a:ext cx="1606759" cy="1192112"/>
          </a:xfrm>
          <a:prstGeom prst="rect">
            <a:avLst/>
          </a:prstGeom>
          <a:noFill/>
          <a:ln>
            <a:noFill/>
          </a:ln>
        </p:spPr>
      </p:pic>
      <p:pic>
        <p:nvPicPr>
          <p:cNvPr id="2395" name="Google Shape;2395;p185"/>
          <p:cNvPicPr preferRelativeResize="0"/>
          <p:nvPr/>
        </p:nvPicPr>
        <p:blipFill rotWithShape="1">
          <a:blip r:embed="rId4">
            <a:alphaModFix/>
          </a:blip>
          <a:srcRect b="0" l="0" r="0" t="0"/>
          <a:stretch/>
        </p:blipFill>
        <p:spPr>
          <a:xfrm>
            <a:off x="2838919" y="481130"/>
            <a:ext cx="5260868" cy="2021745"/>
          </a:xfrm>
          <a:prstGeom prst="rect">
            <a:avLst/>
          </a:prstGeom>
          <a:noFill/>
          <a:ln cap="flat" cmpd="sng" w="38100">
            <a:solidFill>
              <a:srgbClr val="4C4C32"/>
            </a:solidFill>
            <a:prstDash val="solid"/>
            <a:round/>
            <a:headEnd len="sm" w="sm" type="none"/>
            <a:tailEnd len="sm" w="sm" type="none"/>
          </a:ln>
        </p:spPr>
      </p:pic>
      <p:pic>
        <p:nvPicPr>
          <p:cNvPr id="2396" name="Google Shape;2396;p185"/>
          <p:cNvPicPr preferRelativeResize="0"/>
          <p:nvPr/>
        </p:nvPicPr>
        <p:blipFill rotWithShape="1">
          <a:blip r:embed="rId5">
            <a:alphaModFix/>
          </a:blip>
          <a:srcRect b="11721" l="0" r="2675" t="6082"/>
          <a:stretch/>
        </p:blipFill>
        <p:spPr>
          <a:xfrm>
            <a:off x="107727" y="2689655"/>
            <a:ext cx="5333537" cy="3378508"/>
          </a:xfrm>
          <a:prstGeom prst="rect">
            <a:avLst/>
          </a:prstGeom>
          <a:noFill/>
          <a:ln cap="flat" cmpd="sng" w="38100">
            <a:solidFill>
              <a:schemeClr val="accent1"/>
            </a:solidFill>
            <a:prstDash val="solid"/>
            <a:round/>
            <a:headEnd len="sm" w="sm" type="none"/>
            <a:tailEnd len="sm" w="sm" type="none"/>
          </a:ln>
        </p:spPr>
      </p:pic>
      <p:sp>
        <p:nvSpPr>
          <p:cNvPr id="2397" name="Google Shape;2397;p185"/>
          <p:cNvSpPr txBox="1"/>
          <p:nvPr>
            <p:ph type="title"/>
          </p:nvPr>
        </p:nvSpPr>
        <p:spPr>
          <a:xfrm>
            <a:off x="-228450" y="328442"/>
            <a:ext cx="2801100" cy="11160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accent1"/>
              </a:buClr>
              <a:buSzPts val="3600"/>
              <a:buFont typeface="Rockwell"/>
              <a:buNone/>
            </a:pPr>
            <a:r>
              <a:rPr lang="en-US"/>
              <a:t>                 </a:t>
            </a:r>
            <a:r>
              <a:rPr b="1" lang="en-US">
                <a:solidFill>
                  <a:srgbClr val="00B0F0"/>
                </a:solidFill>
              </a:rPr>
              <a:t>How can I calculate </a:t>
            </a:r>
            <a:r>
              <a:rPr b="1" lang="en-US">
                <a:solidFill>
                  <a:srgbClr val="00B0F0"/>
                </a:solidFill>
                <a:latin typeface="Times New Roman"/>
                <a:ea typeface="Times New Roman"/>
                <a:cs typeface="Times New Roman"/>
                <a:sym typeface="Times New Roman"/>
              </a:rPr>
              <a:t>ΔG?</a:t>
            </a:r>
            <a:endParaRPr b="1">
              <a:solidFill>
                <a:srgbClr val="00B0F0"/>
              </a:solidFill>
            </a:endParaRPr>
          </a:p>
        </p:txBody>
      </p:sp>
      <p:sp>
        <p:nvSpPr>
          <p:cNvPr id="2398" name="Google Shape;2398;p18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2399" name="Google Shape;2399;p185"/>
          <p:cNvSpPr txBox="1"/>
          <p:nvPr/>
        </p:nvSpPr>
        <p:spPr>
          <a:xfrm>
            <a:off x="0" y="6180230"/>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5.14: Determine whether a chemical or physical process is thermodynamically favorable by calculating the change in standard Gibbs free energy 															</a:t>
            </a:r>
            <a:endParaRPr b="0" i="0" sz="1800" u="none" cap="none" strike="noStrike">
              <a:solidFill>
                <a:schemeClr val="dk1"/>
              </a:solidFill>
              <a:latin typeface="Rockwell"/>
              <a:ea typeface="Rockwell"/>
              <a:cs typeface="Rockwell"/>
              <a:sym typeface="Rockwell"/>
            </a:endParaRPr>
          </a:p>
        </p:txBody>
      </p:sp>
      <p:sp>
        <p:nvSpPr>
          <p:cNvPr id="2400" name="Google Shape;2400;p185"/>
          <p:cNvSpPr txBox="1"/>
          <p:nvPr/>
        </p:nvSpPr>
        <p:spPr>
          <a:xfrm>
            <a:off x="8090695" y="201850"/>
            <a:ext cx="9864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8"/>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0"/>
              </a:rPr>
              <a:t>Video</a:t>
            </a:r>
            <a:endParaRPr b="0" i="0" sz="1800" u="none" cap="none" strike="noStrike">
              <a:solidFill>
                <a:schemeClr val="dk1"/>
              </a:solidFill>
              <a:latin typeface="Rockwell"/>
              <a:ea typeface="Rockwell"/>
              <a:cs typeface="Rockwell"/>
              <a:sym typeface="Rockwell"/>
            </a:endParaRPr>
          </a:p>
        </p:txBody>
      </p:sp>
      <p:sp>
        <p:nvSpPr>
          <p:cNvPr id="2401" name="Google Shape;2401;p185"/>
          <p:cNvSpPr txBox="1"/>
          <p:nvPr>
            <p:ph idx="2" type="body"/>
          </p:nvPr>
        </p:nvSpPr>
        <p:spPr>
          <a:xfrm>
            <a:off x="412202" y="3998806"/>
            <a:ext cx="3657300" cy="1965900"/>
          </a:xfrm>
          <a:prstGeom prst="rect">
            <a:avLst/>
          </a:prstGeom>
          <a:noFill/>
          <a:ln>
            <a:noFill/>
          </a:ln>
        </p:spPr>
        <p:txBody>
          <a:bodyPr anchorCtr="0" anchor="t" bIns="45700" lIns="91425" spcFirstLastPara="1" rIns="91425" wrap="square" tIns="45700">
            <a:noAutofit/>
          </a:bodyPr>
          <a:lstStyle/>
          <a:p>
            <a:pPr indent="-142875" lvl="0" marL="228600" rtl="0" algn="l">
              <a:lnSpc>
                <a:spcPct val="100000"/>
              </a:lnSpc>
              <a:spcBef>
                <a:spcPts val="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pic>
        <p:nvPicPr>
          <p:cNvPr id="2402" name="Google Shape;2402;p185"/>
          <p:cNvPicPr preferRelativeResize="0"/>
          <p:nvPr/>
        </p:nvPicPr>
        <p:blipFill rotWithShape="1">
          <a:blip r:embed="rId11">
            <a:alphaModFix/>
          </a:blip>
          <a:srcRect b="0" l="0" r="0" t="0"/>
          <a:stretch/>
        </p:blipFill>
        <p:spPr>
          <a:xfrm>
            <a:off x="5619582" y="3865633"/>
            <a:ext cx="3457575" cy="447675"/>
          </a:xfrm>
          <a:prstGeom prst="rect">
            <a:avLst/>
          </a:prstGeom>
          <a:noFill/>
          <a:ln>
            <a:noFill/>
          </a:ln>
        </p:spPr>
      </p:pic>
      <p:pic>
        <p:nvPicPr>
          <p:cNvPr id="2403" name="Google Shape;2403;p185"/>
          <p:cNvPicPr preferRelativeResize="0"/>
          <p:nvPr/>
        </p:nvPicPr>
        <p:blipFill rotWithShape="1">
          <a:blip r:embed="rId12">
            <a:alphaModFix/>
          </a:blip>
          <a:srcRect b="0" l="0" r="0" t="0"/>
          <a:stretch/>
        </p:blipFill>
        <p:spPr>
          <a:xfrm>
            <a:off x="5603135" y="3347890"/>
            <a:ext cx="3605199" cy="487748"/>
          </a:xfrm>
          <a:prstGeom prst="rect">
            <a:avLst/>
          </a:prstGeom>
          <a:noFill/>
          <a:ln>
            <a:noFill/>
          </a:ln>
        </p:spPr>
      </p:pic>
      <p:sp>
        <p:nvSpPr>
          <p:cNvPr id="2404" name="Google Shape;2404;p185"/>
          <p:cNvSpPr/>
          <p:nvPr/>
        </p:nvSpPr>
        <p:spPr>
          <a:xfrm>
            <a:off x="4682524" y="4680675"/>
            <a:ext cx="5260800" cy="923400"/>
          </a:xfrm>
          <a:prstGeom prst="rect">
            <a:avLst/>
          </a:prstGeom>
          <a:blipFill rotWithShape="1">
            <a:blip r:embed="rId13">
              <a:alphaModFix/>
            </a:blip>
            <a:stretch>
              <a:fillRect b="-6576" l="0" r="0" t="-658"/>
            </a:stretch>
          </a:blip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pic>
        <p:nvPicPr>
          <p:cNvPr id="2405" name="Google Shape;2405;p185"/>
          <p:cNvPicPr preferRelativeResize="0"/>
          <p:nvPr/>
        </p:nvPicPr>
        <p:blipFill rotWithShape="1">
          <a:blip r:embed="rId14">
            <a:alphaModFix/>
          </a:blip>
          <a:srcRect b="0" l="0" r="0" t="0"/>
          <a:stretch/>
        </p:blipFill>
        <p:spPr>
          <a:xfrm>
            <a:off x="-141420" y="24616"/>
            <a:ext cx="950863" cy="950863"/>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09" name="Shape 2409"/>
        <p:cNvGrpSpPr/>
        <p:nvPr/>
      </p:nvGrpSpPr>
      <p:grpSpPr>
        <a:xfrm>
          <a:off x="0" y="0"/>
          <a:ext cx="0" cy="0"/>
          <a:chOff x="0" y="0"/>
          <a:chExt cx="0" cy="0"/>
        </a:xfrm>
      </p:grpSpPr>
      <p:sp>
        <p:nvSpPr>
          <p:cNvPr id="2410" name="Google Shape;2410;p186"/>
          <p:cNvSpPr txBox="1"/>
          <p:nvPr>
            <p:ph type="title"/>
          </p:nvPr>
        </p:nvSpPr>
        <p:spPr>
          <a:xfrm>
            <a:off x="-304984" y="-1733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               Is it thermo, kinetics, or K?					</a:t>
            </a:r>
            <a:endParaRPr/>
          </a:p>
        </p:txBody>
      </p:sp>
      <p:sp>
        <p:nvSpPr>
          <p:cNvPr id="2411" name="Google Shape;2411;p186"/>
          <p:cNvSpPr txBox="1"/>
          <p:nvPr/>
        </p:nvSpPr>
        <p:spPr>
          <a:xfrm>
            <a:off x="8038376" y="2032306"/>
            <a:ext cx="979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2412" name="Google Shape;2412;p186"/>
          <p:cNvSpPr txBox="1"/>
          <p:nvPr/>
        </p:nvSpPr>
        <p:spPr>
          <a:xfrm>
            <a:off x="21995" y="5704215"/>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 5.18:    Explain why a thermodynamically favored chemical reaction may not produce large amounts of product (based on consideration of both initial conditions and kinetic effects), or why a thermodynamically unfavored chemical reaction can produce large amounts of product for certain sets of initial conditions. </a:t>
            </a:r>
            <a:endParaRPr b="0" i="0" sz="1400" u="none" cap="none" strike="noStrike">
              <a:solidFill>
                <a:srgbClr val="000000"/>
              </a:solidFill>
              <a:latin typeface="Arial"/>
              <a:ea typeface="Arial"/>
              <a:cs typeface="Arial"/>
              <a:sym typeface="Arial"/>
            </a:endParaRPr>
          </a:p>
        </p:txBody>
      </p:sp>
      <p:sp>
        <p:nvSpPr>
          <p:cNvPr id="2413" name="Google Shape;2413;p186"/>
          <p:cNvSpPr txBox="1"/>
          <p:nvPr/>
        </p:nvSpPr>
        <p:spPr>
          <a:xfrm>
            <a:off x="8110541" y="1530695"/>
            <a:ext cx="894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id="2414" name="Google Shape;2414;p186"/>
          <p:cNvPicPr preferRelativeResize="0"/>
          <p:nvPr>
            <p:ph idx="1" type="body"/>
          </p:nvPr>
        </p:nvPicPr>
        <p:blipFill rotWithShape="1">
          <a:blip r:embed="rId6">
            <a:alphaModFix/>
          </a:blip>
          <a:srcRect b="0" l="0" r="0" t="0"/>
          <a:stretch/>
        </p:blipFill>
        <p:spPr>
          <a:xfrm>
            <a:off x="1104212" y="996825"/>
            <a:ext cx="6816600" cy="5118000"/>
          </a:xfrm>
          <a:prstGeom prst="rect">
            <a:avLst/>
          </a:prstGeom>
          <a:noFill/>
          <a:ln cap="flat" cmpd="sng" w="38100">
            <a:solidFill>
              <a:srgbClr val="663366"/>
            </a:solidFill>
            <a:prstDash val="solid"/>
            <a:round/>
            <a:headEnd len="sm" w="sm" type="none"/>
            <a:tailEnd len="sm" w="sm" type="none"/>
          </a:ln>
        </p:spPr>
      </p:pic>
      <p:pic>
        <p:nvPicPr>
          <p:cNvPr id="2415" name="Google Shape;2415;p186"/>
          <p:cNvPicPr preferRelativeResize="0"/>
          <p:nvPr/>
        </p:nvPicPr>
        <p:blipFill rotWithShape="1">
          <a:blip r:embed="rId7">
            <a:alphaModFix/>
          </a:blip>
          <a:srcRect b="0" l="0" r="0" t="0"/>
          <a:stretch/>
        </p:blipFill>
        <p:spPr>
          <a:xfrm>
            <a:off x="945902" y="656194"/>
            <a:ext cx="7467274" cy="5117876"/>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pic>
        <p:nvPicPr>
          <p:cNvPr id="2416" name="Google Shape;2416;p186"/>
          <p:cNvPicPr preferRelativeResize="0"/>
          <p:nvPr/>
        </p:nvPicPr>
        <p:blipFill rotWithShape="1">
          <a:blip r:embed="rId8">
            <a:alphaModFix/>
          </a:blip>
          <a:srcRect b="0" l="0" r="0" t="0"/>
          <a:stretch/>
        </p:blipFill>
        <p:spPr>
          <a:xfrm>
            <a:off x="945902" y="1098776"/>
            <a:ext cx="7519569" cy="5084902"/>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1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0" name="Shape 2420"/>
        <p:cNvGrpSpPr/>
        <p:nvPr/>
      </p:nvGrpSpPr>
      <p:grpSpPr>
        <a:xfrm>
          <a:off x="0" y="0"/>
          <a:ext cx="0" cy="0"/>
          <a:chOff x="0" y="0"/>
          <a:chExt cx="0" cy="0"/>
        </a:xfrm>
      </p:grpSpPr>
      <p:sp>
        <p:nvSpPr>
          <p:cNvPr id="2421" name="Google Shape;2421;p187"/>
          <p:cNvSpPr txBox="1"/>
          <p:nvPr>
            <p:ph type="title"/>
          </p:nvPr>
        </p:nvSpPr>
        <p:spPr>
          <a:xfrm>
            <a:off x="-40104" y="1086289"/>
            <a:ext cx="20949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Galvanic Cell Potential</a:t>
            </a:r>
            <a:endParaRPr/>
          </a:p>
        </p:txBody>
      </p:sp>
      <p:sp>
        <p:nvSpPr>
          <p:cNvPr id="2422" name="Google Shape;2422;p18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3"/>
              </a:rPr>
              <a:t>Source</a:t>
            </a:r>
            <a:endParaRPr b="0" i="0" sz="1800" u="none" cap="none" strike="noStrike">
              <a:solidFill>
                <a:srgbClr val="000000"/>
              </a:solidFill>
              <a:latin typeface="Rockwell"/>
              <a:ea typeface="Rockwell"/>
              <a:cs typeface="Rockwell"/>
              <a:sym typeface="Rockwell"/>
            </a:endParaRPr>
          </a:p>
        </p:txBody>
      </p:sp>
      <p:sp>
        <p:nvSpPr>
          <p:cNvPr id="2423" name="Google Shape;2423;p18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4"/>
              </a:rPr>
              <a:t>Video</a:t>
            </a:r>
            <a:endParaRPr b="0" i="0" sz="1800" u="none" cap="none" strike="noStrike">
              <a:solidFill>
                <a:srgbClr val="000000"/>
              </a:solidFill>
              <a:latin typeface="Rockwell"/>
              <a:ea typeface="Rockwell"/>
              <a:cs typeface="Rockwell"/>
              <a:sym typeface="Rockwell"/>
            </a:endParaRPr>
          </a:p>
        </p:txBody>
      </p:sp>
      <p:sp>
        <p:nvSpPr>
          <p:cNvPr id="2424" name="Google Shape;2424;p187"/>
          <p:cNvSpPr txBox="1"/>
          <p:nvPr/>
        </p:nvSpPr>
        <p:spPr>
          <a:xfrm>
            <a:off x="0" y="6181724"/>
            <a:ext cx="9144000" cy="617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3.12: Make qualitative or quantitative predictions about galvanic or electrolytic reactions based on half-cell reactions and potentials and/or Faraday’s laws</a:t>
            </a:r>
            <a:r>
              <a:rPr b="0" i="0" lang="en-US" sz="1800" u="none" cap="none" strike="noStrike">
                <a:solidFill>
                  <a:schemeClr val="dk1"/>
                </a:solidFill>
                <a:latin typeface="Rokkitt"/>
                <a:ea typeface="Rokkitt"/>
                <a:cs typeface="Rokkitt"/>
                <a:sym typeface="Rokkitt"/>
              </a:rPr>
              <a:t>.</a:t>
            </a: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Rokkitt"/>
              <a:buNone/>
            </a:pP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pic>
        <p:nvPicPr>
          <p:cNvPr descr="Screen Shot 2016-04-08 at 6.09.11 PM.png" id="2425" name="Google Shape;2425;p187"/>
          <p:cNvPicPr preferRelativeResize="0"/>
          <p:nvPr/>
        </p:nvPicPr>
        <p:blipFill rotWithShape="1">
          <a:blip r:embed="rId5">
            <a:alphaModFix/>
          </a:blip>
          <a:srcRect b="0" l="0" r="0" t="0"/>
          <a:stretch/>
        </p:blipFill>
        <p:spPr>
          <a:xfrm>
            <a:off x="2041529" y="87634"/>
            <a:ext cx="6002581" cy="6123439"/>
          </a:xfrm>
          <a:prstGeom prst="rect">
            <a:avLst/>
          </a:prstGeom>
          <a:noFill/>
          <a:ln cap="flat" cmpd="sng" w="38100">
            <a:solidFill>
              <a:schemeClr val="accent1"/>
            </a:solidFill>
            <a:prstDash val="solid"/>
            <a:round/>
            <a:headEnd len="sm" w="sm" type="none"/>
            <a:tailEnd len="sm" w="sm" type="none"/>
          </a:ln>
        </p:spPr>
      </p:pic>
      <p:sp>
        <p:nvSpPr>
          <p:cNvPr id="2426" name="Google Shape;2426;p187"/>
          <p:cNvSpPr/>
          <p:nvPr/>
        </p:nvSpPr>
        <p:spPr>
          <a:xfrm>
            <a:off x="2045379" y="4477816"/>
            <a:ext cx="5976600" cy="1729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2427" name="Google Shape;2427;p187"/>
          <p:cNvSpPr txBox="1"/>
          <p:nvPr/>
        </p:nvSpPr>
        <p:spPr>
          <a:xfrm>
            <a:off x="8157538" y="2186186"/>
            <a:ext cx="824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2426"/>
                                        </p:tgtEl>
                                      </p:cBhvr>
                                    </p:animEffect>
                                    <p:set>
                                      <p:cBhvr>
                                        <p:cTn dur="1" fill="hold">
                                          <p:stCondLst>
                                            <p:cond delay="2000"/>
                                          </p:stCondLst>
                                        </p:cTn>
                                        <p:tgtEl>
                                          <p:spTgt spid="242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1" name="Shape 2431"/>
        <p:cNvGrpSpPr/>
        <p:nvPr/>
      </p:nvGrpSpPr>
      <p:grpSpPr>
        <a:xfrm>
          <a:off x="0" y="0"/>
          <a:ext cx="0" cy="0"/>
          <a:chOff x="0" y="0"/>
          <a:chExt cx="0" cy="0"/>
        </a:xfrm>
      </p:grpSpPr>
      <p:sp>
        <p:nvSpPr>
          <p:cNvPr id="2432" name="Google Shape;2432;p188"/>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Redox Reactions and Half Cells</a:t>
            </a:r>
            <a:endParaRPr/>
          </a:p>
        </p:txBody>
      </p:sp>
      <p:sp>
        <p:nvSpPr>
          <p:cNvPr id="2433" name="Google Shape;2433;p18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3"/>
              </a:rPr>
              <a:t>Source</a:t>
            </a:r>
            <a:endParaRPr b="0" i="0" sz="1800" u="none" cap="none" strike="noStrike">
              <a:solidFill>
                <a:srgbClr val="000000"/>
              </a:solidFill>
              <a:latin typeface="Rockwell"/>
              <a:ea typeface="Rockwell"/>
              <a:cs typeface="Rockwell"/>
              <a:sym typeface="Rockwell"/>
            </a:endParaRPr>
          </a:p>
        </p:txBody>
      </p:sp>
      <p:sp>
        <p:nvSpPr>
          <p:cNvPr id="2434" name="Google Shape;2434;p188"/>
          <p:cNvSpPr txBox="1"/>
          <p:nvPr/>
        </p:nvSpPr>
        <p:spPr>
          <a:xfrm>
            <a:off x="0" y="6256427"/>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LO 3.13: </a:t>
            </a:r>
            <a:r>
              <a:rPr b="0" i="0" lang="en-US" sz="1800" u="none" cap="none" strike="noStrike">
                <a:solidFill>
                  <a:schemeClr val="dk1"/>
                </a:solidFill>
                <a:latin typeface="Rockwell"/>
                <a:ea typeface="Rockwell"/>
                <a:cs typeface="Rockwell"/>
                <a:sym typeface="Rockwell"/>
              </a:rPr>
              <a:t>The student can analyze data regarding galvanic or electrolytic cells to identify properties of the underlying redox reactions</a:t>
            </a:r>
            <a:r>
              <a:rPr b="0" i="0" lang="en-US" sz="1800" u="none" cap="none" strike="noStrike">
                <a:solidFill>
                  <a:srgbClr val="000000"/>
                </a:solidFill>
                <a:latin typeface="Rockwell"/>
                <a:ea typeface="Rockwell"/>
                <a:cs typeface="Rockwell"/>
                <a:sym typeface="Rockwell"/>
              </a:rPr>
              <a:t> 																	</a:t>
            </a:r>
            <a:endParaRPr b="0" i="0" sz="1800" u="none" cap="none" strike="noStrike">
              <a:solidFill>
                <a:srgbClr val="000000"/>
              </a:solidFill>
              <a:latin typeface="Rockwell"/>
              <a:ea typeface="Rockwell"/>
              <a:cs typeface="Rockwell"/>
              <a:sym typeface="Rockwell"/>
            </a:endParaRPr>
          </a:p>
        </p:txBody>
      </p:sp>
      <p:sp>
        <p:nvSpPr>
          <p:cNvPr id="2435" name="Google Shape;2435;p18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Screen Shot 2016-04-08 at 6.08.34 PM.png" id="2436" name="Google Shape;2436;p188"/>
          <p:cNvPicPr preferRelativeResize="0"/>
          <p:nvPr/>
        </p:nvPicPr>
        <p:blipFill rotWithShape="1">
          <a:blip r:embed="rId5">
            <a:alphaModFix/>
          </a:blip>
          <a:srcRect b="22909" l="0" r="0" t="0"/>
          <a:stretch/>
        </p:blipFill>
        <p:spPr>
          <a:xfrm>
            <a:off x="832980" y="979726"/>
            <a:ext cx="7133078" cy="5028278"/>
          </a:xfrm>
          <a:prstGeom prst="rect">
            <a:avLst/>
          </a:prstGeom>
          <a:noFill/>
          <a:ln cap="flat" cmpd="sng" w="38100">
            <a:solidFill>
              <a:schemeClr val="accent1"/>
            </a:solidFill>
            <a:prstDash val="solid"/>
            <a:round/>
            <a:headEnd len="sm" w="sm" type="none"/>
            <a:tailEnd len="sm" w="sm" type="none"/>
          </a:ln>
        </p:spPr>
      </p:pic>
      <p:pic>
        <p:nvPicPr>
          <p:cNvPr descr="Screen Shot 2016-04-08 at 6.08.34 PM.png" id="2437" name="Google Shape;2437;p188"/>
          <p:cNvPicPr preferRelativeResize="0"/>
          <p:nvPr/>
        </p:nvPicPr>
        <p:blipFill rotWithShape="1">
          <a:blip r:embed="rId5">
            <a:alphaModFix/>
          </a:blip>
          <a:srcRect b="0" l="0" r="0" t="80992"/>
          <a:stretch/>
        </p:blipFill>
        <p:spPr>
          <a:xfrm>
            <a:off x="286766" y="3520986"/>
            <a:ext cx="8671201" cy="1507123"/>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2438" name="Google Shape;2438;p188"/>
          <p:cNvSpPr txBox="1"/>
          <p:nvPr/>
        </p:nvSpPr>
        <p:spPr>
          <a:xfrm>
            <a:off x="8133553" y="2159949"/>
            <a:ext cx="824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7"/>
                                        </p:tgtEl>
                                        <p:attrNameLst>
                                          <p:attrName>style.visibility</p:attrName>
                                        </p:attrNameLst>
                                      </p:cBhvr>
                                      <p:to>
                                        <p:strVal val="visible"/>
                                      </p:to>
                                    </p:set>
                                    <p:animEffect filter="fade" transition="in">
                                      <p:cBhvr>
                                        <p:cTn dur="500"/>
                                        <p:tgtEl>
                                          <p:spTgt spid="24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42" name="Shape 2442"/>
        <p:cNvGrpSpPr/>
        <p:nvPr/>
      </p:nvGrpSpPr>
      <p:grpSpPr>
        <a:xfrm>
          <a:off x="0" y="0"/>
          <a:ext cx="0" cy="0"/>
          <a:chOff x="0" y="0"/>
          <a:chExt cx="0" cy="0"/>
        </a:xfrm>
      </p:grpSpPr>
      <p:pic>
        <p:nvPicPr>
          <p:cNvPr id="2443" name="Google Shape;2443;p189"/>
          <p:cNvPicPr preferRelativeResize="0"/>
          <p:nvPr/>
        </p:nvPicPr>
        <p:blipFill rotWithShape="1">
          <a:blip r:embed="rId3">
            <a:alphaModFix/>
          </a:blip>
          <a:srcRect b="0" l="0" r="0" t="0"/>
          <a:stretch/>
        </p:blipFill>
        <p:spPr>
          <a:xfrm>
            <a:off x="410190" y="-1282140"/>
            <a:ext cx="8765782" cy="4886923"/>
          </a:xfrm>
          <a:prstGeom prst="rect">
            <a:avLst/>
          </a:prstGeom>
          <a:noFill/>
          <a:ln>
            <a:noFill/>
          </a:ln>
        </p:spPr>
      </p:pic>
      <p:pic>
        <p:nvPicPr>
          <p:cNvPr id="2444" name="Google Shape;2444;p189"/>
          <p:cNvPicPr preferRelativeResize="0"/>
          <p:nvPr/>
        </p:nvPicPr>
        <p:blipFill rotWithShape="1">
          <a:blip r:embed="rId4">
            <a:alphaModFix/>
          </a:blip>
          <a:srcRect b="0" l="0" r="0" t="0"/>
          <a:stretch/>
        </p:blipFill>
        <p:spPr>
          <a:xfrm>
            <a:off x="2669490" y="3160656"/>
            <a:ext cx="6081329" cy="3045373"/>
          </a:xfrm>
          <a:prstGeom prst="rect">
            <a:avLst/>
          </a:prstGeom>
          <a:noFill/>
          <a:ln cap="flat" cmpd="sng" w="38100">
            <a:solidFill>
              <a:srgbClr val="000090"/>
            </a:solidFill>
            <a:prstDash val="solid"/>
            <a:round/>
            <a:headEnd len="sm" w="sm" type="none"/>
            <a:tailEnd len="sm" w="sm" type="none"/>
          </a:ln>
        </p:spPr>
      </p:pic>
      <p:sp>
        <p:nvSpPr>
          <p:cNvPr id="2445" name="Google Shape;2445;p189"/>
          <p:cNvSpPr txBox="1"/>
          <p:nvPr>
            <p:ph type="title"/>
          </p:nvPr>
        </p:nvSpPr>
        <p:spPr>
          <a:xfrm>
            <a:off x="-43361" y="-48947"/>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               </a:t>
            </a:r>
            <a:r>
              <a:rPr b="1" lang="en-US">
                <a:solidFill>
                  <a:srgbClr val="00B0F0"/>
                </a:solidFill>
              </a:rPr>
              <a:t>Coupling </a:t>
            </a:r>
            <a:br>
              <a:rPr b="1" lang="en-US">
                <a:solidFill>
                  <a:srgbClr val="00B0F0"/>
                </a:solidFill>
              </a:rPr>
            </a:br>
            <a:r>
              <a:rPr b="1" lang="en-US">
                <a:solidFill>
                  <a:srgbClr val="00B0F0"/>
                </a:solidFill>
              </a:rPr>
              <a:t>		Reactions</a:t>
            </a:r>
            <a:endParaRPr b="1">
              <a:solidFill>
                <a:srgbClr val="00B0F0"/>
              </a:solidFill>
            </a:endParaRPr>
          </a:p>
        </p:txBody>
      </p:sp>
      <p:sp>
        <p:nvSpPr>
          <p:cNvPr id="2446" name="Google Shape;2446;p189"/>
          <p:cNvSpPr txBox="1"/>
          <p:nvPr>
            <p:ph idx="1" type="body"/>
          </p:nvPr>
        </p:nvSpPr>
        <p:spPr>
          <a:xfrm>
            <a:off x="498518" y="1985963"/>
            <a:ext cx="3657600" cy="4140300"/>
          </a:xfrm>
          <a:prstGeom prst="rect">
            <a:avLst/>
          </a:prstGeom>
          <a:noFill/>
          <a:ln>
            <a:noFill/>
          </a:ln>
        </p:spPr>
        <p:txBody>
          <a:bodyPr anchorCtr="0" anchor="t" bIns="45700" lIns="91425" spcFirstLastPara="1" rIns="91425" wrap="square" tIns="45700">
            <a:noAutofit/>
          </a:bodyPr>
          <a:lstStyle/>
          <a:p>
            <a:pPr indent="-142875" lvl="0" marL="228600" rtl="0" algn="l">
              <a:lnSpc>
                <a:spcPct val="100000"/>
              </a:lnSpc>
              <a:spcBef>
                <a:spcPts val="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sp>
        <p:nvSpPr>
          <p:cNvPr id="2447" name="Google Shape;2447;p189"/>
          <p:cNvSpPr txBox="1"/>
          <p:nvPr>
            <p:ph idx="2" type="body"/>
          </p:nvPr>
        </p:nvSpPr>
        <p:spPr>
          <a:xfrm>
            <a:off x="4399878" y="1985963"/>
            <a:ext cx="3657600" cy="4140300"/>
          </a:xfrm>
          <a:prstGeom prst="rect">
            <a:avLst/>
          </a:prstGeom>
          <a:noFill/>
          <a:ln>
            <a:noFill/>
          </a:ln>
        </p:spPr>
        <p:txBody>
          <a:bodyPr anchorCtr="0" anchor="t" bIns="45700" lIns="91425" spcFirstLastPara="1" rIns="91425" wrap="square" tIns="45700">
            <a:noAutofit/>
          </a:bodyPr>
          <a:lstStyle/>
          <a:p>
            <a:pPr indent="-142875" lvl="0" marL="228600" rtl="0" algn="l">
              <a:lnSpc>
                <a:spcPct val="100000"/>
              </a:lnSpc>
              <a:spcBef>
                <a:spcPts val="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sp>
        <p:nvSpPr>
          <p:cNvPr id="2448" name="Google Shape;2448;p189"/>
          <p:cNvSpPr txBox="1"/>
          <p:nvPr/>
        </p:nvSpPr>
        <p:spPr>
          <a:xfrm>
            <a:off x="796799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Source</a:t>
            </a:r>
            <a:endParaRPr b="0" i="0" sz="1800" u="none" cap="none" strike="noStrike">
              <a:solidFill>
                <a:schemeClr val="dk1"/>
              </a:solidFill>
              <a:latin typeface="Rockwell"/>
              <a:ea typeface="Rockwell"/>
              <a:cs typeface="Rockwell"/>
              <a:sym typeface="Rockwell"/>
            </a:endParaRPr>
          </a:p>
        </p:txBody>
      </p:sp>
      <p:sp>
        <p:nvSpPr>
          <p:cNvPr id="2449" name="Google Shape;2449;p189"/>
          <p:cNvSpPr txBox="1"/>
          <p:nvPr/>
        </p:nvSpPr>
        <p:spPr>
          <a:xfrm>
            <a:off x="112147" y="6166954"/>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5.15  The student is able to explain the application the coupling of favorable with unfavorable reactions to cause processes that are not favorable to become favorable. 															</a:t>
            </a:r>
            <a:endParaRPr b="0" i="0" sz="1800" u="none" cap="none" strike="noStrike">
              <a:solidFill>
                <a:schemeClr val="dk1"/>
              </a:solidFill>
              <a:latin typeface="Rockwell"/>
              <a:ea typeface="Rockwell"/>
              <a:cs typeface="Rockwell"/>
              <a:sym typeface="Rockwell"/>
            </a:endParaRPr>
          </a:p>
        </p:txBody>
      </p:sp>
      <p:sp>
        <p:nvSpPr>
          <p:cNvPr id="2450" name="Google Shape;2450;p189"/>
          <p:cNvSpPr txBox="1"/>
          <p:nvPr/>
        </p:nvSpPr>
        <p:spPr>
          <a:xfrm>
            <a:off x="7920655" y="194142"/>
            <a:ext cx="894900" cy="203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 #1</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ChooChoo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id="2451" name="Google Shape;2451;p189"/>
          <p:cNvPicPr preferRelativeResize="0"/>
          <p:nvPr/>
        </p:nvPicPr>
        <p:blipFill rotWithShape="1">
          <a:blip r:embed="rId8">
            <a:alphaModFix/>
          </a:blip>
          <a:srcRect b="0" l="0" r="0" t="0"/>
          <a:stretch/>
        </p:blipFill>
        <p:spPr>
          <a:xfrm>
            <a:off x="280578" y="21411"/>
            <a:ext cx="1447764" cy="2216722"/>
          </a:xfrm>
          <a:prstGeom prst="rect">
            <a:avLst/>
          </a:prstGeom>
          <a:noFill/>
          <a:ln>
            <a:noFill/>
          </a:ln>
        </p:spPr>
      </p:pic>
      <p:pic>
        <p:nvPicPr>
          <p:cNvPr id="2452" name="Google Shape;2452;p189"/>
          <p:cNvPicPr preferRelativeResize="0"/>
          <p:nvPr/>
        </p:nvPicPr>
        <p:blipFill rotWithShape="1">
          <a:blip r:embed="rId9">
            <a:alphaModFix/>
          </a:blip>
          <a:srcRect b="0" l="0" r="0" t="0"/>
          <a:stretch/>
        </p:blipFill>
        <p:spPr>
          <a:xfrm>
            <a:off x="193738" y="2773031"/>
            <a:ext cx="8671934" cy="2228769"/>
          </a:xfrm>
          <a:prstGeom prst="rect">
            <a:avLst/>
          </a:prstGeom>
          <a:noFill/>
          <a:ln cap="flat" cmpd="sng" w="38100">
            <a:solidFill>
              <a:schemeClr val="dk1"/>
            </a:solidFill>
            <a:prstDash val="solid"/>
            <a:round/>
            <a:headEnd len="sm" w="sm" type="none"/>
            <a:tailEnd len="sm" w="sm" type="none"/>
          </a:ln>
        </p:spPr>
      </p:pic>
      <p:sp>
        <p:nvSpPr>
          <p:cNvPr id="2453" name="Google Shape;2453;p189"/>
          <p:cNvSpPr txBox="1"/>
          <p:nvPr/>
        </p:nvSpPr>
        <p:spPr>
          <a:xfrm rot="-988241">
            <a:off x="1338499" y="1791139"/>
            <a:ext cx="1649591" cy="646337"/>
          </a:xfrm>
          <a:prstGeom prst="rect">
            <a:avLst/>
          </a:prstGeom>
          <a:solidFill>
            <a:srgbClr val="0070C0"/>
          </a:solid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Endothermic Reaction</a:t>
            </a:r>
            <a:endParaRPr b="0" i="0" sz="1800" u="none" cap="none" strike="noStrike">
              <a:solidFill>
                <a:schemeClr val="lt1"/>
              </a:solidFill>
              <a:latin typeface="Rockwell"/>
              <a:ea typeface="Rockwell"/>
              <a:cs typeface="Rockwell"/>
              <a:sym typeface="Rockwell"/>
            </a:endParaRPr>
          </a:p>
        </p:txBody>
      </p:sp>
      <p:pic>
        <p:nvPicPr>
          <p:cNvPr id="2454" name="Google Shape;2454;p189"/>
          <p:cNvPicPr preferRelativeResize="0"/>
          <p:nvPr/>
        </p:nvPicPr>
        <p:blipFill rotWithShape="1">
          <a:blip r:embed="rId10">
            <a:alphaModFix/>
          </a:blip>
          <a:srcRect b="0" l="0" r="0" t="0"/>
          <a:stretch/>
        </p:blipFill>
        <p:spPr>
          <a:xfrm>
            <a:off x="521655" y="2594382"/>
            <a:ext cx="7774255" cy="4351109"/>
          </a:xfrm>
          <a:prstGeom prst="rect">
            <a:avLst/>
          </a:prstGeom>
          <a:noFill/>
          <a:ln cap="flat" cmpd="sng" w="38100">
            <a:solidFill>
              <a:schemeClr val="accent2"/>
            </a:solidFill>
            <a:prstDash val="solid"/>
            <a:round/>
            <a:headEnd len="sm" w="sm" type="none"/>
            <a:tailEnd len="sm" w="sm" type="none"/>
          </a:ln>
        </p:spPr>
      </p:pic>
      <p:pic>
        <p:nvPicPr>
          <p:cNvPr id="2455" name="Google Shape;2455;p189"/>
          <p:cNvPicPr preferRelativeResize="0"/>
          <p:nvPr/>
        </p:nvPicPr>
        <p:blipFill rotWithShape="1">
          <a:blip r:embed="rId11">
            <a:alphaModFix/>
          </a:blip>
          <a:srcRect b="0" l="0" r="0" t="0"/>
          <a:stretch/>
        </p:blipFill>
        <p:spPr>
          <a:xfrm>
            <a:off x="5920248" y="138447"/>
            <a:ext cx="1865606" cy="1252698"/>
          </a:xfrm>
          <a:prstGeom prst="rect">
            <a:avLst/>
          </a:prstGeom>
          <a:noFill/>
          <a:ln>
            <a:noFill/>
          </a:ln>
        </p:spPr>
      </p:pic>
      <p:sp>
        <p:nvSpPr>
          <p:cNvPr id="2456" name="Google Shape;2456;p189"/>
          <p:cNvSpPr txBox="1"/>
          <p:nvPr/>
        </p:nvSpPr>
        <p:spPr>
          <a:xfrm rot="-950837">
            <a:off x="5990101" y="350020"/>
            <a:ext cx="1540240" cy="646434"/>
          </a:xfrm>
          <a:prstGeom prst="rect">
            <a:avLst/>
          </a:prstGeom>
          <a:noFill/>
          <a:ln cap="flat" cmpd="sng" w="38100">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Exothermic Reaction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5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60" name="Shape 2460"/>
        <p:cNvGrpSpPr/>
        <p:nvPr/>
      </p:nvGrpSpPr>
      <p:grpSpPr>
        <a:xfrm>
          <a:off x="0" y="0"/>
          <a:ext cx="0" cy="0"/>
          <a:chOff x="0" y="0"/>
          <a:chExt cx="0" cy="0"/>
        </a:xfrm>
      </p:grpSpPr>
      <p:sp>
        <p:nvSpPr>
          <p:cNvPr id="2461" name="Google Shape;2461;p190"/>
          <p:cNvSpPr txBox="1"/>
          <p:nvPr/>
        </p:nvSpPr>
        <p:spPr>
          <a:xfrm>
            <a:off x="8097582" y="-32652"/>
            <a:ext cx="979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2462" name="Google Shape;2462;p190"/>
          <p:cNvSpPr txBox="1"/>
          <p:nvPr/>
        </p:nvSpPr>
        <p:spPr>
          <a:xfrm>
            <a:off x="21995" y="5934670"/>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5.16  The student can use LeChatelier's principle to make qualitative predictions for systems in which coupled reactions that share a common intermediate drive formation of a product. </a:t>
            </a:r>
            <a:endParaRPr b="0" i="0" sz="1400" u="none" cap="none" strike="noStrike">
              <a:solidFill>
                <a:srgbClr val="000000"/>
              </a:solidFill>
              <a:latin typeface="Arial"/>
              <a:ea typeface="Arial"/>
              <a:cs typeface="Arial"/>
              <a:sym typeface="Arial"/>
            </a:endParaRPr>
          </a:p>
        </p:txBody>
      </p:sp>
      <p:sp>
        <p:nvSpPr>
          <p:cNvPr id="2463" name="Google Shape;2463;p190"/>
          <p:cNvSpPr txBox="1"/>
          <p:nvPr/>
        </p:nvSpPr>
        <p:spPr>
          <a:xfrm>
            <a:off x="8097582" y="1528311"/>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2464" name="Google Shape;2464;p190"/>
          <p:cNvPicPr preferRelativeResize="0"/>
          <p:nvPr/>
        </p:nvPicPr>
        <p:blipFill rotWithShape="1">
          <a:blip r:embed="rId5">
            <a:alphaModFix/>
          </a:blip>
          <a:srcRect b="0" l="0" r="0" t="0"/>
          <a:stretch/>
        </p:blipFill>
        <p:spPr>
          <a:xfrm>
            <a:off x="77754" y="1837825"/>
            <a:ext cx="9036869" cy="2989893"/>
          </a:xfrm>
          <a:prstGeom prst="rect">
            <a:avLst/>
          </a:prstGeom>
          <a:noFill/>
          <a:ln cap="flat" cmpd="sng" w="38100">
            <a:solidFill>
              <a:srgbClr val="4C264C"/>
            </a:solidFill>
            <a:prstDash val="solid"/>
            <a:round/>
            <a:headEnd len="sm" w="sm" type="none"/>
            <a:tailEnd len="sm" w="sm" type="none"/>
          </a:ln>
        </p:spPr>
      </p:pic>
      <p:sp>
        <p:nvSpPr>
          <p:cNvPr id="2465" name="Google Shape;2465;p190"/>
          <p:cNvSpPr txBox="1"/>
          <p:nvPr/>
        </p:nvSpPr>
        <p:spPr>
          <a:xfrm>
            <a:off x="568689" y="280705"/>
            <a:ext cx="77841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500"/>
              <a:buFont typeface="Arial"/>
              <a:buNone/>
            </a:pPr>
            <a:r>
              <a:rPr b="1" i="0" lang="en-US" sz="4500" u="none" cap="none" strike="noStrike">
                <a:solidFill>
                  <a:schemeClr val="accent1"/>
                </a:solidFill>
                <a:latin typeface="Rockwell"/>
                <a:ea typeface="Rockwell"/>
                <a:cs typeface="Rockwell"/>
                <a:sym typeface="Rockwell"/>
              </a:rPr>
              <a:t>Coupled Reactions and LeChatelier</a:t>
            </a:r>
            <a:endParaRPr b="1" i="0" sz="4500" u="none" cap="none" strike="noStrike">
              <a:solidFill>
                <a:schemeClr val="accent1"/>
              </a:solidFill>
              <a:latin typeface="Rockwell"/>
              <a:ea typeface="Rockwell"/>
              <a:cs typeface="Rockwell"/>
              <a:sym typeface="Rockwell"/>
            </a:endParaRPr>
          </a:p>
        </p:txBody>
      </p:sp>
      <p:pic>
        <p:nvPicPr>
          <p:cNvPr id="2466" name="Google Shape;2466;p190"/>
          <p:cNvPicPr preferRelativeResize="0"/>
          <p:nvPr>
            <p:ph idx="1" type="body"/>
          </p:nvPr>
        </p:nvPicPr>
        <p:blipFill rotWithShape="1">
          <a:blip r:embed="rId6">
            <a:alphaModFix/>
          </a:blip>
          <a:srcRect b="0" l="0" r="0" t="0"/>
          <a:stretch/>
        </p:blipFill>
        <p:spPr>
          <a:xfrm>
            <a:off x="77754" y="1977435"/>
            <a:ext cx="9162300" cy="3309300"/>
          </a:xfrm>
          <a:prstGeom prst="rect">
            <a:avLst/>
          </a:prstGeom>
          <a:noFill/>
          <a:ln cap="flat" cmpd="sng" w="38100">
            <a:solidFill>
              <a:srgbClr val="4C4C3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2466"/>
                                        </p:tgtEl>
                                        <p:attrNameLst>
                                          <p:attrName>style.visibility</p:attrName>
                                        </p:attrNameLst>
                                      </p:cBhvr>
                                      <p:to>
                                        <p:strVal val="visible"/>
                                      </p:to>
                                    </p:set>
                                    <p:anim calcmode="lin" valueType="num">
                                      <p:cBhvr additive="base">
                                        <p:cTn dur="500"/>
                                        <p:tgtEl>
                                          <p:spTgt spid="246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1" name="Shape 2471"/>
        <p:cNvGrpSpPr/>
        <p:nvPr/>
      </p:nvGrpSpPr>
      <p:grpSpPr>
        <a:xfrm>
          <a:off x="0" y="0"/>
          <a:ext cx="0" cy="0"/>
          <a:chOff x="0" y="0"/>
          <a:chExt cx="0" cy="0"/>
        </a:xfrm>
      </p:grpSpPr>
      <p:sp>
        <p:nvSpPr>
          <p:cNvPr id="2472" name="Google Shape;2472;p191"/>
          <p:cNvSpPr txBox="1"/>
          <p:nvPr>
            <p:ph type="title"/>
          </p:nvPr>
        </p:nvSpPr>
        <p:spPr>
          <a:xfrm>
            <a:off x="895728" y="3431664"/>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Now…</a:t>
            </a:r>
            <a:endParaRPr sz="4000"/>
          </a:p>
        </p:txBody>
      </p:sp>
      <p:sp>
        <p:nvSpPr>
          <p:cNvPr id="2473" name="Google Shape;2473;p191"/>
          <p:cNvSpPr txBox="1"/>
          <p:nvPr>
            <p:ph idx="1" type="body"/>
          </p:nvPr>
        </p:nvSpPr>
        <p:spPr>
          <a:xfrm>
            <a:off x="1358686" y="4767003"/>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3469"/>
              <a:buNone/>
            </a:pPr>
            <a:r>
              <a:rPr lang="en-US" sz="4625"/>
              <a:t>Just for Fun:</a:t>
            </a:r>
            <a:endParaRPr sz="4625"/>
          </a:p>
          <a:p>
            <a:pPr indent="0" lvl="0" marL="0" rtl="0" algn="l">
              <a:lnSpc>
                <a:spcPct val="90000"/>
              </a:lnSpc>
              <a:spcBef>
                <a:spcPts val="300"/>
              </a:spcBef>
              <a:spcAft>
                <a:spcPts val="0"/>
              </a:spcAft>
              <a:buSzPts val="3469"/>
              <a:buNone/>
            </a:pPr>
            <a:r>
              <a:rPr lang="en-US" sz="4625"/>
              <a:t>Some “Harry” Problems</a:t>
            </a:r>
            <a:endParaRPr sz="4625"/>
          </a:p>
        </p:txBody>
      </p:sp>
      <p:pic>
        <p:nvPicPr>
          <p:cNvPr descr="Screen Shot 2016-04-10 at 7.51.07 PM.png" id="2474" name="Google Shape;2474;p191"/>
          <p:cNvPicPr preferRelativeResize="0"/>
          <p:nvPr/>
        </p:nvPicPr>
        <p:blipFill rotWithShape="1">
          <a:blip r:embed="rId3">
            <a:alphaModFix/>
          </a:blip>
          <a:srcRect b="0" l="0" r="0" t="0"/>
          <a:stretch/>
        </p:blipFill>
        <p:spPr>
          <a:xfrm rot="1185821">
            <a:off x="4970696" y="885110"/>
            <a:ext cx="3179481" cy="3040161"/>
          </a:xfrm>
          <a:prstGeom prst="rect">
            <a:avLst/>
          </a:prstGeom>
          <a:noFill/>
          <a:ln cap="flat" cmpd="sng" w="76200">
            <a:solidFill>
              <a:srgbClr val="72724C"/>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7" name="Shape 597"/>
        <p:cNvGrpSpPr/>
        <p:nvPr/>
      </p:nvGrpSpPr>
      <p:grpSpPr>
        <a:xfrm>
          <a:off x="0" y="0"/>
          <a:ext cx="0" cy="0"/>
          <a:chOff x="0" y="0"/>
          <a:chExt cx="0" cy="0"/>
        </a:xfrm>
      </p:grpSpPr>
      <p:sp>
        <p:nvSpPr>
          <p:cNvPr id="598" name="Google Shape;598;p57"/>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Photoelectron Spectroscopy (PES)</a:t>
            </a:r>
            <a:endParaRPr/>
          </a:p>
        </p:txBody>
      </p:sp>
      <p:sp>
        <p:nvSpPr>
          <p:cNvPr id="599" name="Google Shape;599;p57"/>
          <p:cNvSpPr txBox="1"/>
          <p:nvPr>
            <p:ph idx="2" type="body"/>
          </p:nvPr>
        </p:nvSpPr>
        <p:spPr>
          <a:xfrm>
            <a:off x="4399878" y="1470526"/>
            <a:ext cx="3971976" cy="4959685"/>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PES uses high-energy (X-ray) photon to excite </a:t>
            </a:r>
            <a:r>
              <a:rPr i="1" lang="en-US"/>
              <a:t>random</a:t>
            </a:r>
            <a:r>
              <a:rPr lang="en-US"/>
              <a:t> e</a:t>
            </a:r>
            <a:r>
              <a:rPr baseline="30000" lang="en-US"/>
              <a:t>–</a:t>
            </a:r>
            <a:r>
              <a:rPr lang="en-US"/>
              <a:t> from atom</a:t>
            </a:r>
            <a:endParaRPr/>
          </a:p>
          <a:p>
            <a:pPr indent="-228600" lvl="0" marL="228600" rtl="0" algn="l">
              <a:lnSpc>
                <a:spcPct val="100000"/>
              </a:lnSpc>
              <a:spcBef>
                <a:spcPts val="0"/>
              </a:spcBef>
              <a:spcAft>
                <a:spcPts val="0"/>
              </a:spcAft>
              <a:buSzPts val="1350"/>
              <a:buChar char="■"/>
            </a:pPr>
            <a:r>
              <a:rPr lang="en-US"/>
              <a:t>KE of ejected electron indicates </a:t>
            </a:r>
            <a:r>
              <a:rPr i="1" lang="en-US"/>
              <a:t>binding energy</a:t>
            </a:r>
            <a:r>
              <a:rPr lang="en-US"/>
              <a:t> (coulombic attraction) to nucleus:</a:t>
            </a:r>
            <a:endParaRPr/>
          </a:p>
          <a:p>
            <a:pPr indent="0" lvl="0" marL="0" rtl="0" algn="ctr">
              <a:lnSpc>
                <a:spcPct val="100000"/>
              </a:lnSpc>
              <a:spcBef>
                <a:spcPts val="0"/>
              </a:spcBef>
              <a:spcAft>
                <a:spcPts val="0"/>
              </a:spcAft>
              <a:buSzPts val="1350"/>
              <a:buNone/>
            </a:pPr>
            <a:r>
              <a:rPr lang="en-US"/>
              <a:t>BE = h</a:t>
            </a:r>
            <a:r>
              <a:rPr lang="en-US">
                <a:latin typeface="Noto Sans Symbols"/>
                <a:ea typeface="Noto Sans Symbols"/>
                <a:cs typeface="Noto Sans Symbols"/>
                <a:sym typeface="Noto Sans Symbols"/>
              </a:rPr>
              <a:t>ϖ</a:t>
            </a:r>
            <a:r>
              <a:rPr baseline="-25000" lang="en-US"/>
              <a:t>photon</a:t>
            </a:r>
            <a:r>
              <a:rPr lang="en-US"/>
              <a:t> – KE</a:t>
            </a:r>
            <a:endParaRPr/>
          </a:p>
          <a:p>
            <a:pPr indent="-228600" lvl="0" marL="228600" rtl="0" algn="l">
              <a:lnSpc>
                <a:spcPct val="100000"/>
              </a:lnSpc>
              <a:spcBef>
                <a:spcPts val="0"/>
              </a:spcBef>
              <a:spcAft>
                <a:spcPts val="0"/>
              </a:spcAft>
              <a:buSzPts val="1350"/>
              <a:buChar char="■"/>
            </a:pPr>
            <a:r>
              <a:rPr lang="en-US"/>
              <a:t>Direct measurement of energy and number of each electron</a:t>
            </a:r>
            <a:endParaRPr/>
          </a:p>
          <a:p>
            <a:pPr indent="-228600" lvl="1" marL="457200" rtl="0" algn="l">
              <a:lnSpc>
                <a:spcPct val="100000"/>
              </a:lnSpc>
              <a:spcBef>
                <a:spcPts val="0"/>
              </a:spcBef>
              <a:spcAft>
                <a:spcPts val="0"/>
              </a:spcAft>
              <a:buSzPts val="1350"/>
              <a:buChar char="■"/>
            </a:pPr>
            <a:r>
              <a:rPr lang="en-US"/>
              <a:t>Lower energy levels have higher BE</a:t>
            </a:r>
            <a:endParaRPr/>
          </a:p>
          <a:p>
            <a:pPr indent="-228600" lvl="1" marL="457200" rtl="0" algn="l">
              <a:lnSpc>
                <a:spcPct val="100000"/>
              </a:lnSpc>
              <a:spcBef>
                <a:spcPts val="0"/>
              </a:spcBef>
              <a:spcAft>
                <a:spcPts val="0"/>
              </a:spcAft>
              <a:buSzPts val="1350"/>
              <a:buChar char="■"/>
            </a:pPr>
            <a:r>
              <a:rPr lang="en-US"/>
              <a:t>Signal size proportional to number of e</a:t>
            </a:r>
            <a:r>
              <a:rPr baseline="30000" lang="en-US"/>
              <a:t>–</a:t>
            </a:r>
            <a:r>
              <a:rPr lang="en-US"/>
              <a:t> in energy level</a:t>
            </a:r>
            <a:endParaRPr/>
          </a:p>
          <a:p>
            <a:pPr indent="-228600" lvl="0" marL="228600" rtl="0" algn="l">
              <a:lnSpc>
                <a:spcPct val="100000"/>
              </a:lnSpc>
              <a:spcBef>
                <a:spcPts val="0"/>
              </a:spcBef>
              <a:spcAft>
                <a:spcPts val="0"/>
              </a:spcAft>
              <a:buSzPts val="1350"/>
              <a:buChar char="■"/>
            </a:pPr>
            <a:r>
              <a:rPr lang="en-US"/>
              <a:t>Elements with more protons have stronger coulombic attraction, higher BE at each energy level</a:t>
            </a:r>
            <a:endParaRPr/>
          </a:p>
        </p:txBody>
      </p:sp>
      <p:sp>
        <p:nvSpPr>
          <p:cNvPr id="600" name="Google Shape;600;p57"/>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601" name="Google Shape;601;p57"/>
          <p:cNvSpPr txBox="1"/>
          <p:nvPr/>
        </p:nvSpPr>
        <p:spPr>
          <a:xfrm>
            <a:off x="0" y="5924722"/>
            <a:ext cx="9144000"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1.7:  The student is able to describe the electronic structure of the atom, using PES data, ionization energy data, and/or Coulomb’s law to construct explanations of how the energies of electrons within shells in atoms vary.					</a:t>
            </a:r>
            <a:endParaRPr b="0" i="0" sz="1800" u="none" cap="none" strike="noStrike">
              <a:solidFill>
                <a:schemeClr val="dk1"/>
              </a:solidFill>
              <a:latin typeface="Rockwell"/>
              <a:ea typeface="Rockwell"/>
              <a:cs typeface="Rockwell"/>
              <a:sym typeface="Rockwell"/>
            </a:endParaRPr>
          </a:p>
        </p:txBody>
      </p:sp>
      <p:sp>
        <p:nvSpPr>
          <p:cNvPr id="602" name="Google Shape;602;p57"/>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603" name="Google Shape;603;p57"/>
          <p:cNvSpPr txBox="1"/>
          <p:nvPr/>
        </p:nvSpPr>
        <p:spPr>
          <a:xfrm>
            <a:off x="8157538" y="1816854"/>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PES Li.png" id="604" name="Google Shape;604;p57"/>
          <p:cNvPicPr preferRelativeResize="0"/>
          <p:nvPr/>
        </p:nvPicPr>
        <p:blipFill rotWithShape="1">
          <a:blip r:embed="rId5">
            <a:alphaModFix/>
          </a:blip>
          <a:srcRect b="0" l="0" r="0" t="0"/>
          <a:stretch/>
        </p:blipFill>
        <p:spPr>
          <a:xfrm>
            <a:off x="498474" y="1313123"/>
            <a:ext cx="2859024" cy="1932432"/>
          </a:xfrm>
          <a:prstGeom prst="rect">
            <a:avLst/>
          </a:prstGeom>
          <a:noFill/>
          <a:ln>
            <a:noFill/>
          </a:ln>
        </p:spPr>
      </p:pic>
      <p:pic>
        <p:nvPicPr>
          <p:cNvPr descr="PES Ne.png" id="605" name="Google Shape;605;p57"/>
          <p:cNvPicPr preferRelativeResize="0"/>
          <p:nvPr/>
        </p:nvPicPr>
        <p:blipFill rotWithShape="1">
          <a:blip r:embed="rId6">
            <a:alphaModFix/>
          </a:blip>
          <a:srcRect b="0" l="0" r="0" t="0"/>
          <a:stretch/>
        </p:blipFill>
        <p:spPr>
          <a:xfrm>
            <a:off x="498474" y="3325099"/>
            <a:ext cx="4095178" cy="2603177"/>
          </a:xfrm>
          <a:prstGeom prst="rect">
            <a:avLst/>
          </a:prstGeom>
          <a:noFill/>
          <a:ln>
            <a:noFill/>
          </a:ln>
        </p:spPr>
      </p:pic>
      <p:sp>
        <p:nvSpPr>
          <p:cNvPr id="606" name="Google Shape;606;p57"/>
          <p:cNvSpPr txBox="1"/>
          <p:nvPr/>
        </p:nvSpPr>
        <p:spPr>
          <a:xfrm>
            <a:off x="1066800" y="1752600"/>
            <a:ext cx="49890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1s</a:t>
            </a:r>
            <a:r>
              <a:rPr b="0" baseline="30000" i="0" lang="en-US" sz="1800" u="none" cap="none" strike="noStrike">
                <a:solidFill>
                  <a:srgbClr val="FF0000"/>
                </a:solidFill>
                <a:latin typeface="Rockwell"/>
                <a:ea typeface="Rockwell"/>
                <a:cs typeface="Rockwell"/>
                <a:sym typeface="Rockwell"/>
              </a:rPr>
              <a:t>2</a:t>
            </a:r>
            <a:endParaRPr b="0" i="0" sz="1800" u="none" cap="none" strike="noStrike">
              <a:solidFill>
                <a:srgbClr val="FF0000"/>
              </a:solidFill>
              <a:latin typeface="Rockwell"/>
              <a:ea typeface="Rockwell"/>
              <a:cs typeface="Rockwell"/>
              <a:sym typeface="Rockwell"/>
            </a:endParaRPr>
          </a:p>
        </p:txBody>
      </p:sp>
      <p:sp>
        <p:nvSpPr>
          <p:cNvPr id="607" name="Google Shape;607;p57"/>
          <p:cNvSpPr txBox="1"/>
          <p:nvPr/>
        </p:nvSpPr>
        <p:spPr>
          <a:xfrm>
            <a:off x="2286000" y="2133600"/>
            <a:ext cx="49890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2s</a:t>
            </a:r>
            <a:r>
              <a:rPr b="0" baseline="30000" i="0" lang="en-US" sz="1800" u="none" cap="none" strike="noStrike">
                <a:solidFill>
                  <a:srgbClr val="FF0000"/>
                </a:solidFill>
                <a:latin typeface="Rockwell"/>
                <a:ea typeface="Rockwell"/>
                <a:cs typeface="Rockwell"/>
                <a:sym typeface="Rockwell"/>
              </a:rPr>
              <a:t>1</a:t>
            </a:r>
            <a:endParaRPr b="0" i="0" sz="1800" u="none" cap="none" strike="noStrike">
              <a:solidFill>
                <a:srgbClr val="FF0000"/>
              </a:solidFill>
              <a:latin typeface="Rockwell"/>
              <a:ea typeface="Rockwell"/>
              <a:cs typeface="Rockwell"/>
              <a:sym typeface="Rockwell"/>
            </a:endParaRPr>
          </a:p>
        </p:txBody>
      </p:sp>
      <p:sp>
        <p:nvSpPr>
          <p:cNvPr id="608" name="Google Shape;608;p57"/>
          <p:cNvSpPr txBox="1"/>
          <p:nvPr/>
        </p:nvSpPr>
        <p:spPr>
          <a:xfrm>
            <a:off x="838200" y="4329555"/>
            <a:ext cx="49890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1s</a:t>
            </a:r>
            <a:r>
              <a:rPr b="0" baseline="30000" i="0" lang="en-US" sz="1800" u="none" cap="none" strike="noStrike">
                <a:solidFill>
                  <a:srgbClr val="FF0000"/>
                </a:solidFill>
                <a:latin typeface="Rockwell"/>
                <a:ea typeface="Rockwell"/>
                <a:cs typeface="Rockwell"/>
                <a:sym typeface="Rockwell"/>
              </a:rPr>
              <a:t>2</a:t>
            </a:r>
            <a:endParaRPr b="0" i="0" sz="1800" u="none" cap="none" strike="noStrike">
              <a:solidFill>
                <a:srgbClr val="FF0000"/>
              </a:solidFill>
              <a:latin typeface="Rockwell"/>
              <a:ea typeface="Rockwell"/>
              <a:cs typeface="Rockwell"/>
              <a:sym typeface="Rockwell"/>
            </a:endParaRPr>
          </a:p>
        </p:txBody>
      </p:sp>
      <p:sp>
        <p:nvSpPr>
          <p:cNvPr id="609" name="Google Shape;609;p57"/>
          <p:cNvSpPr txBox="1"/>
          <p:nvPr/>
        </p:nvSpPr>
        <p:spPr>
          <a:xfrm>
            <a:off x="2895600" y="4558155"/>
            <a:ext cx="49890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2s</a:t>
            </a:r>
            <a:r>
              <a:rPr b="0" baseline="30000" i="0" lang="en-US" sz="1800" u="none" cap="none" strike="noStrike">
                <a:solidFill>
                  <a:srgbClr val="FF0000"/>
                </a:solidFill>
                <a:latin typeface="Rockwell"/>
                <a:ea typeface="Rockwell"/>
                <a:cs typeface="Rockwell"/>
                <a:sym typeface="Rockwell"/>
              </a:rPr>
              <a:t>2</a:t>
            </a:r>
            <a:endParaRPr b="0" i="0" sz="1800" u="none" cap="none" strike="noStrike">
              <a:solidFill>
                <a:srgbClr val="FF0000"/>
              </a:solidFill>
              <a:latin typeface="Rockwell"/>
              <a:ea typeface="Rockwell"/>
              <a:cs typeface="Rockwell"/>
              <a:sym typeface="Rockwell"/>
            </a:endParaRPr>
          </a:p>
        </p:txBody>
      </p:sp>
      <p:sp>
        <p:nvSpPr>
          <p:cNvPr id="610" name="Google Shape;610;p57"/>
          <p:cNvSpPr txBox="1"/>
          <p:nvPr/>
        </p:nvSpPr>
        <p:spPr>
          <a:xfrm>
            <a:off x="3810000" y="3719955"/>
            <a:ext cx="53745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2p</a:t>
            </a:r>
            <a:r>
              <a:rPr b="0" baseline="30000" i="0" lang="en-US" sz="1800" u="none" cap="none" strike="noStrike">
                <a:solidFill>
                  <a:srgbClr val="FF0000"/>
                </a:solidFill>
                <a:latin typeface="Rockwell"/>
                <a:ea typeface="Rockwell"/>
                <a:cs typeface="Rockwell"/>
                <a:sym typeface="Rockwell"/>
              </a:rPr>
              <a:t>6</a:t>
            </a:r>
            <a:endParaRPr b="0" i="0" sz="1800" u="none" cap="none" strike="noStrike">
              <a:solidFill>
                <a:srgbClr val="FF0000"/>
              </a:solidFill>
              <a:latin typeface="Rockwell"/>
              <a:ea typeface="Rockwell"/>
              <a:cs typeface="Rockwell"/>
              <a:sym typeface="Rockwell"/>
            </a:endParaRPr>
          </a:p>
        </p:txBody>
      </p:sp>
      <p:sp>
        <p:nvSpPr>
          <p:cNvPr id="611" name="Google Shape;611;p57"/>
          <p:cNvSpPr txBox="1"/>
          <p:nvPr/>
        </p:nvSpPr>
        <p:spPr>
          <a:xfrm>
            <a:off x="685800" y="1371600"/>
            <a:ext cx="372330"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Li</a:t>
            </a:r>
            <a:endParaRPr b="0" i="0" sz="1800" u="none" cap="none" strike="noStrike">
              <a:solidFill>
                <a:srgbClr val="FF0000"/>
              </a:solidFill>
              <a:latin typeface="Rockwell"/>
              <a:ea typeface="Rockwell"/>
              <a:cs typeface="Rockwell"/>
              <a:sym typeface="Rockwell"/>
            </a:endParaRPr>
          </a:p>
        </p:txBody>
      </p:sp>
      <p:sp>
        <p:nvSpPr>
          <p:cNvPr id="612" name="Google Shape;612;p57"/>
          <p:cNvSpPr txBox="1"/>
          <p:nvPr/>
        </p:nvSpPr>
        <p:spPr>
          <a:xfrm>
            <a:off x="747354" y="3269862"/>
            <a:ext cx="48301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Ne</a:t>
            </a:r>
            <a:endParaRPr b="0" i="0" sz="1800" u="none" cap="none" strike="noStrike">
              <a:solidFill>
                <a:srgbClr val="FF0000"/>
              </a:solidFill>
              <a:latin typeface="Rockwell"/>
              <a:ea typeface="Rockwell"/>
              <a:cs typeface="Rockwell"/>
              <a:sym typeface="Rockwell"/>
            </a:endParaRPr>
          </a:p>
        </p:txBody>
      </p:sp>
      <p:pic>
        <p:nvPicPr>
          <p:cNvPr descr="Basic PES Question.png" id="613" name="Google Shape;613;p57"/>
          <p:cNvPicPr preferRelativeResize="0"/>
          <p:nvPr/>
        </p:nvPicPr>
        <p:blipFill rotWithShape="1">
          <a:blip r:embed="rId7">
            <a:alphaModFix/>
          </a:blip>
          <a:srcRect b="0" l="0" r="0" t="0"/>
          <a:stretch/>
        </p:blipFill>
        <p:spPr>
          <a:xfrm>
            <a:off x="977900" y="787400"/>
            <a:ext cx="7174523" cy="5260094"/>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14" name="Google Shape;614;p57"/>
          <p:cNvSpPr/>
          <p:nvPr/>
        </p:nvSpPr>
        <p:spPr>
          <a:xfrm>
            <a:off x="987147" y="5029200"/>
            <a:ext cx="7165276" cy="1004449"/>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5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5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14"/>
                                        </p:tgtEl>
                                      </p:cBhvr>
                                    </p:animEffect>
                                    <p:set>
                                      <p:cBhvr>
                                        <p:cTn dur="1" fill="hold">
                                          <p:stCondLst>
                                            <p:cond delay="2000"/>
                                          </p:stCondLst>
                                        </p:cTn>
                                        <p:tgtEl>
                                          <p:spTgt spid="61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8" name="Shape 2478"/>
        <p:cNvGrpSpPr/>
        <p:nvPr/>
      </p:nvGrpSpPr>
      <p:grpSpPr>
        <a:xfrm>
          <a:off x="0" y="0"/>
          <a:ext cx="0" cy="0"/>
          <a:chOff x="0" y="0"/>
          <a:chExt cx="0" cy="0"/>
        </a:xfrm>
      </p:grpSpPr>
      <p:sp>
        <p:nvSpPr>
          <p:cNvPr id="2479" name="Google Shape;2479;p192"/>
          <p:cNvSpPr txBox="1"/>
          <p:nvPr>
            <p:ph type="title"/>
          </p:nvPr>
        </p:nvSpPr>
        <p:spPr>
          <a:xfrm>
            <a:off x="498474" y="0"/>
            <a:ext cx="7556400" cy="795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200"/>
              <a:buFont typeface="Rockwell"/>
              <a:buNone/>
            </a:pPr>
            <a:r>
              <a:t/>
            </a:r>
            <a:endParaRPr sz="3200"/>
          </a:p>
        </p:txBody>
      </p:sp>
      <p:sp>
        <p:nvSpPr>
          <p:cNvPr id="2480" name="Google Shape;2480;p192"/>
          <p:cNvSpPr txBox="1"/>
          <p:nvPr>
            <p:ph idx="1" type="body"/>
          </p:nvPr>
        </p:nvSpPr>
        <p:spPr>
          <a:xfrm>
            <a:off x="0" y="0"/>
            <a:ext cx="9144000" cy="69783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1148"/>
              <a:buNone/>
            </a:pPr>
            <a:r>
              <a:rPr lang="en-US" sz="1530">
                <a:solidFill>
                  <a:schemeClr val="lt1"/>
                </a:solidFill>
                <a:latin typeface="Rockwell"/>
                <a:ea typeface="Rockwell"/>
                <a:cs typeface="Rockwell"/>
                <a:sym typeface="Rockwell"/>
              </a:rPr>
              <a:t>		2Fe(OH)</a:t>
            </a:r>
            <a:r>
              <a:rPr baseline="-25000" lang="en-US" sz="1530">
                <a:solidFill>
                  <a:schemeClr val="lt1"/>
                </a:solidFill>
                <a:latin typeface="Rockwell"/>
                <a:ea typeface="Rockwell"/>
                <a:cs typeface="Rockwell"/>
                <a:sym typeface="Rockwell"/>
              </a:rPr>
              <a:t>3 </a:t>
            </a:r>
            <a:r>
              <a:rPr lang="en-US" sz="1530">
                <a:solidFill>
                  <a:schemeClr val="lt1"/>
                </a:solidFill>
                <a:latin typeface="Rockwell"/>
                <a:ea typeface="Rockwell"/>
                <a:cs typeface="Rockwell"/>
                <a:sym typeface="Rockwell"/>
              </a:rPr>
              <a:t>(s) + 3H</a:t>
            </a:r>
            <a:r>
              <a:rPr baseline="-25000" lang="en-US" sz="1530">
                <a:solidFill>
                  <a:schemeClr val="lt1"/>
                </a:solidFill>
                <a:latin typeface="Rockwell"/>
                <a:ea typeface="Rockwell"/>
                <a:cs typeface="Rockwell"/>
                <a:sym typeface="Rockwell"/>
              </a:rPr>
              <a:t>2</a:t>
            </a:r>
            <a:r>
              <a:rPr lang="en-US" sz="1530">
                <a:solidFill>
                  <a:schemeClr val="lt1"/>
                </a:solidFill>
                <a:latin typeface="Rockwell"/>
                <a:ea typeface="Rockwell"/>
                <a:cs typeface="Rockwell"/>
                <a:sym typeface="Rockwell"/>
              </a:rPr>
              <a:t>SO</a:t>
            </a:r>
            <a:r>
              <a:rPr baseline="-25000" lang="en-US" sz="1530">
                <a:solidFill>
                  <a:schemeClr val="lt1"/>
                </a:solidFill>
                <a:latin typeface="Rockwell"/>
                <a:ea typeface="Rockwell"/>
                <a:cs typeface="Rockwell"/>
                <a:sym typeface="Rockwell"/>
              </a:rPr>
              <a:t>4</a:t>
            </a:r>
            <a:r>
              <a:rPr lang="en-US" sz="1530">
                <a:solidFill>
                  <a:schemeClr val="lt1"/>
                </a:solidFill>
                <a:latin typeface="Rockwell"/>
                <a:ea typeface="Rockwell"/>
                <a:cs typeface="Rockwell"/>
                <a:sym typeface="Rockwell"/>
              </a:rPr>
              <a:t> (aq) à Fe</a:t>
            </a:r>
            <a:r>
              <a:rPr baseline="-25000" lang="en-US" sz="1530">
                <a:solidFill>
                  <a:schemeClr val="lt1"/>
                </a:solidFill>
                <a:latin typeface="Rockwell"/>
                <a:ea typeface="Rockwell"/>
                <a:cs typeface="Rockwell"/>
                <a:sym typeface="Rockwell"/>
              </a:rPr>
              <a:t>2</a:t>
            </a:r>
            <a:r>
              <a:rPr lang="en-US" sz="1530">
                <a:solidFill>
                  <a:schemeClr val="lt1"/>
                </a:solidFill>
                <a:latin typeface="Rockwell"/>
                <a:ea typeface="Rockwell"/>
                <a:cs typeface="Rockwell"/>
                <a:sym typeface="Rockwell"/>
              </a:rPr>
              <a:t>(SO</a:t>
            </a:r>
            <a:r>
              <a:rPr baseline="-25000" lang="en-US" sz="1530">
                <a:solidFill>
                  <a:schemeClr val="lt1"/>
                </a:solidFill>
                <a:latin typeface="Rockwell"/>
                <a:ea typeface="Rockwell"/>
                <a:cs typeface="Rockwell"/>
                <a:sym typeface="Rockwell"/>
              </a:rPr>
              <a:t>4</a:t>
            </a:r>
            <a:r>
              <a:rPr lang="en-US" sz="1530">
                <a:solidFill>
                  <a:schemeClr val="lt1"/>
                </a:solidFill>
                <a:latin typeface="Rockwell"/>
                <a:ea typeface="Rockwell"/>
                <a:cs typeface="Rockwell"/>
                <a:sym typeface="Rockwell"/>
              </a:rPr>
              <a:t>)</a:t>
            </a:r>
            <a:r>
              <a:rPr baseline="-25000" lang="en-US" sz="1530">
                <a:solidFill>
                  <a:schemeClr val="lt1"/>
                </a:solidFill>
                <a:latin typeface="Rockwell"/>
                <a:ea typeface="Rockwell"/>
                <a:cs typeface="Rockwell"/>
                <a:sym typeface="Rockwell"/>
              </a:rPr>
              <a:t>3</a:t>
            </a:r>
            <a:r>
              <a:rPr lang="en-US" sz="1530">
                <a:solidFill>
                  <a:schemeClr val="lt1"/>
                </a:solidFill>
                <a:latin typeface="Rockwell"/>
                <a:ea typeface="Rockwell"/>
                <a:cs typeface="Rockwell"/>
                <a:sym typeface="Rockwell"/>
              </a:rPr>
              <a:t> (aq) + 6H</a:t>
            </a:r>
            <a:r>
              <a:rPr baseline="-25000" lang="en-US" sz="1530">
                <a:solidFill>
                  <a:schemeClr val="lt1"/>
                </a:solidFill>
                <a:latin typeface="Rockwell"/>
                <a:ea typeface="Rockwell"/>
                <a:cs typeface="Rockwell"/>
                <a:sym typeface="Rockwell"/>
              </a:rPr>
              <a:t>2</a:t>
            </a:r>
            <a:r>
              <a:rPr lang="en-US" sz="1530">
                <a:solidFill>
                  <a:schemeClr val="lt1"/>
                </a:solidFill>
                <a:latin typeface="Rockwell"/>
                <a:ea typeface="Rockwell"/>
                <a:cs typeface="Rockwell"/>
                <a:sym typeface="Rockwell"/>
              </a:rPr>
              <a:t>O (l)</a:t>
            </a:r>
            <a:endParaRPr sz="1530"/>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a.  Ron Weasley had to perform the above reaction in Professor Snape’s potions class.  Ron mixed 45.0 g iron III hydroxide with 45.0 ml 2.00 M sulfuric acid in a cauldron, leaving the lid off.  The heat capacity of his cauldron was 645 J/K.</a:t>
            </a:r>
            <a:endParaRPr/>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            i.  What other information would Ron need to know or measure experimentally to determine the molar change in enthalpy of the reaction, ∆H°rxn?</a:t>
            </a:r>
            <a:endParaRPr/>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            ii.  Unbeknownst to Ron, Draco Malfoy dropped a 100 g sneakoscope (assume this is unreactive and at room temperature) into Ron’s cauldron before Ron measured his temperature but after the reaction was initiated.  Explain in which direction this would alter Ron’s experimental value of ∆H°rxn.</a:t>
            </a:r>
            <a:endParaRPr/>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b.  Hermione Granger also performed this reaction.  She mixed 45.0 g iron III hydroxide with 450 ml 2.00 M sulfuric acid in her cauldron, and kept the lid on, using a spell to enable her to measure temperature (revelio thermo).</a:t>
            </a:r>
            <a:endParaRPr/>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            i.  How would you expect her temperature change to differ from Ron’s, if at all?  For this comparison, assume that Ron’s reaction was performed with the lid on and with no sneakoscope.</a:t>
            </a:r>
            <a:endParaRPr/>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            ii.  Hermione repeated the experiment using all the same measurements, but used aluminum hydroxide instead of iron III hydroxide.  Assuming that both reactions have the same ∆H°rxn, would her temperature change be smaller, the same, or greater in her second experiment.</a:t>
            </a:r>
            <a:endParaRPr/>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c.  Given the following values for absolute entropies, what would ∆S°rxn be?</a:t>
            </a:r>
            <a:endParaRPr/>
          </a:p>
          <a:p>
            <a:pPr indent="-155733" lvl="0" marL="228600" rtl="0" algn="l">
              <a:lnSpc>
                <a:spcPct val="90000"/>
              </a:lnSpc>
              <a:spcBef>
                <a:spcPts val="2000"/>
              </a:spcBef>
              <a:spcAft>
                <a:spcPts val="0"/>
              </a:spcAft>
              <a:buSzPts val="1148"/>
              <a:buNone/>
            </a:pPr>
            <a:r>
              <a:t/>
            </a:r>
            <a:endParaRPr sz="1530"/>
          </a:p>
          <a:p>
            <a:pPr indent="0" lvl="0" marL="0" rtl="0" algn="l">
              <a:lnSpc>
                <a:spcPct val="90000"/>
              </a:lnSpc>
              <a:spcBef>
                <a:spcPts val="2000"/>
              </a:spcBef>
              <a:spcAft>
                <a:spcPts val="0"/>
              </a:spcAft>
              <a:buSzPts val="1148"/>
              <a:buNone/>
            </a:pPr>
            <a:r>
              <a:rPr lang="en-US" sz="1530">
                <a:solidFill>
                  <a:schemeClr val="lt1"/>
                </a:solidFill>
                <a:latin typeface="Rockwell"/>
                <a:ea typeface="Rockwell"/>
                <a:cs typeface="Rockwell"/>
                <a:sym typeface="Rockwell"/>
              </a:rPr>
              <a:t>	 </a:t>
            </a:r>
            <a:endParaRPr sz="1530"/>
          </a:p>
        </p:txBody>
      </p:sp>
      <p:pic>
        <p:nvPicPr>
          <p:cNvPr descr="Screen Shot 2016-04-10 at 8.06.38 PM.png" id="2481" name="Google Shape;2481;p192"/>
          <p:cNvPicPr preferRelativeResize="0"/>
          <p:nvPr/>
        </p:nvPicPr>
        <p:blipFill rotWithShape="1">
          <a:blip r:embed="rId3">
            <a:alphaModFix/>
          </a:blip>
          <a:srcRect b="15780" l="1335" r="1217" t="19195"/>
          <a:stretch/>
        </p:blipFill>
        <p:spPr>
          <a:xfrm>
            <a:off x="293131" y="6067498"/>
            <a:ext cx="8084325" cy="641380"/>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5" name="Shape 2485"/>
        <p:cNvGrpSpPr/>
        <p:nvPr/>
      </p:nvGrpSpPr>
      <p:grpSpPr>
        <a:xfrm>
          <a:off x="0" y="0"/>
          <a:ext cx="0" cy="0"/>
          <a:chOff x="0" y="0"/>
          <a:chExt cx="0" cy="0"/>
        </a:xfrm>
      </p:grpSpPr>
      <p:sp>
        <p:nvSpPr>
          <p:cNvPr id="2486" name="Google Shape;2486;p193"/>
          <p:cNvSpPr txBox="1"/>
          <p:nvPr>
            <p:ph type="title"/>
          </p:nvPr>
        </p:nvSpPr>
        <p:spPr>
          <a:xfrm>
            <a:off x="498474" y="0"/>
            <a:ext cx="7556400" cy="795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Just for Fun… Answers</a:t>
            </a:r>
            <a:endParaRPr/>
          </a:p>
        </p:txBody>
      </p:sp>
      <p:sp>
        <p:nvSpPr>
          <p:cNvPr id="2487" name="Google Shape;2487;p193"/>
          <p:cNvSpPr txBox="1"/>
          <p:nvPr>
            <p:ph idx="1" type="body"/>
          </p:nvPr>
        </p:nvSpPr>
        <p:spPr>
          <a:xfrm>
            <a:off x="205268" y="705510"/>
            <a:ext cx="5324100" cy="26424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148"/>
              <a:buChar char="■"/>
            </a:pPr>
            <a:r>
              <a:rPr lang="en-US" sz="1530">
                <a:solidFill>
                  <a:schemeClr val="lt1"/>
                </a:solidFill>
                <a:latin typeface="Rockwell"/>
                <a:ea typeface="Rockwell"/>
                <a:cs typeface="Rockwell"/>
                <a:sym typeface="Rockwell"/>
              </a:rPr>
              <a:t>ai.  q</a:t>
            </a:r>
            <a:r>
              <a:rPr baseline="-25000" lang="en-US" sz="1530">
                <a:solidFill>
                  <a:schemeClr val="lt1"/>
                </a:solidFill>
                <a:latin typeface="Rockwell"/>
                <a:ea typeface="Rockwell"/>
                <a:cs typeface="Rockwell"/>
                <a:sym typeface="Rockwell"/>
              </a:rPr>
              <a:t>rxn</a:t>
            </a:r>
            <a:r>
              <a:rPr lang="en-US" sz="1530">
                <a:solidFill>
                  <a:schemeClr val="lt1"/>
                </a:solidFill>
                <a:latin typeface="Rockwell"/>
                <a:ea typeface="Rockwell"/>
                <a:cs typeface="Rockwell"/>
                <a:sym typeface="Rockwell"/>
              </a:rPr>
              <a:t> = -(C</a:t>
            </a:r>
            <a:r>
              <a:rPr baseline="-25000" lang="en-US" sz="1530">
                <a:solidFill>
                  <a:schemeClr val="lt1"/>
                </a:solidFill>
                <a:latin typeface="Rockwell"/>
                <a:ea typeface="Rockwell"/>
                <a:cs typeface="Rockwell"/>
                <a:sym typeface="Rockwell"/>
              </a:rPr>
              <a:t>cal</a:t>
            </a:r>
            <a:r>
              <a:rPr lang="en-US" sz="1530">
                <a:solidFill>
                  <a:schemeClr val="lt1"/>
                </a:solidFill>
                <a:latin typeface="Rockwell"/>
                <a:ea typeface="Rockwell"/>
                <a:cs typeface="Rockwell"/>
                <a:sym typeface="Rockwell"/>
              </a:rPr>
              <a:t>∆T + c</a:t>
            </a:r>
            <a:r>
              <a:rPr baseline="-25000" lang="en-US" sz="1530">
                <a:solidFill>
                  <a:schemeClr val="lt1"/>
                </a:solidFill>
                <a:latin typeface="Rockwell"/>
                <a:ea typeface="Rockwell"/>
                <a:cs typeface="Rockwell"/>
                <a:sym typeface="Rockwell"/>
              </a:rPr>
              <a:t>(mixture)</a:t>
            </a:r>
            <a:r>
              <a:rPr lang="en-US" sz="1530">
                <a:solidFill>
                  <a:schemeClr val="lt1"/>
                </a:solidFill>
                <a:latin typeface="Rockwell"/>
                <a:ea typeface="Rockwell"/>
                <a:cs typeface="Rockwell"/>
                <a:sym typeface="Rockwell"/>
              </a:rPr>
              <a:t>m</a:t>
            </a:r>
            <a:r>
              <a:rPr baseline="-25000" lang="en-US" sz="1530">
                <a:solidFill>
                  <a:schemeClr val="lt1"/>
                </a:solidFill>
                <a:latin typeface="Rockwell"/>
                <a:ea typeface="Rockwell"/>
                <a:cs typeface="Rockwell"/>
                <a:sym typeface="Rockwell"/>
              </a:rPr>
              <a:t>(mixture)</a:t>
            </a:r>
            <a:r>
              <a:rPr lang="en-US" sz="1530">
                <a:solidFill>
                  <a:schemeClr val="lt1"/>
                </a:solidFill>
                <a:latin typeface="Rockwell"/>
                <a:ea typeface="Rockwell"/>
                <a:cs typeface="Rockwell"/>
                <a:sym typeface="Rockwell"/>
              </a:rPr>
              <a:t>∆T); ∆H°rxn = q</a:t>
            </a:r>
            <a:r>
              <a:rPr baseline="-25000" lang="en-US" sz="1530">
                <a:solidFill>
                  <a:schemeClr val="lt1"/>
                </a:solidFill>
                <a:latin typeface="Rockwell"/>
                <a:ea typeface="Rockwell"/>
                <a:cs typeface="Rockwell"/>
                <a:sym typeface="Rockwell"/>
              </a:rPr>
              <a:t>rxn</a:t>
            </a:r>
            <a:r>
              <a:rPr lang="en-US" sz="1530">
                <a:solidFill>
                  <a:schemeClr val="lt1"/>
                </a:solidFill>
                <a:latin typeface="Rockwell"/>
                <a:ea typeface="Rockwell"/>
                <a:cs typeface="Rockwell"/>
                <a:sym typeface="Rockwell"/>
              </a:rPr>
              <a:t> / moles rxn</a:t>
            </a:r>
            <a:endParaRPr sz="1530"/>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Ron would need to measure the starting and final temperatures, know (or measure) the specific heat capacity and mass of the reaction mixture, and the number of moles of reaction.  In this case,</a:t>
            </a:r>
            <a:endParaRPr/>
          </a:p>
          <a:p>
            <a:pPr indent="-228600" lvl="0" marL="228600" rtl="0" algn="l">
              <a:lnSpc>
                <a:spcPct val="90000"/>
              </a:lnSpc>
              <a:spcBef>
                <a:spcPts val="2000"/>
              </a:spcBef>
              <a:spcAft>
                <a:spcPts val="0"/>
              </a:spcAft>
              <a:buSzPts val="1148"/>
              <a:buChar char="■"/>
            </a:pPr>
            <a:r>
              <a:rPr lang="en-US" sz="1530">
                <a:solidFill>
                  <a:schemeClr val="lt1"/>
                </a:solidFill>
                <a:latin typeface="Rockwell"/>
                <a:ea typeface="Rockwell"/>
                <a:cs typeface="Rockwell"/>
                <a:sym typeface="Rockwell"/>
              </a:rPr>
              <a:t>45.0 g Fe(OH)</a:t>
            </a:r>
            <a:r>
              <a:rPr baseline="-25000" lang="en-US" sz="1530">
                <a:solidFill>
                  <a:schemeClr val="lt1"/>
                </a:solidFill>
                <a:latin typeface="Rockwell"/>
                <a:ea typeface="Rockwell"/>
                <a:cs typeface="Rockwell"/>
                <a:sym typeface="Rockwell"/>
              </a:rPr>
              <a:t>3</a:t>
            </a:r>
            <a:r>
              <a:rPr lang="en-US" sz="1530">
                <a:solidFill>
                  <a:schemeClr val="lt1"/>
                </a:solidFill>
                <a:latin typeface="Rockwell"/>
                <a:ea typeface="Rockwell"/>
                <a:cs typeface="Rockwell"/>
                <a:sym typeface="Rockwell"/>
              </a:rPr>
              <a:t> / 106.8 g/mole = 0.421 moles; 0.045 L x 2 M = 0.09 moles H</a:t>
            </a:r>
            <a:r>
              <a:rPr baseline="-25000" lang="en-US" sz="1530">
                <a:solidFill>
                  <a:schemeClr val="lt1"/>
                </a:solidFill>
                <a:latin typeface="Rockwell"/>
                <a:ea typeface="Rockwell"/>
                <a:cs typeface="Rockwell"/>
                <a:sym typeface="Rockwell"/>
              </a:rPr>
              <a:t>2</a:t>
            </a:r>
            <a:r>
              <a:rPr lang="en-US" sz="1530">
                <a:solidFill>
                  <a:schemeClr val="lt1"/>
                </a:solidFill>
                <a:latin typeface="Rockwell"/>
                <a:ea typeface="Rockwell"/>
                <a:cs typeface="Rockwell"/>
                <a:sym typeface="Rockwell"/>
              </a:rPr>
              <a:t>SO</a:t>
            </a:r>
            <a:r>
              <a:rPr baseline="-25000" lang="en-US" sz="1530">
                <a:solidFill>
                  <a:schemeClr val="lt1"/>
                </a:solidFill>
                <a:latin typeface="Rockwell"/>
                <a:ea typeface="Rockwell"/>
                <a:cs typeface="Rockwell"/>
                <a:sym typeface="Rockwell"/>
              </a:rPr>
              <a:t>4</a:t>
            </a:r>
            <a:r>
              <a:rPr lang="en-US" sz="1530">
                <a:solidFill>
                  <a:schemeClr val="lt1"/>
                </a:solidFill>
                <a:latin typeface="Rockwell"/>
                <a:ea typeface="Rockwell"/>
                <a:cs typeface="Rockwell"/>
                <a:sym typeface="Rockwell"/>
              </a:rPr>
              <a:t> (limiting), so 0.03 moles reaction (to those who dislike this concept, I apologize).</a:t>
            </a:r>
            <a:endParaRPr/>
          </a:p>
        </p:txBody>
      </p:sp>
      <p:sp>
        <p:nvSpPr>
          <p:cNvPr id="2488" name="Google Shape;2488;p193"/>
          <p:cNvSpPr txBox="1"/>
          <p:nvPr>
            <p:ph idx="2" type="body"/>
          </p:nvPr>
        </p:nvSpPr>
        <p:spPr>
          <a:xfrm>
            <a:off x="209528" y="4424198"/>
            <a:ext cx="5319900" cy="22848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228599" lvl="0" marL="228600" rtl="0" algn="l">
              <a:lnSpc>
                <a:spcPct val="80000"/>
              </a:lnSpc>
              <a:spcBef>
                <a:spcPts val="0"/>
              </a:spcBef>
              <a:spcAft>
                <a:spcPts val="0"/>
              </a:spcAft>
              <a:buSzPts val="1249"/>
              <a:buChar char="■"/>
            </a:pPr>
            <a:r>
              <a:rPr lang="en-US" sz="1665">
                <a:solidFill>
                  <a:schemeClr val="lt1"/>
                </a:solidFill>
                <a:latin typeface="Rockwell"/>
                <a:ea typeface="Rockwell"/>
                <a:cs typeface="Rockwell"/>
                <a:sym typeface="Rockwell"/>
              </a:rPr>
              <a:t>bi.  For Hermione, the Fe(OH)</a:t>
            </a:r>
            <a:r>
              <a:rPr baseline="-25000" lang="en-US" sz="1665">
                <a:solidFill>
                  <a:schemeClr val="lt1"/>
                </a:solidFill>
                <a:latin typeface="Rockwell"/>
                <a:ea typeface="Rockwell"/>
                <a:cs typeface="Rockwell"/>
                <a:sym typeface="Rockwell"/>
              </a:rPr>
              <a:t>3</a:t>
            </a:r>
            <a:r>
              <a:rPr lang="en-US" sz="1665">
                <a:solidFill>
                  <a:schemeClr val="lt1"/>
                </a:solidFill>
                <a:latin typeface="Rockwell"/>
                <a:ea typeface="Rockwell"/>
                <a:cs typeface="Rockwell"/>
                <a:sym typeface="Rockwell"/>
              </a:rPr>
              <a:t> is now limiting, as there are now 0.9 moles H</a:t>
            </a:r>
            <a:r>
              <a:rPr baseline="-25000" lang="en-US" sz="1665">
                <a:solidFill>
                  <a:schemeClr val="lt1"/>
                </a:solidFill>
                <a:latin typeface="Rockwell"/>
                <a:ea typeface="Rockwell"/>
                <a:cs typeface="Rockwell"/>
                <a:sym typeface="Rockwell"/>
              </a:rPr>
              <a:t>2</a:t>
            </a:r>
            <a:r>
              <a:rPr lang="en-US" sz="1665">
                <a:solidFill>
                  <a:schemeClr val="lt1"/>
                </a:solidFill>
                <a:latin typeface="Rockwell"/>
                <a:ea typeface="Rockwell"/>
                <a:cs typeface="Rockwell"/>
                <a:sym typeface="Rockwell"/>
              </a:rPr>
              <a:t>SO</a:t>
            </a:r>
            <a:r>
              <a:rPr baseline="-25000" lang="en-US" sz="1665">
                <a:solidFill>
                  <a:schemeClr val="lt1"/>
                </a:solidFill>
                <a:latin typeface="Rockwell"/>
                <a:ea typeface="Rockwell"/>
                <a:cs typeface="Rockwell"/>
                <a:sym typeface="Rockwell"/>
              </a:rPr>
              <a:t>4</a:t>
            </a:r>
            <a:r>
              <a:rPr lang="en-US" sz="1665">
                <a:solidFill>
                  <a:schemeClr val="lt1"/>
                </a:solidFill>
                <a:latin typeface="Rockwell"/>
                <a:ea typeface="Rockwell"/>
                <a:cs typeface="Rockwell"/>
                <a:sym typeface="Rockwell"/>
              </a:rPr>
              <a:t>.  So, there are more moles of reaction, about 0.21, a seven-fold increase.  This would increase the temperature change.  However, there is also a significant increase in mass of the reaction mixture, from about 90 g to 500 g.  This would decrease the temperature change.  So the exact ∆T outcome, increase or decrease, depends on the specific heat capacity of the reaction mixture.</a:t>
            </a:r>
            <a:endParaRPr/>
          </a:p>
        </p:txBody>
      </p:sp>
      <p:sp>
        <p:nvSpPr>
          <p:cNvPr id="2489" name="Google Shape;2489;p193"/>
          <p:cNvSpPr txBox="1"/>
          <p:nvPr>
            <p:ph idx="3" type="body"/>
          </p:nvPr>
        </p:nvSpPr>
        <p:spPr>
          <a:xfrm>
            <a:off x="209528" y="3464136"/>
            <a:ext cx="5319900" cy="8460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228599" lvl="0" marL="228600" rtl="0" algn="l">
              <a:lnSpc>
                <a:spcPct val="90000"/>
              </a:lnSpc>
              <a:spcBef>
                <a:spcPts val="0"/>
              </a:spcBef>
              <a:spcAft>
                <a:spcPts val="0"/>
              </a:spcAft>
              <a:buSzPts val="1249"/>
              <a:buChar char="■"/>
            </a:pPr>
            <a:r>
              <a:rPr lang="en-US" sz="1665">
                <a:solidFill>
                  <a:schemeClr val="lt1"/>
                </a:solidFill>
                <a:latin typeface="Rockwell"/>
                <a:ea typeface="Rockwell"/>
                <a:cs typeface="Rockwell"/>
                <a:sym typeface="Rockwell"/>
              </a:rPr>
              <a:t>aii.  Because the sneakoscope would absorb heat, ∆T would be lower, so the heat of the reaction would appear to be lower as would ∆H°rxn.</a:t>
            </a:r>
            <a:endParaRPr/>
          </a:p>
        </p:txBody>
      </p:sp>
      <p:sp>
        <p:nvSpPr>
          <p:cNvPr id="2490" name="Google Shape;2490;p193"/>
          <p:cNvSpPr txBox="1"/>
          <p:nvPr>
            <p:ph idx="4" type="body"/>
          </p:nvPr>
        </p:nvSpPr>
        <p:spPr>
          <a:xfrm>
            <a:off x="5850107" y="1257100"/>
            <a:ext cx="3084000" cy="25392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148"/>
              <a:buChar char="■"/>
            </a:pPr>
            <a:r>
              <a:rPr lang="en-US" sz="1530">
                <a:solidFill>
                  <a:schemeClr val="lt1"/>
                </a:solidFill>
                <a:latin typeface="Rockwell"/>
                <a:ea typeface="Rockwell"/>
                <a:cs typeface="Rockwell"/>
                <a:sym typeface="Rockwell"/>
              </a:rPr>
              <a:t>bii.  45.0 g Al(OH)</a:t>
            </a:r>
            <a:r>
              <a:rPr baseline="-25000" lang="en-US" sz="1530">
                <a:solidFill>
                  <a:schemeClr val="lt1"/>
                </a:solidFill>
                <a:latin typeface="Rockwell"/>
                <a:ea typeface="Rockwell"/>
                <a:cs typeface="Rockwell"/>
                <a:sym typeface="Rockwell"/>
              </a:rPr>
              <a:t>3</a:t>
            </a:r>
            <a:r>
              <a:rPr lang="en-US" sz="1530">
                <a:solidFill>
                  <a:schemeClr val="lt1"/>
                </a:solidFill>
                <a:latin typeface="Rockwell"/>
                <a:ea typeface="Rockwell"/>
                <a:cs typeface="Rockwell"/>
                <a:sym typeface="Rockwell"/>
              </a:rPr>
              <a:t> / 78 g/mole = 0.577 mole.  This is still limiting, but now there are about 0.288 moles of reaction, so more heat is produced.  As the total mass doesn’t change, and the specific heat capacity is unlikely to change dramatically, it is reasonable to predict that ∆T would be larger.</a:t>
            </a:r>
            <a:endParaRPr/>
          </a:p>
        </p:txBody>
      </p:sp>
      <p:sp>
        <p:nvSpPr>
          <p:cNvPr id="2491" name="Google Shape;2491;p193"/>
          <p:cNvSpPr txBox="1"/>
          <p:nvPr/>
        </p:nvSpPr>
        <p:spPr>
          <a:xfrm>
            <a:off x="5850107" y="4053545"/>
            <a:ext cx="3084000" cy="25392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Char char="■"/>
            </a:pPr>
            <a:r>
              <a:rPr b="0" i="0" lang="en-US" sz="1800" u="none" cap="none" strike="noStrike">
                <a:solidFill>
                  <a:schemeClr val="lt1"/>
                </a:solidFill>
                <a:latin typeface="Rockwell"/>
                <a:ea typeface="Rockwell"/>
                <a:cs typeface="Rockwell"/>
                <a:sym typeface="Rockwell"/>
              </a:rPr>
              <a:t>c.  ∆S°rxn = sum product S° - sum reactant S°</a:t>
            </a:r>
            <a:endParaRPr b="0" i="0" sz="1400" u="none" cap="none" strike="noStrike">
              <a:solidFill>
                <a:srgbClr val="000000"/>
              </a:solidFill>
              <a:latin typeface="Arial"/>
              <a:ea typeface="Arial"/>
              <a:cs typeface="Arial"/>
              <a:sym typeface="Arial"/>
            </a:endParaRPr>
          </a:p>
          <a:p>
            <a:pPr indent="-228600" lvl="0" marL="228600" marR="0" rtl="0" algn="l">
              <a:lnSpc>
                <a:spcPct val="100000"/>
              </a:lnSpc>
              <a:spcBef>
                <a:spcPts val="2000"/>
              </a:spcBef>
              <a:spcAft>
                <a:spcPts val="0"/>
              </a:spcAft>
              <a:buClr>
                <a:schemeClr val="accent1"/>
              </a:buClr>
              <a:buSzPts val="1350"/>
              <a:buFont typeface="Noto Sans Symbols"/>
              <a:buChar char="■"/>
            </a:pPr>
            <a:r>
              <a:rPr b="0" i="0" lang="en-US" sz="1800" u="none" cap="none" strike="noStrike">
                <a:solidFill>
                  <a:schemeClr val="lt1"/>
                </a:solidFill>
                <a:latin typeface="Rockwell"/>
                <a:ea typeface="Rockwell"/>
                <a:cs typeface="Rockwell"/>
                <a:sym typeface="Rockwell"/>
              </a:rPr>
              <a:t>∆S°rxn = 6(69.91) + 2(-315.9) + 3(20.1) – 2(107) – 3(20.08) = -426.3 J/mole*K.</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9" name="Shape 619"/>
        <p:cNvGrpSpPr/>
        <p:nvPr/>
      </p:nvGrpSpPr>
      <p:grpSpPr>
        <a:xfrm>
          <a:off x="0" y="0"/>
          <a:ext cx="0" cy="0"/>
          <a:chOff x="0" y="0"/>
          <a:chExt cx="0" cy="0"/>
        </a:xfrm>
      </p:grpSpPr>
      <p:sp>
        <p:nvSpPr>
          <p:cNvPr id="620" name="Google Shape;620;p58"/>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a:t>
            </a:r>
            <a:br>
              <a:rPr lang="en-US"/>
            </a:br>
            <a:r>
              <a:rPr lang="en-US"/>
              <a:t>1</a:t>
            </a:r>
            <a:r>
              <a:rPr baseline="30000" lang="en-US"/>
              <a:t>st</a:t>
            </a:r>
            <a:r>
              <a:rPr lang="en-US"/>
              <a:t> Ionization Energy Irregularities </a:t>
            </a:r>
            <a:endParaRPr/>
          </a:p>
        </p:txBody>
      </p:sp>
      <p:pic>
        <p:nvPicPr>
          <p:cNvPr descr="P Table Ionization Energy.png" id="621" name="Google Shape;621;p58"/>
          <p:cNvPicPr preferRelativeResize="0"/>
          <p:nvPr>
            <p:ph idx="1" type="body"/>
          </p:nvPr>
        </p:nvPicPr>
        <p:blipFill rotWithShape="1">
          <a:blip r:embed="rId3">
            <a:alphaModFix/>
          </a:blip>
          <a:srcRect b="-601" l="0" r="0" t="-601"/>
          <a:stretch/>
        </p:blipFill>
        <p:spPr>
          <a:xfrm>
            <a:off x="127768" y="1470526"/>
            <a:ext cx="4382947" cy="2972383"/>
          </a:xfrm>
          <a:prstGeom prst="rect">
            <a:avLst/>
          </a:prstGeom>
          <a:noFill/>
          <a:ln>
            <a:noFill/>
          </a:ln>
        </p:spPr>
      </p:pic>
      <p:sp>
        <p:nvSpPr>
          <p:cNvPr id="622" name="Google Shape;622;p58"/>
          <p:cNvSpPr txBox="1"/>
          <p:nvPr>
            <p:ph idx="2" type="body"/>
          </p:nvPr>
        </p:nvSpPr>
        <p:spPr>
          <a:xfrm>
            <a:off x="4399878" y="1470526"/>
            <a:ext cx="4008965" cy="4959685"/>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1</a:t>
            </a:r>
            <a:r>
              <a:rPr baseline="30000" lang="en-US"/>
              <a:t>st</a:t>
            </a:r>
            <a:r>
              <a:rPr lang="en-US"/>
              <a:t> Ionization Energy Energy (IE) decreases from Be to B and Mg to Al</a:t>
            </a:r>
            <a:endParaRPr/>
          </a:p>
          <a:p>
            <a:pPr indent="-228600" lvl="1" marL="457200" rtl="0" algn="l">
              <a:lnSpc>
                <a:spcPct val="100000"/>
              </a:lnSpc>
              <a:spcBef>
                <a:spcPts val="600"/>
              </a:spcBef>
              <a:spcAft>
                <a:spcPts val="0"/>
              </a:spcAft>
              <a:buSzPts val="1350"/>
              <a:buChar char="■"/>
            </a:pPr>
            <a:r>
              <a:rPr lang="en-US"/>
              <a:t>Electron in 2p or 3p shielded by 2s</a:t>
            </a:r>
            <a:r>
              <a:rPr baseline="30000" lang="en-US"/>
              <a:t>2</a:t>
            </a:r>
            <a:r>
              <a:rPr lang="en-US"/>
              <a:t> or 3s</a:t>
            </a:r>
            <a:r>
              <a:rPr baseline="30000" lang="en-US"/>
              <a:t>2</a:t>
            </a:r>
            <a:r>
              <a:rPr lang="en-US"/>
              <a:t> electrons, decreasing coulombic attraction despite additional proton in nucleus.</a:t>
            </a:r>
            <a:endParaRPr/>
          </a:p>
          <a:p>
            <a:pPr indent="-228600" lvl="1" marL="457200" rtl="0" algn="l">
              <a:lnSpc>
                <a:spcPct val="100000"/>
              </a:lnSpc>
              <a:spcBef>
                <a:spcPts val="600"/>
              </a:spcBef>
              <a:spcAft>
                <a:spcPts val="0"/>
              </a:spcAft>
              <a:buSzPts val="1350"/>
              <a:buChar char="■"/>
            </a:pPr>
            <a:r>
              <a:rPr lang="en-US"/>
              <a:t>Same effect seen in 3d</a:t>
            </a:r>
            <a:r>
              <a:rPr baseline="30000" lang="en-US"/>
              <a:t>10</a:t>
            </a:r>
            <a:r>
              <a:rPr lang="en-US"/>
              <a:t>-4p, 4d</a:t>
            </a:r>
            <a:r>
              <a:rPr baseline="30000" lang="en-US"/>
              <a:t>10</a:t>
            </a:r>
            <a:r>
              <a:rPr lang="en-US"/>
              <a:t>-5p and 5d</a:t>
            </a:r>
            <a:r>
              <a:rPr baseline="30000" lang="en-US"/>
              <a:t>10</a:t>
            </a:r>
            <a:r>
              <a:rPr lang="en-US"/>
              <a:t>-6p</a:t>
            </a:r>
            <a:endParaRPr/>
          </a:p>
          <a:p>
            <a:pPr indent="-228600" lvl="0" marL="228600" rtl="0" algn="l">
              <a:lnSpc>
                <a:spcPct val="100000"/>
              </a:lnSpc>
              <a:spcBef>
                <a:spcPts val="600"/>
              </a:spcBef>
              <a:spcAft>
                <a:spcPts val="0"/>
              </a:spcAft>
              <a:buSzPts val="1350"/>
              <a:buChar char="■"/>
            </a:pPr>
            <a:r>
              <a:rPr lang="en-US"/>
              <a:t>1</a:t>
            </a:r>
            <a:r>
              <a:rPr baseline="30000" lang="en-US"/>
              <a:t>st</a:t>
            </a:r>
            <a:r>
              <a:rPr lang="en-US"/>
              <a:t> Ionization Energy decreases from N to O and P to S</a:t>
            </a:r>
            <a:endParaRPr/>
          </a:p>
          <a:p>
            <a:pPr indent="-228600" lvl="1" marL="457200" rtl="0" algn="l">
              <a:lnSpc>
                <a:spcPct val="100000"/>
              </a:lnSpc>
              <a:spcBef>
                <a:spcPts val="600"/>
              </a:spcBef>
              <a:spcAft>
                <a:spcPts val="0"/>
              </a:spcAft>
              <a:buSzPts val="1350"/>
              <a:buChar char="■"/>
            </a:pPr>
            <a:r>
              <a:rPr lang="en-US"/>
              <a:t>np</a:t>
            </a:r>
            <a:r>
              <a:rPr baseline="30000" lang="en-US"/>
              <a:t>4</a:t>
            </a:r>
            <a:r>
              <a:rPr lang="en-US"/>
              <a:t> contains first paired p electrons, e</a:t>
            </a:r>
            <a:r>
              <a:rPr baseline="30000" lang="en-US"/>
              <a:t>–</a:t>
            </a:r>
            <a:r>
              <a:rPr lang="en-US"/>
              <a:t>-e</a:t>
            </a:r>
            <a:r>
              <a:rPr baseline="30000" lang="en-US"/>
              <a:t>–</a:t>
            </a:r>
            <a:r>
              <a:rPr lang="en-US"/>
              <a:t> repulsion decreases coulombic attraction despite additional proton</a:t>
            </a:r>
            <a:endParaRPr/>
          </a:p>
        </p:txBody>
      </p:sp>
      <p:sp>
        <p:nvSpPr>
          <p:cNvPr id="623" name="Google Shape;623;p58"/>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624" name="Google Shape;624;p58"/>
          <p:cNvSpPr txBox="1"/>
          <p:nvPr/>
        </p:nvSpPr>
        <p:spPr>
          <a:xfrm>
            <a:off x="0" y="6183631"/>
            <a:ext cx="9144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1.8: </a:t>
            </a:r>
            <a:r>
              <a:rPr b="0" i="0" lang="en-US" sz="1800" u="none" cap="none" strike="noStrike">
                <a:solidFill>
                  <a:srgbClr val="000000"/>
                </a:solidFill>
                <a:latin typeface="Calibri"/>
                <a:ea typeface="Calibri"/>
                <a:cs typeface="Calibri"/>
                <a:sym typeface="Calibri"/>
              </a:rPr>
              <a:t>The student is able to explain the distribution of electrons using Coulomb’s law to analyze measured energies.</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625" name="Google Shape;625;p58"/>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626" name="Google Shape;626;p58"/>
          <p:cNvSpPr txBox="1"/>
          <p:nvPr/>
        </p:nvSpPr>
        <p:spPr>
          <a:xfrm>
            <a:off x="8157538" y="1816854"/>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627" name="Google Shape;627;p58"/>
          <p:cNvSpPr/>
          <p:nvPr/>
        </p:nvSpPr>
        <p:spPr>
          <a:xfrm>
            <a:off x="715818" y="3105727"/>
            <a:ext cx="288637" cy="438728"/>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628" name="Google Shape;628;p58"/>
          <p:cNvSpPr/>
          <p:nvPr/>
        </p:nvSpPr>
        <p:spPr>
          <a:xfrm>
            <a:off x="1066800" y="3352800"/>
            <a:ext cx="288637" cy="438728"/>
          </a:xfrm>
          <a:prstGeom prst="ellipse">
            <a:avLst/>
          </a:prstGeom>
          <a:noFill/>
          <a:ln cap="flat" cmpd="sng" w="1905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629" name="Google Shape;629;p58"/>
          <p:cNvSpPr/>
          <p:nvPr/>
        </p:nvSpPr>
        <p:spPr>
          <a:xfrm>
            <a:off x="1794164" y="3175000"/>
            <a:ext cx="399472" cy="616528"/>
          </a:xfrm>
          <a:prstGeom prst="ellipse">
            <a:avLst/>
          </a:prstGeom>
          <a:noFill/>
          <a:ln cap="flat" cmpd="sng" w="19050">
            <a:solidFill>
              <a:srgbClr val="7A7901"/>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630" name="Google Shape;630;p58"/>
          <p:cNvSpPr/>
          <p:nvPr/>
        </p:nvSpPr>
        <p:spPr>
          <a:xfrm>
            <a:off x="2556164" y="3175000"/>
            <a:ext cx="376381" cy="616528"/>
          </a:xfrm>
          <a:prstGeom prst="ellipse">
            <a:avLst/>
          </a:prstGeom>
          <a:noFill/>
          <a:ln cap="flat" cmpd="sng" w="19050">
            <a:solidFill>
              <a:srgbClr val="7A7800"/>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631" name="Google Shape;631;p58"/>
          <p:cNvSpPr/>
          <p:nvPr/>
        </p:nvSpPr>
        <p:spPr>
          <a:xfrm>
            <a:off x="3906982" y="3175000"/>
            <a:ext cx="376381" cy="616528"/>
          </a:xfrm>
          <a:prstGeom prst="ellipse">
            <a:avLst/>
          </a:prstGeom>
          <a:noFill/>
          <a:ln cap="flat" cmpd="sng" w="19050">
            <a:solidFill>
              <a:srgbClr val="7A7800"/>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PES Comparison Question.png" id="632" name="Google Shape;632;p58"/>
          <p:cNvPicPr preferRelativeResize="0"/>
          <p:nvPr/>
        </p:nvPicPr>
        <p:blipFill rotWithShape="1">
          <a:blip r:embed="rId6">
            <a:alphaModFix/>
          </a:blip>
          <a:srcRect b="0" l="0" r="0" t="0"/>
          <a:stretch/>
        </p:blipFill>
        <p:spPr>
          <a:xfrm>
            <a:off x="1651000" y="592461"/>
            <a:ext cx="5837196" cy="5673078"/>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33" name="Google Shape;633;p58"/>
          <p:cNvSpPr/>
          <p:nvPr/>
        </p:nvSpPr>
        <p:spPr>
          <a:xfrm>
            <a:off x="1651000" y="5449455"/>
            <a:ext cx="5837570" cy="803446"/>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2"/>
                                        </p:tgtEl>
                                        <p:attrNameLst>
                                          <p:attrName>style.visibility</p:attrName>
                                        </p:attrNameLst>
                                      </p:cBhvr>
                                      <p:to>
                                        <p:strVal val="visible"/>
                                      </p:to>
                                    </p:set>
                                    <p:animEffect filter="fade" transition="in">
                                      <p:cBhvr>
                                        <p:cTn dur="500"/>
                                        <p:tgtEl>
                                          <p:spTgt spid="632"/>
                                        </p:tgtEl>
                                      </p:cBhvr>
                                    </p:animEffect>
                                  </p:childTnLst>
                                </p:cTn>
                              </p:par>
                              <p:par>
                                <p:cTn fill="hold" nodeType="with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500"/>
                                        <p:tgtEl>
                                          <p:spTgt spid="6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33"/>
                                        </p:tgtEl>
                                      </p:cBhvr>
                                    </p:animEffect>
                                    <p:set>
                                      <p:cBhvr>
                                        <p:cTn dur="1" fill="hold">
                                          <p:stCondLst>
                                            <p:cond delay="2000"/>
                                          </p:stCondLst>
                                        </p:cTn>
                                        <p:tgtEl>
                                          <p:spTgt spid="63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59"/>
          <p:cNvSpPr txBox="1"/>
          <p:nvPr>
            <p:ph type="title"/>
          </p:nvPr>
        </p:nvSpPr>
        <p:spPr>
          <a:xfrm>
            <a:off x="498475" y="190000"/>
            <a:ext cx="7556400" cy="1320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800"/>
              <a:buFont typeface="Rokkitt"/>
              <a:buNone/>
            </a:pPr>
            <a:r>
              <a:rPr lang="en-US" sz="3200"/>
              <a:t>Using Spectroscopy to measure properties associated with vibrational or electronic motions of  molecules</a:t>
            </a:r>
            <a:endParaRPr/>
          </a:p>
        </p:txBody>
      </p:sp>
      <p:sp>
        <p:nvSpPr>
          <p:cNvPr id="639" name="Google Shape;639;p59"/>
          <p:cNvSpPr txBox="1"/>
          <p:nvPr>
            <p:ph idx="1" type="body"/>
          </p:nvPr>
        </p:nvSpPr>
        <p:spPr>
          <a:xfrm>
            <a:off x="51666" y="2319495"/>
            <a:ext cx="8190900" cy="24414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rPr b="1" lang="en-US" sz="2400"/>
              <a:t>IR Radiation</a:t>
            </a:r>
            <a:r>
              <a:rPr lang="en-US"/>
              <a:t> - detects different types of bonds by analyzing molecular vibrations</a:t>
            </a:r>
            <a:endParaRPr/>
          </a:p>
        </p:txBody>
      </p:sp>
      <p:sp>
        <p:nvSpPr>
          <p:cNvPr id="640" name="Google Shape;640;p59"/>
          <p:cNvSpPr txBox="1"/>
          <p:nvPr>
            <p:ph idx="4294967295" type="body"/>
          </p:nvPr>
        </p:nvSpPr>
        <p:spPr>
          <a:xfrm>
            <a:off x="-65400" y="3093694"/>
            <a:ext cx="5182800" cy="200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350"/>
              <a:buFont typeface="Noto Sans Symbols"/>
              <a:buNone/>
            </a:pPr>
            <a:r>
              <a:t/>
            </a:r>
            <a:endParaRPr b="1" sz="2400"/>
          </a:p>
          <a:p>
            <a:pPr indent="0" lvl="0" marL="0" marR="0" rtl="0" algn="l">
              <a:lnSpc>
                <a:spcPct val="100000"/>
              </a:lnSpc>
              <a:spcBef>
                <a:spcPts val="0"/>
              </a:spcBef>
              <a:spcAft>
                <a:spcPts val="0"/>
              </a:spcAft>
              <a:buClr>
                <a:schemeClr val="accent1"/>
              </a:buClr>
              <a:buSzPts val="1350"/>
              <a:buFont typeface="Noto Sans Symbols"/>
              <a:buNone/>
            </a:pPr>
            <a:r>
              <a:t/>
            </a:r>
            <a:endParaRPr b="1" sz="2400"/>
          </a:p>
          <a:p>
            <a:pPr indent="0" lvl="0" marL="0" marR="0" rtl="0" algn="l">
              <a:lnSpc>
                <a:spcPct val="100000"/>
              </a:lnSpc>
              <a:spcBef>
                <a:spcPts val="0"/>
              </a:spcBef>
              <a:spcAft>
                <a:spcPts val="0"/>
              </a:spcAft>
              <a:buClr>
                <a:schemeClr val="accent1"/>
              </a:buClr>
              <a:buSzPts val="1350"/>
              <a:buFont typeface="Noto Sans Symbols"/>
              <a:buNone/>
            </a:pPr>
            <a:r>
              <a:rPr b="1" lang="en-US" sz="2400"/>
              <a:t>UV or X-Ray Radiation</a:t>
            </a:r>
            <a:r>
              <a:rPr lang="en-US"/>
              <a:t> </a:t>
            </a:r>
            <a:endParaRPr/>
          </a:p>
          <a:p>
            <a:pPr indent="-228600" lvl="0" marL="457200" marR="0" rtl="0" algn="l">
              <a:lnSpc>
                <a:spcPct val="100000"/>
              </a:lnSpc>
              <a:spcBef>
                <a:spcPts val="0"/>
              </a:spcBef>
              <a:spcAft>
                <a:spcPts val="0"/>
              </a:spcAft>
              <a:buSzPts val="1388"/>
              <a:buChar char="■"/>
            </a:pPr>
            <a:r>
              <a:rPr lang="en-US" sz="1850"/>
              <a:t>Photoelectron Spectroscopy(PES)</a:t>
            </a:r>
            <a:endParaRPr sz="1850"/>
          </a:p>
          <a:p>
            <a:pPr indent="-228600" lvl="0" marL="457200" marR="0" rtl="0" algn="l">
              <a:lnSpc>
                <a:spcPct val="100000"/>
              </a:lnSpc>
              <a:spcBef>
                <a:spcPts val="0"/>
              </a:spcBef>
              <a:spcAft>
                <a:spcPts val="0"/>
              </a:spcAft>
              <a:buSzPts val="1388"/>
              <a:buChar char="■"/>
            </a:pPr>
            <a:r>
              <a:rPr lang="en-US" sz="1850"/>
              <a:t>Causes electron transitions</a:t>
            </a:r>
            <a:endParaRPr/>
          </a:p>
          <a:p>
            <a:pPr indent="-228600" lvl="0" marL="457200" marR="0" rtl="0" algn="l">
              <a:lnSpc>
                <a:spcPct val="100000"/>
              </a:lnSpc>
              <a:spcBef>
                <a:spcPts val="0"/>
              </a:spcBef>
              <a:spcAft>
                <a:spcPts val="0"/>
              </a:spcAft>
              <a:buSzPts val="1388"/>
              <a:buChar char="■"/>
            </a:pPr>
            <a:r>
              <a:rPr lang="en-US" sz="1850"/>
              <a:t> Transitions  provides info on </a:t>
            </a:r>
            <a:endParaRPr sz="1850"/>
          </a:p>
          <a:p>
            <a:pPr indent="0" lvl="0" marL="228600" marR="0" rtl="0" algn="l">
              <a:lnSpc>
                <a:spcPct val="100000"/>
              </a:lnSpc>
              <a:spcBef>
                <a:spcPts val="0"/>
              </a:spcBef>
              <a:spcAft>
                <a:spcPts val="0"/>
              </a:spcAft>
              <a:buSzPts val="1388"/>
              <a:buNone/>
            </a:pPr>
            <a:r>
              <a:rPr lang="en-US" sz="1850"/>
              <a:t>electron configurations</a:t>
            </a:r>
            <a:endParaRPr sz="1850"/>
          </a:p>
        </p:txBody>
      </p:sp>
      <p:sp>
        <p:nvSpPr>
          <p:cNvPr id="641" name="Google Shape;641;p59"/>
          <p:cNvSpPr txBox="1"/>
          <p:nvPr/>
        </p:nvSpPr>
        <p:spPr>
          <a:xfrm>
            <a:off x="8097582" y="-32651"/>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3"/>
              </a:rPr>
              <a:t>Source</a:t>
            </a:r>
            <a:endParaRPr b="0" i="0" sz="1400" u="none" cap="none" strike="noStrike">
              <a:solidFill>
                <a:srgbClr val="000000"/>
              </a:solidFill>
              <a:latin typeface="Arial"/>
              <a:ea typeface="Arial"/>
              <a:cs typeface="Arial"/>
              <a:sym typeface="Arial"/>
            </a:endParaRPr>
          </a:p>
        </p:txBody>
      </p:sp>
      <p:sp>
        <p:nvSpPr>
          <p:cNvPr id="642" name="Google Shape;642;p59"/>
          <p:cNvSpPr txBox="1"/>
          <p:nvPr/>
        </p:nvSpPr>
        <p:spPr>
          <a:xfrm>
            <a:off x="0" y="6173879"/>
            <a:ext cx="9144000" cy="62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1.15 Justify the selection of a particular type of spectroscopy to measure properties associated with vibrational or electronic motions of molecules</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643" name="Google Shape;643;p59"/>
          <p:cNvSpPr txBox="1"/>
          <p:nvPr/>
        </p:nvSpPr>
        <p:spPr>
          <a:xfrm>
            <a:off x="8023890" y="1795016"/>
            <a:ext cx="1403700" cy="625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IR Video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UV Video</a:t>
            </a:r>
            <a:endParaRPr b="0" i="0" sz="1400" u="none" cap="none" strike="noStrike">
              <a:solidFill>
                <a:srgbClr val="000000"/>
              </a:solidFill>
              <a:latin typeface="Arial"/>
              <a:ea typeface="Arial"/>
              <a:cs typeface="Arial"/>
              <a:sym typeface="Arial"/>
            </a:endParaRPr>
          </a:p>
        </p:txBody>
      </p:sp>
      <p:pic>
        <p:nvPicPr>
          <p:cNvPr id="644" name="Google Shape;644;p59"/>
          <p:cNvPicPr preferRelativeResize="0"/>
          <p:nvPr/>
        </p:nvPicPr>
        <p:blipFill rotWithShape="1">
          <a:blip r:embed="rId6">
            <a:alphaModFix/>
          </a:blip>
          <a:srcRect b="0" l="0" r="0" t="0"/>
          <a:stretch/>
        </p:blipFill>
        <p:spPr>
          <a:xfrm>
            <a:off x="4071613" y="3227453"/>
            <a:ext cx="4935425" cy="199877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8" name="Shape 648"/>
        <p:cNvGrpSpPr/>
        <p:nvPr/>
      </p:nvGrpSpPr>
      <p:grpSpPr>
        <a:xfrm>
          <a:off x="0" y="0"/>
          <a:ext cx="0" cy="0"/>
          <a:chOff x="0" y="0"/>
          <a:chExt cx="0" cy="0"/>
        </a:xfrm>
      </p:grpSpPr>
      <p:sp>
        <p:nvSpPr>
          <p:cNvPr id="649" name="Google Shape;649;p60"/>
          <p:cNvSpPr txBox="1"/>
          <p:nvPr>
            <p:ph type="title"/>
          </p:nvPr>
        </p:nvSpPr>
        <p:spPr>
          <a:xfrm>
            <a:off x="498474" y="60726"/>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Chemical Reactivity </a:t>
            </a:r>
            <a:endParaRPr/>
          </a:p>
        </p:txBody>
      </p:sp>
      <p:sp>
        <p:nvSpPr>
          <p:cNvPr id="650" name="Google Shape;650;p60"/>
          <p:cNvSpPr txBox="1"/>
          <p:nvPr>
            <p:ph idx="1" type="body"/>
          </p:nvPr>
        </p:nvSpPr>
        <p:spPr>
          <a:xfrm>
            <a:off x="199654" y="622606"/>
            <a:ext cx="6461848" cy="589618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275"/>
              <a:buChar char="■"/>
            </a:pPr>
            <a:r>
              <a:rPr b="1" lang="en-US" sz="1700"/>
              <a:t>Using Trends</a:t>
            </a:r>
            <a:endParaRPr/>
          </a:p>
          <a:p>
            <a:pPr indent="-228600" lvl="0" marL="228600" rtl="0" algn="l">
              <a:lnSpc>
                <a:spcPct val="90000"/>
              </a:lnSpc>
              <a:spcBef>
                <a:spcPts val="2000"/>
              </a:spcBef>
              <a:spcAft>
                <a:spcPts val="0"/>
              </a:spcAft>
              <a:buSzPts val="1275"/>
              <a:buChar char="■"/>
            </a:pPr>
            <a:r>
              <a:rPr lang="en-US" sz="1700"/>
              <a:t>Nonmetals have higher electronegativities than metals --&gt; causes the formation of ionic solids</a:t>
            </a:r>
            <a:endParaRPr/>
          </a:p>
          <a:p>
            <a:pPr indent="-228600" lvl="0" marL="228600" rtl="0" algn="l">
              <a:lnSpc>
                <a:spcPct val="90000"/>
              </a:lnSpc>
              <a:spcBef>
                <a:spcPts val="2000"/>
              </a:spcBef>
              <a:spcAft>
                <a:spcPts val="0"/>
              </a:spcAft>
              <a:buSzPts val="1275"/>
              <a:buChar char="■"/>
            </a:pPr>
            <a:r>
              <a:rPr lang="en-US" sz="1700"/>
              <a:t>Compounds formed between nonmetals are </a:t>
            </a:r>
            <a:r>
              <a:rPr b="1" lang="en-US" sz="1700"/>
              <a:t>molecular</a:t>
            </a:r>
            <a:endParaRPr sz="1700"/>
          </a:p>
          <a:p>
            <a:pPr indent="-228600" lvl="1" marL="457200" rtl="0" algn="l">
              <a:lnSpc>
                <a:spcPct val="90000"/>
              </a:lnSpc>
              <a:spcBef>
                <a:spcPts val="600"/>
              </a:spcBef>
              <a:spcAft>
                <a:spcPts val="0"/>
              </a:spcAft>
              <a:buSzPts val="1148"/>
              <a:buChar char="■"/>
            </a:pPr>
            <a:r>
              <a:rPr lang="en-US" sz="1530"/>
              <a:t>Usually gases, liquids, or volatile solids at room temperature</a:t>
            </a:r>
            <a:endParaRPr/>
          </a:p>
          <a:p>
            <a:pPr indent="-228600" lvl="0" marL="228600" rtl="0" algn="l">
              <a:lnSpc>
                <a:spcPct val="90000"/>
              </a:lnSpc>
              <a:spcBef>
                <a:spcPts val="2000"/>
              </a:spcBef>
              <a:spcAft>
                <a:spcPts val="0"/>
              </a:spcAft>
              <a:buSzPts val="1275"/>
              <a:buChar char="■"/>
            </a:pPr>
            <a:r>
              <a:rPr lang="en-US" sz="1700"/>
              <a:t>Elements in the 3rd period and below can accommodate a larger number of bonds</a:t>
            </a:r>
            <a:endParaRPr/>
          </a:p>
          <a:p>
            <a:pPr indent="-228600" lvl="0" marL="228600" rtl="0" algn="l">
              <a:lnSpc>
                <a:spcPct val="90000"/>
              </a:lnSpc>
              <a:spcBef>
                <a:spcPts val="2000"/>
              </a:spcBef>
              <a:spcAft>
                <a:spcPts val="0"/>
              </a:spcAft>
              <a:buSzPts val="1275"/>
              <a:buChar char="■"/>
            </a:pPr>
            <a:r>
              <a:rPr lang="en-US" sz="1700"/>
              <a:t>The first element in a group (upper most element of a group) forms pi bonds more easily (most significant in 2nd row, non-metals)</a:t>
            </a:r>
            <a:endParaRPr/>
          </a:p>
          <a:p>
            <a:pPr indent="-228600" lvl="1" marL="457200" rtl="0" algn="l">
              <a:lnSpc>
                <a:spcPct val="90000"/>
              </a:lnSpc>
              <a:spcBef>
                <a:spcPts val="600"/>
              </a:spcBef>
              <a:spcAft>
                <a:spcPts val="0"/>
              </a:spcAft>
              <a:buSzPts val="1148"/>
              <a:buChar char="■"/>
            </a:pPr>
            <a:r>
              <a:rPr lang="en-US" sz="1530"/>
              <a:t>Accounts for stronger bonds in molecules containing these elements</a:t>
            </a:r>
            <a:endParaRPr/>
          </a:p>
          <a:p>
            <a:pPr indent="-228600" lvl="1" marL="457200" rtl="0" algn="l">
              <a:lnSpc>
                <a:spcPct val="90000"/>
              </a:lnSpc>
              <a:spcBef>
                <a:spcPts val="600"/>
              </a:spcBef>
              <a:spcAft>
                <a:spcPts val="0"/>
              </a:spcAft>
              <a:buSzPts val="1148"/>
              <a:buChar char="■"/>
            </a:pPr>
            <a:r>
              <a:rPr lang="en-US" sz="1530"/>
              <a:t>Major factor in determining the structures of compounds formed from these elements</a:t>
            </a:r>
            <a:endParaRPr/>
          </a:p>
          <a:p>
            <a:pPr indent="-228600" lvl="0" marL="228600" rtl="0" algn="l">
              <a:lnSpc>
                <a:spcPct val="90000"/>
              </a:lnSpc>
              <a:spcBef>
                <a:spcPts val="2000"/>
              </a:spcBef>
              <a:spcAft>
                <a:spcPts val="0"/>
              </a:spcAft>
              <a:buSzPts val="1275"/>
              <a:buChar char="■"/>
            </a:pPr>
            <a:r>
              <a:rPr lang="en-US" sz="1700"/>
              <a:t>Elements in periods 3-6 tend to form only single bonds</a:t>
            </a:r>
            <a:endParaRPr/>
          </a:p>
          <a:p>
            <a:pPr indent="-228600" lvl="0" marL="228600" rtl="0" algn="l">
              <a:lnSpc>
                <a:spcPct val="90000"/>
              </a:lnSpc>
              <a:spcBef>
                <a:spcPts val="2000"/>
              </a:spcBef>
              <a:spcAft>
                <a:spcPts val="0"/>
              </a:spcAft>
              <a:buSzPts val="1275"/>
              <a:buChar char="■"/>
            </a:pPr>
            <a:r>
              <a:rPr lang="en-US" sz="1700"/>
              <a:t>Reactivity tends to increase as you go down a group for metals and up a group for non-metals.</a:t>
            </a:r>
            <a:endParaRPr sz="1700"/>
          </a:p>
          <a:p>
            <a:pPr indent="-147636" lvl="0" marL="228600" rtl="0" algn="l">
              <a:lnSpc>
                <a:spcPct val="90000"/>
              </a:lnSpc>
              <a:spcBef>
                <a:spcPts val="2000"/>
              </a:spcBef>
              <a:spcAft>
                <a:spcPts val="0"/>
              </a:spcAft>
              <a:buSzPts val="1275"/>
              <a:buNone/>
            </a:pPr>
            <a:r>
              <a:t/>
            </a:r>
            <a:endParaRPr sz="1700"/>
          </a:p>
        </p:txBody>
      </p:sp>
      <p:sp>
        <p:nvSpPr>
          <p:cNvPr id="651" name="Google Shape;651;p60">
            <a:hlinkClick r:id="rId3"/>
          </p:cNvPr>
          <p:cNvSpPr txBox="1"/>
          <p:nvPr/>
        </p:nvSpPr>
        <p:spPr>
          <a:xfrm>
            <a:off x="116570" y="6233130"/>
            <a:ext cx="8935868"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1.10: Students can justify with evidence the arrangement of the periodic table and can apply periodic properties to chemical reactivity</a:t>
            </a:r>
            <a:endParaRPr b="0" i="0" sz="1400" u="none" cap="none" strike="noStrike">
              <a:solidFill>
                <a:srgbClr val="000000"/>
              </a:solidFill>
              <a:latin typeface="Arial"/>
              <a:ea typeface="Arial"/>
              <a:cs typeface="Arial"/>
              <a:sym typeface="Arial"/>
            </a:endParaRPr>
          </a:p>
        </p:txBody>
      </p:sp>
      <p:sp>
        <p:nvSpPr>
          <p:cNvPr id="652" name="Google Shape;652;p60"/>
          <p:cNvSpPr txBox="1"/>
          <p:nvPr/>
        </p:nvSpPr>
        <p:spPr>
          <a:xfrm>
            <a:off x="8026837" y="-74712"/>
            <a:ext cx="1116967"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653" name="Google Shape;653;p60"/>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descr="Screen Shot 2016-04-09 at 3.36.48 PM.png" id="654" name="Google Shape;654;p60"/>
          <p:cNvPicPr preferRelativeResize="0"/>
          <p:nvPr/>
        </p:nvPicPr>
        <p:blipFill rotWithShape="1">
          <a:blip r:embed="rId6">
            <a:alphaModFix/>
          </a:blip>
          <a:srcRect b="0" l="0" r="0" t="0"/>
          <a:stretch/>
        </p:blipFill>
        <p:spPr>
          <a:xfrm>
            <a:off x="6661502" y="2369287"/>
            <a:ext cx="2215211" cy="2374967"/>
          </a:xfrm>
          <a:prstGeom prst="rect">
            <a:avLst/>
          </a:prstGeom>
          <a:noFill/>
          <a:ln>
            <a:noFill/>
          </a:ln>
        </p:spPr>
      </p:pic>
      <p:sp>
        <p:nvSpPr>
          <p:cNvPr id="655" name="Google Shape;655;p60"/>
          <p:cNvSpPr txBox="1"/>
          <p:nvPr/>
        </p:nvSpPr>
        <p:spPr>
          <a:xfrm>
            <a:off x="1880162" y="910318"/>
            <a:ext cx="4006702" cy="4406714"/>
          </a:xfrm>
          <a:prstGeom prst="rect">
            <a:avLst/>
          </a:prstGeom>
          <a:solidFill>
            <a:schemeClr val="lt1"/>
          </a:solidFill>
          <a:ln cap="flat" cmpd="sng" w="1492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500"/>
              <a:buFont typeface="Noto Sans Symbols"/>
              <a:buNone/>
            </a:pPr>
            <a:r>
              <a:t/>
            </a:r>
            <a:endParaRPr b="0" i="0" sz="2000" u="none" cap="none" strike="noStrike">
              <a:solidFill>
                <a:srgbClr val="595959"/>
              </a:solidFill>
              <a:latin typeface="Rockwell"/>
              <a:ea typeface="Rockwell"/>
              <a:cs typeface="Rockwell"/>
              <a:sym typeface="Rockwel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46) Of the elements below, __________ is the most chemically reactive.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 A) sodium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B) barium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C) calcium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D) cesium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2000"/>
              </a:spcBef>
              <a:spcAft>
                <a:spcPts val="0"/>
              </a:spcAft>
              <a:buClr>
                <a:schemeClr val="accent1"/>
              </a:buClr>
              <a:buSzPts val="1500"/>
              <a:buFont typeface="Noto Sans Symbols"/>
              <a:buNone/>
            </a:pPr>
            <a:r>
              <a:rPr b="0" i="0" lang="en-US" sz="2000" u="none" cap="none" strike="noStrike">
                <a:solidFill>
                  <a:srgbClr val="595959"/>
                </a:solidFill>
                <a:latin typeface="Rockwell"/>
                <a:ea typeface="Rockwell"/>
                <a:cs typeface="Rockwell"/>
                <a:sym typeface="Rockwell"/>
              </a:rPr>
              <a:t> E) magnesium</a:t>
            </a:r>
            <a:endParaRPr b="0" i="0" sz="2000" u="none" cap="none" strike="noStrike">
              <a:solidFill>
                <a:srgbClr val="595959"/>
              </a:solidFill>
              <a:latin typeface="Rockwell"/>
              <a:ea typeface="Rockwell"/>
              <a:cs typeface="Rockwell"/>
              <a:sym typeface="Rockwell"/>
            </a:endParaRPr>
          </a:p>
        </p:txBody>
      </p:sp>
      <p:sp>
        <p:nvSpPr>
          <p:cNvPr id="656" name="Google Shape;656;p60"/>
          <p:cNvSpPr/>
          <p:nvPr/>
        </p:nvSpPr>
        <p:spPr>
          <a:xfrm>
            <a:off x="2229264" y="4333335"/>
            <a:ext cx="1543511" cy="410919"/>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5"/>
                                        </p:tgtEl>
                                        <p:attrNameLst>
                                          <p:attrName>style.visibility</p:attrName>
                                        </p:attrNameLst>
                                      </p:cBhvr>
                                      <p:to>
                                        <p:strVal val="visible"/>
                                      </p:to>
                                    </p:set>
                                    <p:animEffect filter="fade" transition="in">
                                      <p:cBhvr>
                                        <p:cTn dur="500"/>
                                        <p:tgtEl>
                                          <p:spTgt spid="6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56"/>
                                        </p:tgtEl>
                                        <p:attrNameLst>
                                          <p:attrName>style.visibility</p:attrName>
                                        </p:attrNameLst>
                                      </p:cBhvr>
                                      <p:to>
                                        <p:strVal val="visible"/>
                                      </p:to>
                                    </p:set>
                                    <p:anim calcmode="lin" valueType="num">
                                      <p:cBhvr additive="base">
                                        <p:cTn dur="500"/>
                                        <p:tgtEl>
                                          <p:spTgt spid="65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0" name="Shape 660"/>
        <p:cNvGrpSpPr/>
        <p:nvPr/>
      </p:nvGrpSpPr>
      <p:grpSpPr>
        <a:xfrm>
          <a:off x="0" y="0"/>
          <a:ext cx="0" cy="0"/>
          <a:chOff x="0" y="0"/>
          <a:chExt cx="0" cy="0"/>
        </a:xfrm>
      </p:grpSpPr>
      <p:sp>
        <p:nvSpPr>
          <p:cNvPr id="661" name="Google Shape;661;p61"/>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Chemical Properties within a Group and across a Period</a:t>
            </a:r>
            <a:endParaRPr/>
          </a:p>
        </p:txBody>
      </p:sp>
      <p:sp>
        <p:nvSpPr>
          <p:cNvPr id="662" name="Google Shape;662;p61"/>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663" name="Google Shape;663;p61"/>
          <p:cNvSpPr txBox="1"/>
          <p:nvPr>
            <p:ph idx="2" type="body"/>
          </p:nvPr>
        </p:nvSpPr>
        <p:spPr>
          <a:xfrm>
            <a:off x="5154600" y="1191406"/>
            <a:ext cx="3915522" cy="4691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350"/>
              <a:buChar char="■"/>
            </a:pPr>
            <a:r>
              <a:rPr lang="en-US"/>
              <a:t>Group 1 metals more </a:t>
            </a:r>
            <a:endParaRPr/>
          </a:p>
          <a:p>
            <a:pPr indent="0" lvl="0" marL="228600" rtl="0" algn="l">
              <a:lnSpc>
                <a:spcPct val="100000"/>
              </a:lnSpc>
              <a:spcBef>
                <a:spcPts val="0"/>
              </a:spcBef>
              <a:spcAft>
                <a:spcPts val="0"/>
              </a:spcAft>
              <a:buSzPts val="1350"/>
              <a:buNone/>
            </a:pPr>
            <a:r>
              <a:rPr lang="en-US"/>
              <a:t>reactive than group 2 </a:t>
            </a:r>
            <a:endParaRPr/>
          </a:p>
          <a:p>
            <a:pPr indent="0" lvl="0" marL="228600" rtl="0" algn="l">
              <a:lnSpc>
                <a:spcPct val="100000"/>
              </a:lnSpc>
              <a:spcBef>
                <a:spcPts val="0"/>
              </a:spcBef>
              <a:spcAft>
                <a:spcPts val="0"/>
              </a:spcAft>
              <a:buSzPts val="1350"/>
              <a:buNone/>
            </a:pPr>
            <a:r>
              <a:rPr lang="en-US"/>
              <a:t>metals</a:t>
            </a:r>
            <a:endParaRPr/>
          </a:p>
          <a:p>
            <a:pPr indent="-228600" lvl="0" marL="457200" rtl="0" algn="l">
              <a:lnSpc>
                <a:spcPct val="100000"/>
              </a:lnSpc>
              <a:spcBef>
                <a:spcPts val="0"/>
              </a:spcBef>
              <a:spcAft>
                <a:spcPts val="0"/>
              </a:spcAft>
              <a:buSzPts val="1350"/>
              <a:buChar char="■"/>
            </a:pPr>
            <a:r>
              <a:rPr lang="en-US"/>
              <a:t>Reactivity increases as you go down a group</a:t>
            </a:r>
            <a:endParaRPr/>
          </a:p>
          <a:p>
            <a:pPr indent="-228600" lvl="0" marL="457200" rtl="0" algn="l">
              <a:lnSpc>
                <a:spcPct val="100000"/>
              </a:lnSpc>
              <a:spcBef>
                <a:spcPts val="0"/>
              </a:spcBef>
              <a:spcAft>
                <a:spcPts val="0"/>
              </a:spcAft>
              <a:buSzPts val="1350"/>
              <a:buChar char="■"/>
            </a:pPr>
            <a:r>
              <a:rPr lang="en-US"/>
              <a:t>Metals on left form basic oxides</a:t>
            </a:r>
            <a:endParaRPr/>
          </a:p>
          <a:p>
            <a:pPr indent="-228600" lvl="1" marL="914400" rtl="0" algn="l">
              <a:lnSpc>
                <a:spcPct val="100000"/>
              </a:lnSpc>
              <a:spcBef>
                <a:spcPts val="0"/>
              </a:spcBef>
              <a:spcAft>
                <a:spcPts val="0"/>
              </a:spcAft>
              <a:buSzPts val="1350"/>
              <a:buChar char="■"/>
            </a:pPr>
            <a:r>
              <a:rPr lang="en-US"/>
              <a:t>Ex.  Na</a:t>
            </a:r>
            <a:r>
              <a:rPr baseline="-25000" lang="en-US"/>
              <a:t>2</a:t>
            </a:r>
            <a:r>
              <a:rPr lang="en-US"/>
              <a:t>O + H</a:t>
            </a:r>
            <a:r>
              <a:rPr baseline="-25000" lang="en-US"/>
              <a:t>2</a:t>
            </a:r>
            <a:r>
              <a:rPr lang="en-US"/>
              <a:t>O → 2 NaOH</a:t>
            </a:r>
            <a:endParaRPr/>
          </a:p>
          <a:p>
            <a:pPr indent="-228600" lvl="0" marL="457200" rtl="0" algn="l">
              <a:lnSpc>
                <a:spcPct val="100000"/>
              </a:lnSpc>
              <a:spcBef>
                <a:spcPts val="0"/>
              </a:spcBef>
              <a:spcAft>
                <a:spcPts val="0"/>
              </a:spcAft>
              <a:buSzPts val="1350"/>
              <a:buChar char="■"/>
            </a:pPr>
            <a:r>
              <a:rPr lang="en-US"/>
              <a:t>Nonmetals on right form form acidic oxides</a:t>
            </a:r>
            <a:endParaRPr/>
          </a:p>
          <a:p>
            <a:pPr indent="-228600" lvl="1" marL="914400" rtl="0" algn="l">
              <a:lnSpc>
                <a:spcPct val="100000"/>
              </a:lnSpc>
              <a:spcBef>
                <a:spcPts val="0"/>
              </a:spcBef>
              <a:spcAft>
                <a:spcPts val="0"/>
              </a:spcAft>
              <a:buSzPts val="1350"/>
              <a:buChar char="■"/>
            </a:pPr>
            <a:r>
              <a:rPr lang="en-US"/>
              <a:t>Ex. SO</a:t>
            </a:r>
            <a:r>
              <a:rPr baseline="-25000" lang="en-US"/>
              <a:t>3</a:t>
            </a:r>
            <a:r>
              <a:rPr lang="en-US"/>
              <a:t> + H</a:t>
            </a:r>
            <a:r>
              <a:rPr baseline="-25000" lang="en-US"/>
              <a:t>2</a:t>
            </a:r>
            <a:r>
              <a:rPr lang="en-US"/>
              <a:t>O → H</a:t>
            </a:r>
            <a:r>
              <a:rPr baseline="-25000" lang="en-US"/>
              <a:t>2</a:t>
            </a:r>
            <a:r>
              <a:rPr lang="en-US"/>
              <a:t>SO</a:t>
            </a:r>
            <a:r>
              <a:rPr baseline="-25000" lang="en-US"/>
              <a:t>4</a:t>
            </a:r>
            <a:endParaRPr/>
          </a:p>
          <a:p>
            <a:pPr indent="-228600" lvl="0" marL="457200" rtl="0" algn="l">
              <a:lnSpc>
                <a:spcPct val="100000"/>
              </a:lnSpc>
              <a:spcBef>
                <a:spcPts val="0"/>
              </a:spcBef>
              <a:spcAft>
                <a:spcPts val="0"/>
              </a:spcAft>
              <a:buSzPts val="1350"/>
              <a:buChar char="■"/>
            </a:pPr>
            <a:r>
              <a:rPr lang="en-US"/>
              <a:t>Elements in the middle, like Al, Ga, etc can behave amphoterically</a:t>
            </a:r>
            <a:endParaRPr/>
          </a:p>
          <a:p>
            <a:pPr indent="-228600" lvl="0" marL="457200" rtl="0" algn="l">
              <a:lnSpc>
                <a:spcPct val="100000"/>
              </a:lnSpc>
              <a:spcBef>
                <a:spcPts val="0"/>
              </a:spcBef>
              <a:spcAft>
                <a:spcPts val="0"/>
              </a:spcAft>
              <a:buSzPts val="1350"/>
              <a:buChar char="■"/>
            </a:pPr>
            <a:r>
              <a:rPr lang="en-US"/>
              <a:t>If SiO</a:t>
            </a:r>
            <a:r>
              <a:rPr baseline="-25000" lang="en-US"/>
              <a:t>2</a:t>
            </a:r>
            <a:r>
              <a:rPr lang="en-US"/>
              <a:t> can be a ceramic then SnO</a:t>
            </a:r>
            <a:r>
              <a:rPr baseline="-25000" lang="en-US"/>
              <a:t>2</a:t>
            </a:r>
            <a:r>
              <a:rPr lang="en-US"/>
              <a:t> may be as well since both in the same group</a:t>
            </a:r>
            <a:endParaRPr/>
          </a:p>
          <a:p>
            <a:pPr indent="457200" lvl="0" marL="2286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p:txBody>
      </p:sp>
      <p:sp>
        <p:nvSpPr>
          <p:cNvPr id="664" name="Google Shape;664;p61"/>
          <p:cNvSpPr txBox="1"/>
          <p:nvPr/>
        </p:nvSpPr>
        <p:spPr>
          <a:xfrm>
            <a:off x="79402" y="6212330"/>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1.11: Analyze data, based on periodicity &amp; properties of binary compounds, to identify patterns &amp; generate hypotheses related to molecular design of compounds </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665" name="Google Shape;665;p61"/>
          <p:cNvSpPr txBox="1"/>
          <p:nvPr/>
        </p:nvSpPr>
        <p:spPr>
          <a:xfrm>
            <a:off x="8090622" y="-2465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666" name="Google Shape;666;p61"/>
          <p:cNvSpPr txBox="1"/>
          <p:nvPr/>
        </p:nvSpPr>
        <p:spPr>
          <a:xfrm>
            <a:off x="8199882" y="1788699"/>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kkitt"/>
              <a:buNone/>
            </a:pPr>
            <a:r>
              <a:rPr b="0" i="0" lang="en-US" sz="1800" u="sng" cap="none" strike="noStrike">
                <a:solidFill>
                  <a:schemeClr val="hlink"/>
                </a:solidFill>
                <a:latin typeface="Rokkitt"/>
                <a:ea typeface="Rokkitt"/>
                <a:cs typeface="Rokkitt"/>
                <a:sym typeface="Rokkitt"/>
                <a:hlinkClick r:id="rId4"/>
              </a:rPr>
              <a:t>Video</a:t>
            </a:r>
            <a:endParaRPr b="0" i="0" sz="1400" u="none" cap="none" strike="noStrike">
              <a:solidFill>
                <a:srgbClr val="000000"/>
              </a:solidFill>
              <a:latin typeface="Arial"/>
              <a:ea typeface="Arial"/>
              <a:cs typeface="Arial"/>
              <a:sym typeface="Arial"/>
            </a:endParaRPr>
          </a:p>
        </p:txBody>
      </p:sp>
      <p:pic>
        <p:nvPicPr>
          <p:cNvPr id="667" name="Google Shape;667;p61"/>
          <p:cNvPicPr preferRelativeResize="0"/>
          <p:nvPr/>
        </p:nvPicPr>
        <p:blipFill rotWithShape="1">
          <a:blip r:embed="rId5">
            <a:alphaModFix/>
          </a:blip>
          <a:srcRect b="0" l="0" r="0" t="0"/>
          <a:stretch/>
        </p:blipFill>
        <p:spPr>
          <a:xfrm>
            <a:off x="70525" y="1523900"/>
            <a:ext cx="5418550" cy="4363950"/>
          </a:xfrm>
          <a:prstGeom prst="rect">
            <a:avLst/>
          </a:prstGeom>
          <a:noFill/>
          <a:ln>
            <a:noFill/>
          </a:ln>
        </p:spPr>
      </p:pic>
      <p:sp>
        <p:nvSpPr>
          <p:cNvPr id="668" name="Google Shape;668;p61"/>
          <p:cNvSpPr txBox="1"/>
          <p:nvPr/>
        </p:nvSpPr>
        <p:spPr>
          <a:xfrm>
            <a:off x="4414026" y="5424755"/>
            <a:ext cx="641144" cy="27699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Times New Roman"/>
                <a:ea typeface="Times New Roman"/>
                <a:cs typeface="Times New Roman"/>
                <a:sym typeface="Times New Roman"/>
              </a:rPr>
              <a:t>attracts</a:t>
            </a:r>
            <a:endParaRPr b="0" i="0" sz="1200" u="none" cap="none" strike="noStrike">
              <a:solidFill>
                <a:schemeClr val="dk1"/>
              </a:solidFill>
              <a:latin typeface="Times New Roman"/>
              <a:ea typeface="Times New Roman"/>
              <a:cs typeface="Times New Roman"/>
              <a:sym typeface="Times New Roman"/>
            </a:endParaRPr>
          </a:p>
        </p:txBody>
      </p:sp>
      <p:sp>
        <p:nvSpPr>
          <p:cNvPr id="669" name="Google Shape;669;p61"/>
          <p:cNvSpPr txBox="1"/>
          <p:nvPr/>
        </p:nvSpPr>
        <p:spPr>
          <a:xfrm>
            <a:off x="7821476" y="5176866"/>
            <a:ext cx="353746" cy="27699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Times"/>
                <a:ea typeface="Times"/>
                <a:cs typeface="Times"/>
                <a:sym typeface="Times"/>
              </a:rPr>
              <a:t>its</a:t>
            </a:r>
            <a:endParaRPr b="0" i="0" sz="1200" u="none" cap="none" strike="noStrike">
              <a:solidFill>
                <a:schemeClr val="dk1"/>
              </a:solidFill>
              <a:latin typeface="Times"/>
              <a:ea typeface="Times"/>
              <a:cs typeface="Times"/>
              <a:sym typeface="Times"/>
            </a:endParaRPr>
          </a:p>
        </p:txBody>
      </p:sp>
      <p:pic>
        <p:nvPicPr>
          <p:cNvPr descr="Screen Shot 2016-04-09 at 3.54.28 PM.png" id="670" name="Google Shape;670;p61"/>
          <p:cNvPicPr preferRelativeResize="0"/>
          <p:nvPr/>
        </p:nvPicPr>
        <p:blipFill rotWithShape="1">
          <a:blip r:embed="rId6">
            <a:alphaModFix/>
          </a:blip>
          <a:srcRect b="0" l="0" r="0" t="0"/>
          <a:stretch/>
        </p:blipFill>
        <p:spPr>
          <a:xfrm>
            <a:off x="352516" y="1110447"/>
            <a:ext cx="8529798" cy="4846871"/>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71" name="Google Shape;671;p61"/>
          <p:cNvSpPr/>
          <p:nvPr/>
        </p:nvSpPr>
        <p:spPr>
          <a:xfrm>
            <a:off x="519135" y="4101127"/>
            <a:ext cx="7857649" cy="1729141"/>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500"/>
                                        <p:tgtEl>
                                          <p:spTgt spid="670"/>
                                        </p:tgtEl>
                                      </p:cBhvr>
                                    </p:animEffect>
                                  </p:childTnLst>
                                </p:cTn>
                              </p:par>
                              <p:par>
                                <p:cTn fill="hold" nodeType="withEffect" presetClass="entr" presetID="1" presetSubtype="0">
                                  <p:stCondLst>
                                    <p:cond delay="0"/>
                                  </p:stCondLst>
                                  <p:childTnLst>
                                    <p:set>
                                      <p:cBhvr>
                                        <p:cTn dur="1" fill="hold">
                                          <p:stCondLst>
                                            <p:cond delay="0"/>
                                          </p:stCondLst>
                                        </p:cTn>
                                        <p:tgtEl>
                                          <p:spTgt spid="6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71"/>
                                        </p:tgtEl>
                                      </p:cBhvr>
                                    </p:animEffect>
                                    <p:set>
                                      <p:cBhvr>
                                        <p:cTn dur="1" fill="hold">
                                          <p:stCondLst>
                                            <p:cond delay="2000"/>
                                          </p:stCondLst>
                                        </p:cTn>
                                        <p:tgtEl>
                                          <p:spTgt spid="67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2" name="Shape 412"/>
        <p:cNvGrpSpPr/>
        <p:nvPr/>
      </p:nvGrpSpPr>
      <p:grpSpPr>
        <a:xfrm>
          <a:off x="0" y="0"/>
          <a:ext cx="0" cy="0"/>
          <a:chOff x="0" y="0"/>
          <a:chExt cx="0" cy="0"/>
        </a:xfrm>
      </p:grpSpPr>
      <p:sp>
        <p:nvSpPr>
          <p:cNvPr id="413" name="Google Shape;413;p44"/>
          <p:cNvSpPr txBox="1"/>
          <p:nvPr>
            <p:ph type="title"/>
          </p:nvPr>
        </p:nvSpPr>
        <p:spPr>
          <a:xfrm>
            <a:off x="1296768" y="3124200"/>
            <a:ext cx="5638800" cy="1362075"/>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#1</a:t>
            </a:r>
            <a:endParaRPr sz="4000"/>
          </a:p>
        </p:txBody>
      </p:sp>
      <p:sp>
        <p:nvSpPr>
          <p:cNvPr id="414" name="Google Shape;414;p44"/>
          <p:cNvSpPr txBox="1"/>
          <p:nvPr>
            <p:ph idx="1" type="body"/>
          </p:nvPr>
        </p:nvSpPr>
        <p:spPr>
          <a:xfrm>
            <a:off x="1296769" y="4495800"/>
            <a:ext cx="6628032" cy="1500187"/>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Atomic Structure and Properties</a:t>
            </a:r>
            <a:endParaRPr sz="5000"/>
          </a:p>
        </p:txBody>
      </p:sp>
      <p:pic>
        <p:nvPicPr>
          <p:cNvPr id="415" name="Google Shape;415;p44"/>
          <p:cNvPicPr preferRelativeResize="0"/>
          <p:nvPr/>
        </p:nvPicPr>
        <p:blipFill rotWithShape="1">
          <a:blip r:embed="rId3">
            <a:alphaModFix/>
          </a:blip>
          <a:srcRect b="0" l="0" r="0" t="0"/>
          <a:stretch/>
        </p:blipFill>
        <p:spPr>
          <a:xfrm rot="758750">
            <a:off x="3415489" y="1306147"/>
            <a:ext cx="4727211" cy="21929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5" name="Shape 675"/>
        <p:cNvGrpSpPr/>
        <p:nvPr/>
      </p:nvGrpSpPr>
      <p:grpSpPr>
        <a:xfrm>
          <a:off x="0" y="0"/>
          <a:ext cx="0" cy="0"/>
          <a:chOff x="0" y="0"/>
          <a:chExt cx="0" cy="0"/>
        </a:xfrm>
      </p:grpSpPr>
      <p:sp>
        <p:nvSpPr>
          <p:cNvPr id="676" name="Google Shape;676;p62"/>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Bonding and Electronegativity</a:t>
            </a:r>
            <a:endParaRPr/>
          </a:p>
        </p:txBody>
      </p:sp>
      <p:sp>
        <p:nvSpPr>
          <p:cNvPr id="677" name="Google Shape;677;p6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678" name="Google Shape;678;p62"/>
          <p:cNvSpPr txBox="1"/>
          <p:nvPr/>
        </p:nvSpPr>
        <p:spPr>
          <a:xfrm>
            <a:off x="54755" y="6230156"/>
            <a:ext cx="91440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2.17: 	The student can predict the type of bonding present between two atoms in a binary compound based on position in the periodic table and the electronegativity of the elements.</a:t>
            </a:r>
            <a:endParaRPr b="0" i="0" sz="1400" u="none" cap="none" strike="noStrike">
              <a:solidFill>
                <a:srgbClr val="000000"/>
              </a:solidFill>
              <a:latin typeface="Arial"/>
              <a:ea typeface="Arial"/>
              <a:cs typeface="Arial"/>
              <a:sym typeface="Arial"/>
            </a:endParaRPr>
          </a:p>
        </p:txBody>
      </p:sp>
      <p:sp>
        <p:nvSpPr>
          <p:cNvPr id="679" name="Google Shape;679;p6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680" name="Google Shape;680;p6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http://butane.chem.uiuc.edu/cyerkes/chem102ae_fa08/homepage/Chem102AEFa07/Lecture_Notes_102/Lecture%2012%20_files/image24.gif" id="681" name="Google Shape;681;p62"/>
          <p:cNvPicPr preferRelativeResize="0"/>
          <p:nvPr/>
        </p:nvPicPr>
        <p:blipFill rotWithShape="1">
          <a:blip r:embed="rId5">
            <a:alphaModFix/>
          </a:blip>
          <a:srcRect b="0" l="0" r="0" t="0"/>
          <a:stretch/>
        </p:blipFill>
        <p:spPr>
          <a:xfrm>
            <a:off x="218151" y="2402440"/>
            <a:ext cx="8116956" cy="3153126"/>
          </a:xfrm>
          <a:prstGeom prst="rect">
            <a:avLst/>
          </a:prstGeom>
          <a:noFill/>
          <a:ln>
            <a:noFill/>
          </a:ln>
        </p:spPr>
      </p:pic>
      <p:sp>
        <p:nvSpPr>
          <p:cNvPr id="682" name="Google Shape;682;p62"/>
          <p:cNvSpPr txBox="1"/>
          <p:nvPr/>
        </p:nvSpPr>
        <p:spPr>
          <a:xfrm>
            <a:off x="963571" y="1100308"/>
            <a:ext cx="72168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Differences in electronegativities lead to different types of bonding*: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0.0 – 0.4: Bond is generally considered nonpolar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0.5 – 1.7: Bond is generally considered polar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&gt; 1.7: Bond is generally considered ionic</a:t>
            </a:r>
            <a:endParaRPr b="0" i="0" sz="1400" u="none" cap="none" strike="noStrike">
              <a:solidFill>
                <a:srgbClr val="000000"/>
              </a:solidFill>
              <a:latin typeface="Arial"/>
              <a:ea typeface="Arial"/>
              <a:cs typeface="Arial"/>
              <a:sym typeface="Arial"/>
            </a:endParaRPr>
          </a:p>
        </p:txBody>
      </p:sp>
      <p:sp>
        <p:nvSpPr>
          <p:cNvPr id="683" name="Google Shape;683;p62"/>
          <p:cNvSpPr txBox="1"/>
          <p:nvPr/>
        </p:nvSpPr>
        <p:spPr>
          <a:xfrm>
            <a:off x="755374" y="5555566"/>
            <a:ext cx="7579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Electronegativities are assigned values and are relative to fluorine. Electronegativity is a function of shielding / effective nuclear charge.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*Values presented are one possibility – other scales exist.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7" name="Shape 687"/>
        <p:cNvGrpSpPr/>
        <p:nvPr/>
      </p:nvGrpSpPr>
      <p:grpSpPr>
        <a:xfrm>
          <a:off x="0" y="0"/>
          <a:ext cx="0" cy="0"/>
          <a:chOff x="0" y="0"/>
          <a:chExt cx="0" cy="0"/>
        </a:xfrm>
      </p:grpSpPr>
      <p:sp>
        <p:nvSpPr>
          <p:cNvPr id="688" name="Google Shape;688;p63"/>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Ranking Bond Polarity</a:t>
            </a:r>
            <a:endParaRPr/>
          </a:p>
        </p:txBody>
      </p:sp>
      <p:sp>
        <p:nvSpPr>
          <p:cNvPr id="689" name="Google Shape;689;p63"/>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690" name="Google Shape;690;p63"/>
          <p:cNvSpPr txBox="1"/>
          <p:nvPr/>
        </p:nvSpPr>
        <p:spPr>
          <a:xfrm>
            <a:off x="0" y="6107045"/>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2.18: The student is able to rank and justify the on the ranking of bond polarity on the basis of the locations of the bonded atoms in the periodic table.</a:t>
            </a:r>
            <a:endParaRPr b="0" i="0" sz="1400" u="none" cap="none" strike="noStrike">
              <a:solidFill>
                <a:srgbClr val="000000"/>
              </a:solidFill>
              <a:latin typeface="Arial"/>
              <a:ea typeface="Arial"/>
              <a:cs typeface="Arial"/>
              <a:sym typeface="Arial"/>
            </a:endParaRPr>
          </a:p>
        </p:txBody>
      </p:sp>
      <p:sp>
        <p:nvSpPr>
          <p:cNvPr id="691" name="Google Shape;691;p6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692" name="Google Shape;692;p6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solution" id="693" name="Google Shape;693;p63"/>
          <p:cNvPicPr preferRelativeResize="0"/>
          <p:nvPr/>
        </p:nvPicPr>
        <p:blipFill rotWithShape="1">
          <a:blip r:embed="rId5">
            <a:alphaModFix/>
          </a:blip>
          <a:srcRect b="0" l="0" r="0" t="0"/>
          <a:stretch/>
        </p:blipFill>
        <p:spPr>
          <a:xfrm>
            <a:off x="696749" y="1313123"/>
            <a:ext cx="6828321" cy="4228134"/>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694" name="Google Shape;694;p63"/>
          <p:cNvSpPr/>
          <p:nvPr/>
        </p:nvSpPr>
        <p:spPr>
          <a:xfrm>
            <a:off x="671091" y="4174435"/>
            <a:ext cx="6828300" cy="13668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694"/>
                                        </p:tgtEl>
                                      </p:cBhvr>
                                    </p:animEffect>
                                    <p:set>
                                      <p:cBhvr>
                                        <p:cTn dur="1" fill="hold">
                                          <p:stCondLst>
                                            <p:cond delay="2000"/>
                                          </p:stCondLst>
                                        </p:cTn>
                                        <p:tgtEl>
                                          <p:spTgt spid="69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8" name="Shape 698"/>
        <p:cNvGrpSpPr/>
        <p:nvPr/>
      </p:nvGrpSpPr>
      <p:grpSpPr>
        <a:xfrm>
          <a:off x="0" y="0"/>
          <a:ext cx="0" cy="0"/>
          <a:chOff x="0" y="0"/>
          <a:chExt cx="0" cy="0"/>
        </a:xfrm>
      </p:grpSpPr>
      <p:sp>
        <p:nvSpPr>
          <p:cNvPr id="699" name="Google Shape;699;p64"/>
          <p:cNvSpPr txBox="1"/>
          <p:nvPr>
            <p:ph type="title"/>
          </p:nvPr>
        </p:nvSpPr>
        <p:spPr>
          <a:xfrm>
            <a:off x="1296768" y="1143000"/>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#2</a:t>
            </a:r>
            <a:endParaRPr sz="4000"/>
          </a:p>
        </p:txBody>
      </p:sp>
      <p:sp>
        <p:nvSpPr>
          <p:cNvPr id="700" name="Google Shape;700;p64"/>
          <p:cNvSpPr txBox="1"/>
          <p:nvPr>
            <p:ph idx="1" type="body"/>
          </p:nvPr>
        </p:nvSpPr>
        <p:spPr>
          <a:xfrm>
            <a:off x="1296769" y="2514600"/>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Molecular and Ionic Compound Structures and Properties 7-9%</a:t>
            </a:r>
            <a:endParaRPr sz="50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4" name="Shape 704"/>
        <p:cNvGrpSpPr/>
        <p:nvPr/>
      </p:nvGrpSpPr>
      <p:grpSpPr>
        <a:xfrm>
          <a:off x="0" y="0"/>
          <a:ext cx="0" cy="0"/>
          <a:chOff x="0" y="0"/>
          <a:chExt cx="0" cy="0"/>
        </a:xfrm>
      </p:grpSpPr>
      <p:sp>
        <p:nvSpPr>
          <p:cNvPr id="705" name="Google Shape;705;p65"/>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Properties Based on Bonding</a:t>
            </a:r>
            <a:endParaRPr/>
          </a:p>
        </p:txBody>
      </p:sp>
      <p:sp>
        <p:nvSpPr>
          <p:cNvPr id="706" name="Google Shape;706;p65"/>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707" name="Google Shape;707;p65"/>
          <p:cNvSpPr txBox="1"/>
          <p:nvPr/>
        </p:nvSpPr>
        <p:spPr>
          <a:xfrm>
            <a:off x="0" y="6245276"/>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 Students can predict properties of substances based on their chemical formulas, and provide explanations of their properties based on particle views 																	</a:t>
            </a:r>
            <a:endParaRPr b="0" i="0" sz="1800" u="none" cap="none" strike="noStrike">
              <a:solidFill>
                <a:schemeClr val="dk1"/>
              </a:solidFill>
              <a:latin typeface="Rockwell"/>
              <a:ea typeface="Rockwell"/>
              <a:cs typeface="Rockwell"/>
              <a:sym typeface="Rockwell"/>
            </a:endParaRPr>
          </a:p>
        </p:txBody>
      </p:sp>
      <p:sp>
        <p:nvSpPr>
          <p:cNvPr id="708" name="Google Shape;708;p6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709" name="Google Shape;709;p65"/>
          <p:cNvSpPr txBox="1"/>
          <p:nvPr/>
        </p:nvSpPr>
        <p:spPr>
          <a:xfrm>
            <a:off x="7960258" y="1792196"/>
            <a:ext cx="1116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 1</a:t>
            </a:r>
            <a:endParaRPr b="0" i="0" sz="1800" u="none" cap="none" strike="noStrike">
              <a:solidFill>
                <a:schemeClr val="dk1"/>
              </a:solidFill>
              <a:latin typeface="Rockwell"/>
              <a:ea typeface="Rockwell"/>
              <a:cs typeface="Rockwell"/>
              <a:sym typeface="Rockwell"/>
            </a:endParaRPr>
          </a:p>
        </p:txBody>
      </p:sp>
      <p:sp>
        <p:nvSpPr>
          <p:cNvPr id="710" name="Google Shape;710;p65"/>
          <p:cNvSpPr txBox="1"/>
          <p:nvPr>
            <p:ph idx="1" type="body"/>
          </p:nvPr>
        </p:nvSpPr>
        <p:spPr>
          <a:xfrm>
            <a:off x="140956" y="5098662"/>
            <a:ext cx="8958900" cy="1226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Visit the </a:t>
            </a:r>
            <a:r>
              <a:rPr lang="en-US" u="sng">
                <a:solidFill>
                  <a:schemeClr val="hlink"/>
                </a:solidFill>
                <a:hlinkClick r:id="rId5"/>
              </a:rPr>
              <a:t>Virtual Lab</a:t>
            </a:r>
            <a:r>
              <a:rPr lang="en-US"/>
              <a:t> to explore properties based on bond type (click on perform)</a:t>
            </a:r>
            <a:endParaRPr/>
          </a:p>
          <a:p>
            <a:pPr indent="0" lvl="0" marL="0" rtl="0" algn="l">
              <a:lnSpc>
                <a:spcPct val="100000"/>
              </a:lnSpc>
              <a:spcBef>
                <a:spcPts val="2000"/>
              </a:spcBef>
              <a:spcAft>
                <a:spcPts val="0"/>
              </a:spcAft>
              <a:buSzPts val="1350"/>
              <a:buNone/>
            </a:pPr>
            <a:r>
              <a:rPr lang="en-US"/>
              <a:t>        Not all ionic compounds are soluble, but those containing ammonium, nitrate, alkali metals, and halogens (except bonded to Ag, Hg and Pb) are typically</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sp>
        <p:nvSpPr>
          <p:cNvPr id="711" name="Google Shape;711;p65"/>
          <p:cNvSpPr txBox="1"/>
          <p:nvPr/>
        </p:nvSpPr>
        <p:spPr>
          <a:xfrm>
            <a:off x="7964698" y="2018570"/>
            <a:ext cx="1116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 2</a:t>
            </a:r>
            <a:endParaRPr b="0" i="0" sz="1800" u="none" cap="none" strike="noStrike">
              <a:solidFill>
                <a:schemeClr val="dk1"/>
              </a:solidFill>
              <a:latin typeface="Rockwell"/>
              <a:ea typeface="Rockwell"/>
              <a:cs typeface="Rockwell"/>
              <a:sym typeface="Rockwell"/>
            </a:endParaRPr>
          </a:p>
        </p:txBody>
      </p:sp>
      <p:sp>
        <p:nvSpPr>
          <p:cNvPr id="712" name="Google Shape;712;p65"/>
          <p:cNvSpPr txBox="1"/>
          <p:nvPr/>
        </p:nvSpPr>
        <p:spPr>
          <a:xfrm>
            <a:off x="7973078" y="2235502"/>
            <a:ext cx="1116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Video 3</a:t>
            </a:r>
            <a:endParaRPr b="0" i="0" sz="1800" u="none" cap="none" strike="noStrike">
              <a:solidFill>
                <a:schemeClr val="dk1"/>
              </a:solidFill>
              <a:latin typeface="Rockwell"/>
              <a:ea typeface="Rockwell"/>
              <a:cs typeface="Rockwell"/>
              <a:sym typeface="Rockwell"/>
            </a:endParaRPr>
          </a:p>
        </p:txBody>
      </p:sp>
      <p:sp>
        <p:nvSpPr>
          <p:cNvPr id="713" name="Google Shape;713;p65"/>
          <p:cNvSpPr txBox="1"/>
          <p:nvPr/>
        </p:nvSpPr>
        <p:spPr>
          <a:xfrm>
            <a:off x="7982897" y="2458720"/>
            <a:ext cx="1116900" cy="369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8"/>
              </a:rPr>
              <a:t>Video 4</a:t>
            </a:r>
            <a:endParaRPr b="0" i="0" sz="1800" u="none" cap="none" strike="noStrike">
              <a:solidFill>
                <a:schemeClr val="dk1"/>
              </a:solidFill>
              <a:latin typeface="Rockwell"/>
              <a:ea typeface="Rockwell"/>
              <a:cs typeface="Rockwell"/>
              <a:sym typeface="Rockwell"/>
            </a:endParaRPr>
          </a:p>
        </p:txBody>
      </p:sp>
      <p:sp>
        <p:nvSpPr>
          <p:cNvPr id="714" name="Google Shape;714;p65"/>
          <p:cNvSpPr/>
          <p:nvPr/>
        </p:nvSpPr>
        <p:spPr>
          <a:xfrm>
            <a:off x="7508776" y="2087823"/>
            <a:ext cx="147900" cy="147600"/>
          </a:xfrm>
          <a:prstGeom prst="star5">
            <a:avLst>
              <a:gd fmla="val 19098" name="adj"/>
              <a:gd fmla="val 105146" name="hf"/>
              <a:gd fmla="val 110557" name="vf"/>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15" name="Google Shape;715;p65"/>
          <p:cNvSpPr/>
          <p:nvPr/>
        </p:nvSpPr>
        <p:spPr>
          <a:xfrm>
            <a:off x="282109" y="5659008"/>
            <a:ext cx="359100" cy="271200"/>
          </a:xfrm>
          <a:prstGeom prst="star5">
            <a:avLst>
              <a:gd fmla="val 19098" name="adj"/>
              <a:gd fmla="val 105146" name="hf"/>
              <a:gd fmla="val 110557" name="vf"/>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Screen Shot 2016-04-08 at 6.55.12 PM.png" id="716" name="Google Shape;716;p65"/>
          <p:cNvPicPr preferRelativeResize="0"/>
          <p:nvPr/>
        </p:nvPicPr>
        <p:blipFill rotWithShape="1">
          <a:blip r:embed="rId9">
            <a:alphaModFix/>
          </a:blip>
          <a:srcRect b="0" l="0" r="0" t="0"/>
          <a:stretch/>
        </p:blipFill>
        <p:spPr>
          <a:xfrm>
            <a:off x="86658" y="1148952"/>
            <a:ext cx="7924800" cy="3962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0" name="Shape 720"/>
        <p:cNvGrpSpPr/>
        <p:nvPr/>
      </p:nvGrpSpPr>
      <p:grpSpPr>
        <a:xfrm>
          <a:off x="0" y="0"/>
          <a:ext cx="0" cy="0"/>
          <a:chOff x="0" y="0"/>
          <a:chExt cx="0" cy="0"/>
        </a:xfrm>
      </p:grpSpPr>
      <p:sp>
        <p:nvSpPr>
          <p:cNvPr id="721" name="Google Shape;721;p66"/>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Metallic Solids - Characteristics</a:t>
            </a:r>
            <a:endParaRPr/>
          </a:p>
        </p:txBody>
      </p:sp>
      <p:sp>
        <p:nvSpPr>
          <p:cNvPr id="722" name="Google Shape;722;p6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723" name="Google Shape;723;p66"/>
          <p:cNvSpPr txBox="1"/>
          <p:nvPr/>
        </p:nvSpPr>
        <p:spPr>
          <a:xfrm>
            <a:off x="0" y="6188071"/>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2.27: The student can create a representation of a metallic solid that shows essential characteristics of the structure and interactions present in the substance. </a:t>
            </a:r>
            <a:endParaRPr b="0" i="0" sz="1400" u="none" cap="none" strike="noStrike">
              <a:solidFill>
                <a:srgbClr val="000000"/>
              </a:solidFill>
              <a:latin typeface="Arial"/>
              <a:ea typeface="Arial"/>
              <a:cs typeface="Arial"/>
              <a:sym typeface="Arial"/>
            </a:endParaRPr>
          </a:p>
        </p:txBody>
      </p:sp>
      <p:sp>
        <p:nvSpPr>
          <p:cNvPr id="724" name="Google Shape;724;p66"/>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http://a.files.bbci.co.uk/bam/live/content/z7ydxnb/small" id="725" name="Google Shape;725;p66"/>
          <p:cNvPicPr preferRelativeResize="0"/>
          <p:nvPr/>
        </p:nvPicPr>
        <p:blipFill rotWithShape="1">
          <a:blip r:embed="rId5">
            <a:alphaModFix/>
          </a:blip>
          <a:srcRect b="0" l="0" r="0" t="0"/>
          <a:stretch/>
        </p:blipFill>
        <p:spPr>
          <a:xfrm>
            <a:off x="6066938" y="3333687"/>
            <a:ext cx="2567678" cy="2440983"/>
          </a:xfrm>
          <a:prstGeom prst="rect">
            <a:avLst/>
          </a:prstGeom>
          <a:noFill/>
          <a:ln>
            <a:noFill/>
          </a:ln>
        </p:spPr>
      </p:pic>
      <p:pic>
        <p:nvPicPr>
          <p:cNvPr descr="http://intranet.micds.org/upper/science/chem_02/chem_text_'02/secondsemester/newchaps/solutionscolligativeprops/images/brass.gif" id="726" name="Google Shape;726;p66"/>
          <p:cNvPicPr preferRelativeResize="0"/>
          <p:nvPr/>
        </p:nvPicPr>
        <p:blipFill rotWithShape="1">
          <a:blip r:embed="rId6">
            <a:alphaModFix/>
          </a:blip>
          <a:srcRect b="0" l="0" r="0" t="0"/>
          <a:stretch/>
        </p:blipFill>
        <p:spPr>
          <a:xfrm>
            <a:off x="455679" y="710005"/>
            <a:ext cx="6382443" cy="2803768"/>
          </a:xfrm>
          <a:prstGeom prst="rect">
            <a:avLst/>
          </a:prstGeom>
          <a:noFill/>
          <a:ln>
            <a:noFill/>
          </a:ln>
        </p:spPr>
      </p:pic>
      <p:pic>
        <p:nvPicPr>
          <p:cNvPr descr="https://upload.wikimedia.org/wikipedia/commons/thumb/1/19/Interstitial_solute.svg/2000px-Interstitial_solute.svg.png" id="727" name="Google Shape;727;p66"/>
          <p:cNvPicPr preferRelativeResize="0"/>
          <p:nvPr/>
        </p:nvPicPr>
        <p:blipFill rotWithShape="1">
          <a:blip r:embed="rId7">
            <a:alphaModFix/>
          </a:blip>
          <a:srcRect b="0" l="0" r="0" t="0"/>
          <a:stretch/>
        </p:blipFill>
        <p:spPr>
          <a:xfrm>
            <a:off x="2077409" y="3617123"/>
            <a:ext cx="2367800" cy="23642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1" name="Shape 731"/>
        <p:cNvGrpSpPr/>
        <p:nvPr/>
      </p:nvGrpSpPr>
      <p:grpSpPr>
        <a:xfrm>
          <a:off x="0" y="0"/>
          <a:ext cx="0" cy="0"/>
          <a:chOff x="0" y="0"/>
          <a:chExt cx="0" cy="0"/>
        </a:xfrm>
      </p:grpSpPr>
      <p:sp>
        <p:nvSpPr>
          <p:cNvPr id="732" name="Google Shape;732;p67"/>
          <p:cNvSpPr txBox="1"/>
          <p:nvPr>
            <p:ph type="title"/>
          </p:nvPr>
        </p:nvSpPr>
        <p:spPr>
          <a:xfrm>
            <a:off x="215720" y="15670"/>
            <a:ext cx="79542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Metallic Properties – Sea of Electrons</a:t>
            </a:r>
            <a:endParaRPr baseline="30000"/>
          </a:p>
        </p:txBody>
      </p:sp>
      <p:sp>
        <p:nvSpPr>
          <p:cNvPr id="733" name="Google Shape;733;p6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734" name="Google Shape;734;p67"/>
          <p:cNvSpPr txBox="1"/>
          <p:nvPr/>
        </p:nvSpPr>
        <p:spPr>
          <a:xfrm>
            <a:off x="-2" y="5970499"/>
            <a:ext cx="9144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2.20: The student is able to explain how a bonding model involving delocalized electrons is consistent with macroscopic properties of metals (e.g., conductivity, malleability, ductility, and low volatility) and the shell model of the atom.</a:t>
            </a:r>
            <a:endParaRPr b="0" i="0" sz="1400" u="none" cap="none" strike="noStrike">
              <a:solidFill>
                <a:srgbClr val="000000"/>
              </a:solidFill>
              <a:latin typeface="Arial"/>
              <a:ea typeface="Arial"/>
              <a:cs typeface="Arial"/>
              <a:sym typeface="Arial"/>
            </a:endParaRPr>
          </a:p>
        </p:txBody>
      </p:sp>
      <p:sp>
        <p:nvSpPr>
          <p:cNvPr id="735" name="Google Shape;735;p6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http://study.com/cimages/multimages/16/properties.png" id="736" name="Google Shape;736;p67"/>
          <p:cNvPicPr preferRelativeResize="0"/>
          <p:nvPr/>
        </p:nvPicPr>
        <p:blipFill rotWithShape="1">
          <a:blip r:embed="rId5">
            <a:alphaModFix/>
          </a:blip>
          <a:srcRect b="0" l="0" r="0" t="0"/>
          <a:stretch/>
        </p:blipFill>
        <p:spPr>
          <a:xfrm>
            <a:off x="249744" y="615810"/>
            <a:ext cx="5154165" cy="2680167"/>
          </a:xfrm>
          <a:prstGeom prst="rect">
            <a:avLst/>
          </a:prstGeom>
          <a:noFill/>
          <a:ln>
            <a:noFill/>
          </a:ln>
        </p:spPr>
      </p:pic>
      <p:sp>
        <p:nvSpPr>
          <p:cNvPr id="737" name="Google Shape;737;p67"/>
          <p:cNvSpPr txBox="1"/>
          <p:nvPr/>
        </p:nvSpPr>
        <p:spPr>
          <a:xfrm>
            <a:off x="203269" y="3126545"/>
            <a:ext cx="4346700" cy="28623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Rockwell"/>
                <a:ea typeface="Rockwell"/>
                <a:cs typeface="Rockwell"/>
                <a:sym typeface="Rockwell"/>
              </a:rPr>
              <a:t>“The metallic bond is not the easiest type of bond to understand, so an analogy may help. Imagine filling your bathtub with golf balls. Fill it right up to the top. The golf balls will arrange themselves in an orderly fashion as they fill the space in the tub. Do you see any spaces between the balls? If you turn on the faucet and plug the drain, the water will fill up those spaces. What you now have is something like metallic bonding. The golf balls are the metal kernals, and the water represents the valence electrons shared by all of the atoms.”</a:t>
            </a:r>
            <a:endParaRPr b="0" i="0" sz="1400" u="none" cap="none" strike="noStrike">
              <a:solidFill>
                <a:srgbClr val="000000"/>
              </a:solidFill>
              <a:latin typeface="Arial"/>
              <a:ea typeface="Arial"/>
              <a:cs typeface="Arial"/>
              <a:sym typeface="Arial"/>
            </a:endParaRPr>
          </a:p>
        </p:txBody>
      </p:sp>
      <p:pic>
        <p:nvPicPr>
          <p:cNvPr id="738" name="Google Shape;738;p67"/>
          <p:cNvPicPr preferRelativeResize="0"/>
          <p:nvPr/>
        </p:nvPicPr>
        <p:blipFill rotWithShape="1">
          <a:blip r:embed="rId6">
            <a:alphaModFix/>
          </a:blip>
          <a:srcRect b="0" l="0" r="0" t="0"/>
          <a:stretch/>
        </p:blipFill>
        <p:spPr>
          <a:xfrm>
            <a:off x="5403909" y="1131776"/>
            <a:ext cx="2543175" cy="42576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2" name="Shape 742"/>
        <p:cNvGrpSpPr/>
        <p:nvPr/>
      </p:nvGrpSpPr>
      <p:grpSpPr>
        <a:xfrm>
          <a:off x="0" y="0"/>
          <a:ext cx="0" cy="0"/>
          <a:chOff x="0" y="0"/>
          <a:chExt cx="0" cy="0"/>
        </a:xfrm>
      </p:grpSpPr>
      <p:pic>
        <p:nvPicPr>
          <p:cNvPr descr="http://www.dynamicscience.com.au/tester/solutions1/war/metallurgy/metalsconductalloys.gif" id="743" name="Google Shape;743;p68"/>
          <p:cNvPicPr preferRelativeResize="0"/>
          <p:nvPr/>
        </p:nvPicPr>
        <p:blipFill rotWithShape="1">
          <a:blip r:embed="rId3">
            <a:alphaModFix/>
          </a:blip>
          <a:srcRect b="0" l="0" r="0" t="0"/>
          <a:stretch/>
        </p:blipFill>
        <p:spPr>
          <a:xfrm>
            <a:off x="-45911" y="-1086150"/>
            <a:ext cx="8174424" cy="7574970"/>
          </a:xfrm>
          <a:prstGeom prst="rect">
            <a:avLst/>
          </a:prstGeom>
          <a:noFill/>
          <a:ln>
            <a:noFill/>
          </a:ln>
        </p:spPr>
      </p:pic>
      <p:sp>
        <p:nvSpPr>
          <p:cNvPr id="744" name="Google Shape;744;p68"/>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Alloys!</a:t>
            </a:r>
            <a:endParaRPr/>
          </a:p>
        </p:txBody>
      </p:sp>
      <p:sp>
        <p:nvSpPr>
          <p:cNvPr id="745" name="Google Shape;745;p68"/>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746" name="Google Shape;746;p6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747" name="Google Shape;747;p6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748" name="Google Shape;748;p68"/>
          <p:cNvSpPr txBox="1"/>
          <p:nvPr/>
        </p:nvSpPr>
        <p:spPr>
          <a:xfrm>
            <a:off x="0" y="6334780"/>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2.26: Students can use the electron sea model of metallic bonding to predict or make claims about macroscopic properties of metals or alloys.</a:t>
            </a:r>
            <a:endParaRPr b="0" i="0" sz="1400" u="none" cap="none" strike="noStrike">
              <a:solidFill>
                <a:srgbClr val="000000"/>
              </a:solidFill>
              <a:latin typeface="Arial"/>
              <a:ea typeface="Arial"/>
              <a:cs typeface="Arial"/>
              <a:sym typeface="Arial"/>
            </a:endParaRPr>
          </a:p>
        </p:txBody>
      </p:sp>
      <p:pic>
        <p:nvPicPr>
          <p:cNvPr id="749" name="Google Shape;749;p68"/>
          <p:cNvPicPr preferRelativeResize="0"/>
          <p:nvPr/>
        </p:nvPicPr>
        <p:blipFill rotWithShape="1">
          <a:blip r:embed="rId6">
            <a:alphaModFix/>
          </a:blip>
          <a:srcRect b="0" l="0" r="0" t="0"/>
          <a:stretch/>
        </p:blipFill>
        <p:spPr>
          <a:xfrm>
            <a:off x="23301" y="2203137"/>
            <a:ext cx="9181592" cy="382566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4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3" name="Shape 753"/>
        <p:cNvGrpSpPr/>
        <p:nvPr/>
      </p:nvGrpSpPr>
      <p:grpSpPr>
        <a:xfrm>
          <a:off x="0" y="0"/>
          <a:ext cx="0" cy="0"/>
          <a:chOff x="0" y="0"/>
          <a:chExt cx="0" cy="0"/>
        </a:xfrm>
      </p:grpSpPr>
      <p:sp>
        <p:nvSpPr>
          <p:cNvPr id="754" name="Google Shape;754;p69"/>
          <p:cNvSpPr txBox="1"/>
          <p:nvPr>
            <p:ph type="title"/>
          </p:nvPr>
        </p:nvSpPr>
        <p:spPr>
          <a:xfrm>
            <a:off x="498474" y="-21686"/>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Alloys and their Properties</a:t>
            </a:r>
            <a:endParaRPr/>
          </a:p>
        </p:txBody>
      </p:sp>
      <p:sp>
        <p:nvSpPr>
          <p:cNvPr id="755" name="Google Shape;755;p6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756" name="Google Shape;756;p6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solution" id="757" name="Google Shape;757;p69"/>
          <p:cNvPicPr preferRelativeResize="0"/>
          <p:nvPr/>
        </p:nvPicPr>
        <p:blipFill rotWithShape="1">
          <a:blip r:embed="rId5">
            <a:alphaModFix/>
          </a:blip>
          <a:srcRect b="0" l="0" r="0" t="0"/>
          <a:stretch/>
        </p:blipFill>
        <p:spPr>
          <a:xfrm>
            <a:off x="174320" y="665537"/>
            <a:ext cx="5494710" cy="5293469"/>
          </a:xfrm>
          <a:prstGeom prst="rect">
            <a:avLst/>
          </a:prstGeom>
          <a:noFill/>
          <a:ln cap="sq" cmpd="sng" w="127000">
            <a:solidFill>
              <a:srgbClr val="000000"/>
            </a:solidFill>
            <a:prstDash val="solid"/>
            <a:miter lim="800000"/>
            <a:headEnd len="sm" w="sm" type="none"/>
            <a:tailEnd len="sm" w="sm" type="none"/>
          </a:ln>
          <a:effectLst>
            <a:outerShdw blurRad="57150" rotWithShape="0" algn="tl" dir="2700000" dist="50800">
              <a:srgbClr val="000000">
                <a:alpha val="40000"/>
              </a:srgbClr>
            </a:outerShdw>
          </a:effectLst>
        </p:spPr>
      </p:pic>
      <p:pic>
        <p:nvPicPr>
          <p:cNvPr id="758" name="Google Shape;758;p69"/>
          <p:cNvPicPr preferRelativeResize="0"/>
          <p:nvPr/>
        </p:nvPicPr>
        <p:blipFill rotWithShape="1">
          <a:blip r:embed="rId6">
            <a:alphaModFix/>
          </a:blip>
          <a:srcRect b="0" l="0" r="0" t="0"/>
          <a:stretch/>
        </p:blipFill>
        <p:spPr>
          <a:xfrm>
            <a:off x="6026601" y="1326685"/>
            <a:ext cx="1670612" cy="2366961"/>
          </a:xfrm>
          <a:prstGeom prst="rect">
            <a:avLst/>
          </a:prstGeom>
          <a:noFill/>
          <a:ln cap="flat" cmpd="sng" w="19050">
            <a:solidFill>
              <a:srgbClr val="4C264C"/>
            </a:solidFill>
            <a:prstDash val="solid"/>
            <a:round/>
            <a:headEnd len="sm" w="sm" type="none"/>
            <a:tailEnd len="sm" w="sm" type="none"/>
          </a:ln>
        </p:spPr>
      </p:pic>
      <p:pic>
        <p:nvPicPr>
          <p:cNvPr id="759" name="Google Shape;759;p69"/>
          <p:cNvPicPr preferRelativeResize="0"/>
          <p:nvPr/>
        </p:nvPicPr>
        <p:blipFill rotWithShape="1">
          <a:blip r:embed="rId7">
            <a:alphaModFix/>
          </a:blip>
          <a:srcRect b="0" l="0" r="0" t="0"/>
          <a:stretch/>
        </p:blipFill>
        <p:spPr>
          <a:xfrm>
            <a:off x="7314887" y="3506867"/>
            <a:ext cx="1670614" cy="2366964"/>
          </a:xfrm>
          <a:prstGeom prst="rect">
            <a:avLst/>
          </a:prstGeom>
          <a:noFill/>
          <a:ln cap="flat" cmpd="sng" w="12700">
            <a:solidFill>
              <a:schemeClr val="dk1"/>
            </a:solidFill>
            <a:prstDash val="solid"/>
            <a:round/>
            <a:headEnd len="sm" w="sm" type="none"/>
            <a:tailEnd len="sm" w="sm" type="none"/>
          </a:ln>
        </p:spPr>
      </p:pic>
      <p:sp>
        <p:nvSpPr>
          <p:cNvPr id="760" name="Google Shape;760;p69"/>
          <p:cNvSpPr/>
          <p:nvPr/>
        </p:nvSpPr>
        <p:spPr>
          <a:xfrm>
            <a:off x="174320" y="4714875"/>
            <a:ext cx="5494800" cy="11955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61" name="Google Shape;761;p69"/>
          <p:cNvSpPr txBox="1"/>
          <p:nvPr/>
        </p:nvSpPr>
        <p:spPr>
          <a:xfrm>
            <a:off x="0" y="6102905"/>
            <a:ext cx="9144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2.25: The student is able to compare the properties of metal alloys with their constituent elements to determine if an alloy has formed, identify the type of alloy formed, and explain the differences in properties using particulate level reasoning.</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6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5" name="Shape 765"/>
        <p:cNvGrpSpPr/>
        <p:nvPr/>
      </p:nvGrpSpPr>
      <p:grpSpPr>
        <a:xfrm>
          <a:off x="0" y="0"/>
          <a:ext cx="0" cy="0"/>
          <a:chOff x="0" y="0"/>
          <a:chExt cx="0" cy="0"/>
        </a:xfrm>
      </p:grpSpPr>
      <p:sp>
        <p:nvSpPr>
          <p:cNvPr id="766" name="Google Shape;766;p70"/>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Properties of Metallic Solids</a:t>
            </a:r>
            <a:endParaRPr/>
          </a:p>
        </p:txBody>
      </p:sp>
      <p:sp>
        <p:nvSpPr>
          <p:cNvPr id="767" name="Google Shape;767;p70"/>
          <p:cNvSpPr txBox="1"/>
          <p:nvPr/>
        </p:nvSpPr>
        <p:spPr>
          <a:xfrm>
            <a:off x="0" y="6311182"/>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2.28: The student is able to explain a representation that connects properties of a metallic solid to its structural attributes and to the interactions present at the atomic level. </a:t>
            </a:r>
            <a:endParaRPr b="0" i="0" sz="1400" u="none" cap="none" strike="noStrike">
              <a:solidFill>
                <a:srgbClr val="000000"/>
              </a:solidFill>
              <a:latin typeface="Arial"/>
              <a:ea typeface="Arial"/>
              <a:cs typeface="Arial"/>
              <a:sym typeface="Arial"/>
            </a:endParaRPr>
          </a:p>
        </p:txBody>
      </p:sp>
      <p:pic>
        <p:nvPicPr>
          <p:cNvPr descr="solution" id="768" name="Google Shape;768;p70"/>
          <p:cNvPicPr preferRelativeResize="0"/>
          <p:nvPr/>
        </p:nvPicPr>
        <p:blipFill rotWithShape="1">
          <a:blip r:embed="rId3">
            <a:alphaModFix/>
          </a:blip>
          <a:srcRect b="0" l="0" r="0" t="0"/>
          <a:stretch/>
        </p:blipFill>
        <p:spPr>
          <a:xfrm>
            <a:off x="455679" y="1306104"/>
            <a:ext cx="7429363" cy="4599705"/>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769" name="Google Shape;769;p70"/>
          <p:cNvSpPr/>
          <p:nvPr/>
        </p:nvSpPr>
        <p:spPr>
          <a:xfrm>
            <a:off x="250415" y="4383157"/>
            <a:ext cx="7866600" cy="17889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770" name="Google Shape;770;p70"/>
          <p:cNvSpPr txBox="1"/>
          <p:nvPr/>
        </p:nvSpPr>
        <p:spPr>
          <a:xfrm>
            <a:off x="835785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771" name="Google Shape;771;p70"/>
          <p:cNvSpPr txBox="1"/>
          <p:nvPr/>
        </p:nvSpPr>
        <p:spPr>
          <a:xfrm>
            <a:off x="8290017" y="-58308"/>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Source</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76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75" name="Shape 775"/>
        <p:cNvGrpSpPr/>
        <p:nvPr/>
      </p:nvGrpSpPr>
      <p:grpSpPr>
        <a:xfrm>
          <a:off x="0" y="0"/>
          <a:ext cx="0" cy="0"/>
          <a:chOff x="0" y="0"/>
          <a:chExt cx="0" cy="0"/>
        </a:xfrm>
      </p:grpSpPr>
      <p:sp>
        <p:nvSpPr>
          <p:cNvPr id="776" name="Google Shape;776;p71"/>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000"/>
              <a:buFont typeface="Rockwell"/>
              <a:buNone/>
            </a:pPr>
            <a:r>
              <a:rPr lang="en-US" sz="3000"/>
              <a:t>Ionic or Covalent? Bonding Tests</a:t>
            </a:r>
            <a:endParaRPr sz="3000"/>
          </a:p>
        </p:txBody>
      </p:sp>
      <p:sp>
        <p:nvSpPr>
          <p:cNvPr id="777" name="Google Shape;777;p71"/>
          <p:cNvSpPr txBox="1"/>
          <p:nvPr/>
        </p:nvSpPr>
        <p:spPr>
          <a:xfrm>
            <a:off x="0" y="6314373"/>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2.22: The student is able to design or evaluate a plan to collect and/or interpret data needed to deduce the type of bonding in a sample of a solid.</a:t>
            </a:r>
            <a:endParaRPr b="0" i="0" sz="1400" u="none" cap="none" strike="noStrike">
              <a:solidFill>
                <a:srgbClr val="000000"/>
              </a:solidFill>
              <a:latin typeface="Arial"/>
              <a:ea typeface="Arial"/>
              <a:cs typeface="Arial"/>
              <a:sym typeface="Arial"/>
            </a:endParaRPr>
          </a:p>
        </p:txBody>
      </p:sp>
      <p:sp>
        <p:nvSpPr>
          <p:cNvPr id="778" name="Google Shape;778;p7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Video</a:t>
            </a:r>
            <a:endParaRPr b="0" i="0" sz="1800" u="none" cap="none" strike="noStrike">
              <a:solidFill>
                <a:schemeClr val="dk1"/>
              </a:solidFill>
              <a:latin typeface="Rockwell"/>
              <a:ea typeface="Rockwell"/>
              <a:cs typeface="Rockwell"/>
              <a:sym typeface="Rockwell"/>
            </a:endParaRPr>
          </a:p>
        </p:txBody>
      </p:sp>
      <p:sp>
        <p:nvSpPr>
          <p:cNvPr id="779" name="Google Shape;779;p71"/>
          <p:cNvSpPr txBox="1"/>
          <p:nvPr/>
        </p:nvSpPr>
        <p:spPr>
          <a:xfrm>
            <a:off x="5625360" y="3468962"/>
            <a:ext cx="2591700" cy="23082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Use properties of compounds to differentiate them from one another. Other tests may be performed to positively identify the compound, but are not necessary to observe types of bonds present.</a:t>
            </a:r>
            <a:endParaRPr b="0" i="0" sz="1400" u="none" cap="none" strike="noStrike">
              <a:solidFill>
                <a:srgbClr val="000000"/>
              </a:solidFill>
              <a:latin typeface="Arial"/>
              <a:ea typeface="Arial"/>
              <a:cs typeface="Arial"/>
              <a:sym typeface="Arial"/>
            </a:endParaRPr>
          </a:p>
        </p:txBody>
      </p:sp>
      <p:sp>
        <p:nvSpPr>
          <p:cNvPr id="780" name="Google Shape;780;p71"/>
          <p:cNvSpPr txBox="1"/>
          <p:nvPr/>
        </p:nvSpPr>
        <p:spPr>
          <a:xfrm>
            <a:off x="8111996" y="2063513"/>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781" name="Google Shape;781;p71"/>
          <p:cNvSpPr txBox="1"/>
          <p:nvPr/>
        </p:nvSpPr>
        <p:spPr>
          <a:xfrm>
            <a:off x="6886336" y="-70383"/>
            <a:ext cx="2205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Great Lab Example</a:t>
            </a:r>
            <a:endParaRPr b="0" i="0" sz="1800" u="none" cap="none" strike="noStrike">
              <a:solidFill>
                <a:schemeClr val="dk1"/>
              </a:solidFill>
              <a:latin typeface="Rockwell"/>
              <a:ea typeface="Rockwell"/>
              <a:cs typeface="Rockwell"/>
              <a:sym typeface="Rockwell"/>
            </a:endParaRPr>
          </a:p>
        </p:txBody>
      </p:sp>
      <p:pic>
        <p:nvPicPr>
          <p:cNvPr descr="Screen Shot 2016-04-07 at 9.01.55 PM.png" id="782" name="Google Shape;782;p71"/>
          <p:cNvPicPr preferRelativeResize="0"/>
          <p:nvPr/>
        </p:nvPicPr>
        <p:blipFill rotWithShape="1">
          <a:blip r:embed="rId6">
            <a:alphaModFix/>
          </a:blip>
          <a:srcRect b="0" l="0" r="0" t="0"/>
          <a:stretch/>
        </p:blipFill>
        <p:spPr>
          <a:xfrm>
            <a:off x="1" y="3072979"/>
            <a:ext cx="4794728" cy="3241394"/>
          </a:xfrm>
          <a:prstGeom prst="rect">
            <a:avLst/>
          </a:prstGeom>
          <a:noFill/>
          <a:ln>
            <a:noFill/>
          </a:ln>
        </p:spPr>
      </p:pic>
      <p:sp>
        <p:nvSpPr>
          <p:cNvPr id="783" name="Google Shape;783;p71"/>
          <p:cNvSpPr/>
          <p:nvPr/>
        </p:nvSpPr>
        <p:spPr>
          <a:xfrm>
            <a:off x="1438418" y="3576397"/>
            <a:ext cx="3058200" cy="1969500"/>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a:t>
            </a:r>
            <a:r>
              <a:rPr b="0" i="0" lang="en-US" sz="1800" u="sng" cap="none" strike="noStrike">
                <a:solidFill>
                  <a:schemeClr val="lt1"/>
                </a:solidFill>
                <a:latin typeface="Rockwell"/>
                <a:ea typeface="Rockwell"/>
                <a:cs typeface="Rockwell"/>
                <a:sym typeface="Rockwell"/>
                <a:hlinkClick r:id="rId7"/>
              </a:rPr>
              <a:t>here</a:t>
            </a:r>
            <a:r>
              <a:rPr b="0" i="0" lang="en-US" sz="1800" u="none" cap="none" strike="noStrike">
                <a:solidFill>
                  <a:schemeClr val="lt1"/>
                </a:solidFill>
                <a:latin typeface="Rockwell"/>
                <a:ea typeface="Rockwell"/>
                <a:cs typeface="Rockwell"/>
                <a:sym typeface="Rockwell"/>
              </a:rPr>
              <a:t> to do a virtual lab on bonding type (chart pictured below)</a:t>
            </a:r>
            <a:endParaRPr b="0" i="0" sz="1800" u="none" cap="none" strike="noStrike">
              <a:solidFill>
                <a:schemeClr val="lt1"/>
              </a:solidFill>
              <a:latin typeface="Rockwell"/>
              <a:ea typeface="Rockwell"/>
              <a:cs typeface="Rockwell"/>
              <a:sym typeface="Rockwell"/>
            </a:endParaRPr>
          </a:p>
        </p:txBody>
      </p:sp>
      <p:graphicFrame>
        <p:nvGraphicFramePr>
          <p:cNvPr id="784" name="Google Shape;784;p71"/>
          <p:cNvGraphicFramePr/>
          <p:nvPr/>
        </p:nvGraphicFramePr>
        <p:xfrm>
          <a:off x="1994546" y="694757"/>
          <a:ext cx="3000000" cy="3000000"/>
        </p:xfrm>
        <a:graphic>
          <a:graphicData uri="http://schemas.openxmlformats.org/drawingml/2006/table">
            <a:tbl>
              <a:tblPr bandRow="1" firstRow="1">
                <a:noFill/>
                <a:tableStyleId>{87A11DEB-E3CD-4118-B5E7-ECB436E71137}</a:tableStyleId>
              </a:tblPr>
              <a:tblGrid>
                <a:gridCol w="1978475"/>
                <a:gridCol w="1978475"/>
                <a:gridCol w="1978475"/>
              </a:tblGrid>
              <a:tr h="3305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Properties</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Ionic Compounds</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Covalent Compounds</a:t>
                      </a:r>
                      <a:endParaRPr sz="1000" u="none" cap="none" strike="noStrike"/>
                    </a:p>
                  </a:txBody>
                  <a:tcPr marT="45725" marB="45725" marR="91450" marL="91450" anchor="ctr"/>
                </a:tc>
              </a:tr>
              <a:tr h="35320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Melting/Boiling Points</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High</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Low except for some giant covalent molecules</a:t>
                      </a:r>
                      <a:endParaRPr sz="1000" u="none" cap="none" strike="noStrike"/>
                    </a:p>
                  </a:txBody>
                  <a:tcPr marT="45725" marB="45725" marR="91450" marL="91450" anchor="ctr"/>
                </a:tc>
              </a:tr>
              <a:tr h="48902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Electrical Conductivity</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Conduct electricity in molten and in aqueous solution</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Does not conduct electricity in any state when pure, may conduct in aqueous solution  (i.e., acids)</a:t>
                      </a:r>
                      <a:endParaRPr sz="1000" u="none" cap="none" strike="noStrike"/>
                    </a:p>
                  </a:txBody>
                  <a:tcPr marT="45725" marB="45725" marR="91450" marL="91450" anchor="ctr"/>
                </a:tc>
              </a:tr>
              <a:tr h="489025">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Solubility in water and organic solvents</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Soluble in water</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lang="en-US" sz="1000" u="none" cap="none" strike="noStrike"/>
                        <a:t>Insoluble in organic solvent</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Insoluble in water, except for some simple molecule</a:t>
                      </a:r>
                      <a:endParaRPr sz="1400" u="none" cap="none" strike="noStrike"/>
                    </a:p>
                    <a:p>
                      <a:pPr indent="0" lvl="0" marL="0" marR="0" rtl="0" algn="ctr">
                        <a:lnSpc>
                          <a:spcPct val="100000"/>
                        </a:lnSpc>
                        <a:spcBef>
                          <a:spcPts val="0"/>
                        </a:spcBef>
                        <a:spcAft>
                          <a:spcPts val="0"/>
                        </a:spcAft>
                        <a:buClr>
                          <a:srgbClr val="000000"/>
                        </a:buClr>
                        <a:buSzPts val="1000"/>
                        <a:buFont typeface="Arial"/>
                        <a:buNone/>
                      </a:pPr>
                      <a:r>
                        <a:rPr lang="en-US" sz="1000" u="none" cap="none" strike="noStrike"/>
                        <a:t>Soluble in organic solvent</a:t>
                      </a:r>
                      <a:endParaRPr sz="1000" u="none" cap="none" strike="noStrike"/>
                    </a:p>
                  </a:txBody>
                  <a:tcPr marT="45725" marB="45725" marR="91450" marL="91450" anchor="ctr"/>
                </a:tc>
              </a:tr>
              <a:tr h="330550">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Volatility</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Not volatile</a:t>
                      </a:r>
                      <a:endParaRPr sz="1000" u="none" cap="none" strike="noStrike"/>
                    </a:p>
                  </a:txBody>
                  <a:tcPr marT="45725" marB="45725" marR="91450" marL="91450" anchor="ctr"/>
                </a:tc>
                <a:tc>
                  <a:txBody>
                    <a:bodyPr/>
                    <a:lstStyle/>
                    <a:p>
                      <a:pPr indent="0" lvl="0" marL="0" marR="0" rtl="0" algn="ctr">
                        <a:lnSpc>
                          <a:spcPct val="100000"/>
                        </a:lnSpc>
                        <a:spcBef>
                          <a:spcPts val="0"/>
                        </a:spcBef>
                        <a:spcAft>
                          <a:spcPts val="0"/>
                        </a:spcAft>
                        <a:buClr>
                          <a:srgbClr val="000000"/>
                        </a:buClr>
                        <a:buSzPts val="1000"/>
                        <a:buFont typeface="Arial"/>
                        <a:buNone/>
                      </a:pPr>
                      <a:r>
                        <a:rPr lang="en-US" sz="1000" u="none" cap="none" strike="noStrike"/>
                        <a:t>Highly volatile</a:t>
                      </a:r>
                      <a:endParaRPr sz="1000" u="none" cap="none" strike="noStrike"/>
                    </a:p>
                  </a:txBody>
                  <a:tcPr marT="45725" marB="45725" marR="91450" marL="91450" anchor="ctr"/>
                </a:tc>
              </a:tr>
            </a:tbl>
          </a:graphicData>
        </a:graphic>
      </p:graphicFrame>
      <p:sp>
        <p:nvSpPr>
          <p:cNvPr id="785" name="Google Shape;785;p71"/>
          <p:cNvSpPr txBox="1"/>
          <p:nvPr/>
        </p:nvSpPr>
        <p:spPr>
          <a:xfrm>
            <a:off x="173551" y="935250"/>
            <a:ext cx="1638900" cy="18159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As the type of particles and forced of attraction in ionic and covalent compounds differ, their properties also differ! </a:t>
            </a:r>
            <a:endParaRPr b="0" i="0" sz="1400" u="none" cap="none" strike="noStrike">
              <a:solidFill>
                <a:schemeClr val="lt1"/>
              </a:solidFill>
              <a:latin typeface="Rockwell"/>
              <a:ea typeface="Rockwell"/>
              <a:cs typeface="Rockwell"/>
              <a:sym typeface="Rockwe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pic>
        <p:nvPicPr>
          <p:cNvPr id="420" name="Google Shape;420;p45"/>
          <p:cNvPicPr preferRelativeResize="0"/>
          <p:nvPr/>
        </p:nvPicPr>
        <p:blipFill rotWithShape="1">
          <a:blip r:embed="rId3">
            <a:alphaModFix/>
          </a:blip>
          <a:srcRect b="0" l="0" r="0" t="0"/>
          <a:stretch/>
        </p:blipFill>
        <p:spPr>
          <a:xfrm>
            <a:off x="4943361" y="4996451"/>
            <a:ext cx="4201895" cy="1110680"/>
          </a:xfrm>
          <a:prstGeom prst="rect">
            <a:avLst/>
          </a:prstGeom>
          <a:noFill/>
          <a:ln>
            <a:noFill/>
          </a:ln>
        </p:spPr>
      </p:pic>
      <p:pic>
        <p:nvPicPr>
          <p:cNvPr id="421" name="Google Shape;421;p45"/>
          <p:cNvPicPr preferRelativeResize="0"/>
          <p:nvPr/>
        </p:nvPicPr>
        <p:blipFill rotWithShape="1">
          <a:blip r:embed="rId4">
            <a:alphaModFix/>
          </a:blip>
          <a:srcRect b="0" l="0" r="0" t="0"/>
          <a:stretch/>
        </p:blipFill>
        <p:spPr>
          <a:xfrm>
            <a:off x="0" y="1309786"/>
            <a:ext cx="5067026" cy="4526100"/>
          </a:xfrm>
          <a:prstGeom prst="rect">
            <a:avLst/>
          </a:prstGeom>
          <a:noFill/>
          <a:ln>
            <a:noFill/>
          </a:ln>
        </p:spPr>
      </p:pic>
      <p:sp>
        <p:nvSpPr>
          <p:cNvPr id="422" name="Google Shape;422;p45"/>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Mass Spectrometry - evidence for isotopes</a:t>
            </a:r>
            <a:endParaRPr/>
          </a:p>
        </p:txBody>
      </p:sp>
      <p:sp>
        <p:nvSpPr>
          <p:cNvPr id="423" name="Google Shape;423;p45"/>
          <p:cNvSpPr txBox="1"/>
          <p:nvPr>
            <p:ph idx="1" type="body"/>
          </p:nvPr>
        </p:nvSpPr>
        <p:spPr>
          <a:xfrm>
            <a:off x="4845091" y="1581024"/>
            <a:ext cx="3657600" cy="4157100"/>
          </a:xfrm>
          <a:prstGeom prst="rect">
            <a:avLst/>
          </a:prstGeom>
          <a:noFill/>
          <a:ln>
            <a:noFill/>
          </a:ln>
        </p:spPr>
        <p:txBody>
          <a:bodyPr anchorCtr="0" anchor="t" bIns="45700" lIns="91425" spcFirstLastPara="1" rIns="91425" wrap="square" tIns="45700">
            <a:noAutofit/>
          </a:bodyPr>
          <a:lstStyle/>
          <a:p>
            <a:pPr indent="0" lvl="0" marL="114300" marR="0" rtl="0" algn="l">
              <a:lnSpc>
                <a:spcPct val="100000"/>
              </a:lnSpc>
              <a:spcBef>
                <a:spcPts val="0"/>
              </a:spcBef>
              <a:spcAft>
                <a:spcPts val="0"/>
              </a:spcAft>
              <a:buClr>
                <a:srgbClr val="595959"/>
              </a:buClr>
              <a:buSzPts val="1800"/>
              <a:buNone/>
            </a:pPr>
            <a:r>
              <a:rPr lang="en-US"/>
              <a:t>Mass spectrometry showed</a:t>
            </a:r>
            <a:endParaRPr/>
          </a:p>
          <a:p>
            <a:pPr indent="0" lvl="0" marL="114300" marR="0" rtl="0" algn="l">
              <a:lnSpc>
                <a:spcPct val="100000"/>
              </a:lnSpc>
              <a:spcBef>
                <a:spcPts val="0"/>
              </a:spcBef>
              <a:spcAft>
                <a:spcPts val="0"/>
              </a:spcAft>
              <a:buClr>
                <a:srgbClr val="595959"/>
              </a:buClr>
              <a:buSzPts val="1800"/>
              <a:buNone/>
            </a:pPr>
            <a:r>
              <a:rPr lang="en-US"/>
              <a:t> that elements have isotopes</a:t>
            </a:r>
            <a:endParaRPr/>
          </a:p>
          <a:p>
            <a:pPr indent="-228600" lvl="0" marL="457200" marR="0" rtl="0" algn="l">
              <a:lnSpc>
                <a:spcPct val="100000"/>
              </a:lnSpc>
              <a:spcBef>
                <a:spcPts val="0"/>
              </a:spcBef>
              <a:spcAft>
                <a:spcPts val="0"/>
              </a:spcAft>
              <a:buSzPts val="1350"/>
              <a:buChar char="■"/>
            </a:pPr>
            <a:r>
              <a:rPr lang="en-US"/>
              <a:t>This contradicted Dalton’s early model of the atom which stated that all atoms of an element are identical</a:t>
            </a:r>
            <a:endParaRPr/>
          </a:p>
          <a:p>
            <a:pPr indent="-228600" lvl="0" marL="457200" marR="0" rtl="0" algn="l">
              <a:lnSpc>
                <a:spcPct val="100000"/>
              </a:lnSpc>
              <a:spcBef>
                <a:spcPts val="0"/>
              </a:spcBef>
              <a:spcAft>
                <a:spcPts val="0"/>
              </a:spcAft>
              <a:buSzPts val="1350"/>
              <a:buChar char="■"/>
            </a:pPr>
            <a:r>
              <a:rPr lang="en-US"/>
              <a:t>3 Br</a:t>
            </a:r>
            <a:r>
              <a:rPr baseline="-25000" lang="en-US"/>
              <a:t>2</a:t>
            </a:r>
            <a:r>
              <a:rPr lang="en-US"/>
              <a:t> &amp; two Br isotopes shown in diagram</a:t>
            </a:r>
            <a:endParaRPr/>
          </a:p>
          <a:p>
            <a:pPr indent="-228600" lvl="0" marL="457200" marR="0" rtl="0" algn="l">
              <a:lnSpc>
                <a:spcPct val="100000"/>
              </a:lnSpc>
              <a:spcBef>
                <a:spcPts val="0"/>
              </a:spcBef>
              <a:spcAft>
                <a:spcPts val="0"/>
              </a:spcAft>
              <a:buSzPts val="1350"/>
              <a:buChar char="■"/>
            </a:pPr>
            <a:r>
              <a:rPr lang="en-US"/>
              <a:t>The average atomic mass of the element can be estimated from mass spectroscopy</a:t>
            </a:r>
            <a:endParaRPr/>
          </a:p>
        </p:txBody>
      </p:sp>
      <p:sp>
        <p:nvSpPr>
          <p:cNvPr id="424" name="Google Shape;424;p45"/>
          <p:cNvSpPr txBox="1"/>
          <p:nvPr/>
        </p:nvSpPr>
        <p:spPr>
          <a:xfrm>
            <a:off x="8054787" y="-57833"/>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Source</a:t>
            </a:r>
            <a:endParaRPr b="0" i="0" sz="1400" u="none" cap="none" strike="noStrike">
              <a:solidFill>
                <a:srgbClr val="000000"/>
              </a:solidFill>
              <a:latin typeface="Arial"/>
              <a:ea typeface="Arial"/>
              <a:cs typeface="Arial"/>
              <a:sym typeface="Arial"/>
            </a:endParaRPr>
          </a:p>
        </p:txBody>
      </p:sp>
      <p:sp>
        <p:nvSpPr>
          <p:cNvPr id="425" name="Google Shape;425;p45"/>
          <p:cNvSpPr txBox="1"/>
          <p:nvPr/>
        </p:nvSpPr>
        <p:spPr>
          <a:xfrm>
            <a:off x="0" y="610713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1.14: The student is able to use the data from mass spectrometry to identify the elements and the masses of individual atoms of a specific element</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426" name="Google Shape;426;p45"/>
          <p:cNvSpPr txBox="1"/>
          <p:nvPr/>
        </p:nvSpPr>
        <p:spPr>
          <a:xfrm>
            <a:off x="8146531" y="1848740"/>
            <a:ext cx="887700" cy="46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6"/>
              </a:rPr>
              <a:t>Video</a:t>
            </a:r>
            <a:endParaRPr b="0" i="0" sz="1800" u="sng" cap="none" strike="noStrike">
              <a:solidFill>
                <a:schemeClr val="hlink"/>
              </a:solidFill>
              <a:latin typeface="Rockwell"/>
              <a:ea typeface="Rockwell"/>
              <a:cs typeface="Rockwell"/>
              <a:sym typeface="Rockwell"/>
              <a:hlinkClick r:id="rId7"/>
            </a:endParaRPr>
          </a:p>
        </p:txBody>
      </p:sp>
      <p:pic>
        <p:nvPicPr>
          <p:cNvPr descr="Screen Shot 2016-04-07 at 8.33.52 PM.png" id="427" name="Google Shape;427;p45"/>
          <p:cNvPicPr preferRelativeResize="0"/>
          <p:nvPr/>
        </p:nvPicPr>
        <p:blipFill rotWithShape="1">
          <a:blip r:embed="rId8">
            <a:alphaModFix/>
          </a:blip>
          <a:srcRect b="0" l="0" r="0" t="0"/>
          <a:stretch/>
        </p:blipFill>
        <p:spPr>
          <a:xfrm>
            <a:off x="639593" y="-237762"/>
            <a:ext cx="7907003" cy="68580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pic>
        <p:nvPicPr>
          <p:cNvPr descr="Screen Shot 2016-04-07 at 8.33.59 PM.png" id="428" name="Google Shape;428;p45"/>
          <p:cNvPicPr preferRelativeResize="0"/>
          <p:nvPr/>
        </p:nvPicPr>
        <p:blipFill rotWithShape="1">
          <a:blip r:embed="rId9">
            <a:alphaModFix/>
          </a:blip>
          <a:srcRect b="0" l="0" r="0" t="0"/>
          <a:stretch/>
        </p:blipFill>
        <p:spPr>
          <a:xfrm>
            <a:off x="-12829" y="2463800"/>
            <a:ext cx="9144000" cy="192239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7"/>
                                        </p:tgtEl>
                                        <p:attrNameLst>
                                          <p:attrName>style.visibility</p:attrName>
                                        </p:attrNameLst>
                                      </p:cBhvr>
                                      <p:to>
                                        <p:strVal val="visible"/>
                                      </p:to>
                                    </p:set>
                                    <p:animEffect filter="fade" transition="in">
                                      <p:cBhvr>
                                        <p:cTn dur="500"/>
                                        <p:tgtEl>
                                          <p:spTgt spid="4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8"/>
                                        </p:tgtEl>
                                        <p:attrNameLst>
                                          <p:attrName>style.visibility</p:attrName>
                                        </p:attrNameLst>
                                      </p:cBhvr>
                                      <p:to>
                                        <p:strVal val="visible"/>
                                      </p:to>
                                    </p:set>
                                    <p:animEffect filter="fade" transition="in">
                                      <p:cBhvr>
                                        <p:cTn dur="500"/>
                                        <p:tgtEl>
                                          <p:spTgt spid="4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89" name="Shape 789"/>
        <p:cNvGrpSpPr/>
        <p:nvPr/>
      </p:nvGrpSpPr>
      <p:grpSpPr>
        <a:xfrm>
          <a:off x="0" y="0"/>
          <a:ext cx="0" cy="0"/>
          <a:chOff x="0" y="0"/>
          <a:chExt cx="0" cy="0"/>
        </a:xfrm>
      </p:grpSpPr>
      <p:sp>
        <p:nvSpPr>
          <p:cNvPr id="790" name="Google Shape;790;p72"/>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791" name="Google Shape;791;p7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792" name="Google Shape;792;p72"/>
          <p:cNvSpPr txBox="1"/>
          <p:nvPr/>
        </p:nvSpPr>
        <p:spPr>
          <a:xfrm>
            <a:off x="119270" y="5531522"/>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2.23: The student can create a representation of an ionic solid that shows essential characteristics of the structure and interactions present in the substance.</a:t>
            </a:r>
            <a:endParaRPr b="0" i="0" sz="1400" u="none" cap="none" strike="noStrike">
              <a:solidFill>
                <a:srgbClr val="000000"/>
              </a:solidFill>
              <a:latin typeface="Arial"/>
              <a:ea typeface="Arial"/>
              <a:cs typeface="Arial"/>
              <a:sym typeface="Arial"/>
            </a:endParaRPr>
          </a:p>
        </p:txBody>
      </p:sp>
      <p:sp>
        <p:nvSpPr>
          <p:cNvPr id="793" name="Google Shape;793;p7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794" name="Google Shape;794;p72"/>
          <p:cNvSpPr txBox="1"/>
          <p:nvPr/>
        </p:nvSpPr>
        <p:spPr>
          <a:xfrm>
            <a:off x="8150019" y="1851766"/>
            <a:ext cx="87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http://2012books.lardbucket.org/books/principles-of-general-chemistry-v1.0/section_06/ef1d43ca213e8e62a2b6f08fb431307c.jpg" id="795" name="Google Shape;795;p72"/>
          <p:cNvPicPr preferRelativeResize="0"/>
          <p:nvPr/>
        </p:nvPicPr>
        <p:blipFill rotWithShape="1">
          <a:blip r:embed="rId5">
            <a:alphaModFix/>
          </a:blip>
          <a:srcRect b="0" l="0" r="0" t="0"/>
          <a:stretch/>
        </p:blipFill>
        <p:spPr>
          <a:xfrm>
            <a:off x="292146" y="1313123"/>
            <a:ext cx="7882335" cy="4156659"/>
          </a:xfrm>
          <a:prstGeom prst="rect">
            <a:avLst/>
          </a:prstGeom>
          <a:noFill/>
          <a:ln>
            <a:noFill/>
          </a:ln>
        </p:spPr>
      </p:pic>
      <p:pic>
        <p:nvPicPr>
          <p:cNvPr descr="http://chemwiki.ucdavis.edu/@api/deki/files/8649/=151ionic.GIF?revision=1&amp;size=bestfit&amp;width=256&amp;height=288" id="796" name="Google Shape;796;p72"/>
          <p:cNvPicPr preferRelativeResize="0"/>
          <p:nvPr/>
        </p:nvPicPr>
        <p:blipFill rotWithShape="1">
          <a:blip r:embed="rId6">
            <a:alphaModFix/>
          </a:blip>
          <a:srcRect b="0" l="0" r="0" t="0"/>
          <a:stretch/>
        </p:blipFill>
        <p:spPr>
          <a:xfrm>
            <a:off x="4412771" y="1259882"/>
            <a:ext cx="3737248" cy="4209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0" name="Shape 800"/>
        <p:cNvGrpSpPr/>
        <p:nvPr/>
      </p:nvGrpSpPr>
      <p:grpSpPr>
        <a:xfrm>
          <a:off x="0" y="0"/>
          <a:ext cx="0" cy="0"/>
          <a:chOff x="0" y="0"/>
          <a:chExt cx="0" cy="0"/>
        </a:xfrm>
      </p:grpSpPr>
      <p:sp>
        <p:nvSpPr>
          <p:cNvPr id="801" name="Google Shape;801;p73"/>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Ionic Substances and their Properties</a:t>
            </a:r>
            <a:endParaRPr/>
          </a:p>
        </p:txBody>
      </p:sp>
      <p:sp>
        <p:nvSpPr>
          <p:cNvPr id="802" name="Google Shape;802;p73"/>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803" name="Google Shape;803;p73"/>
          <p:cNvSpPr txBox="1"/>
          <p:nvPr/>
        </p:nvSpPr>
        <p:spPr>
          <a:xfrm>
            <a:off x="0" y="5673830"/>
            <a:ext cx="9144000" cy="954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2.19: The student can create visual representations of ionic substances that connect the microscopic structure to macroscopic properties and/or use representations to connect microscopic structure to macroscopic properties (e.g., boiling point, solubility, hardness, brittleness, low volatility, lack of malleability, ductility, or conductivity).</a:t>
            </a:r>
            <a:endParaRPr b="0" i="0" sz="1400" u="none" cap="none" strike="noStrike">
              <a:solidFill>
                <a:srgbClr val="000000"/>
              </a:solidFill>
              <a:latin typeface="Arial"/>
              <a:ea typeface="Arial"/>
              <a:cs typeface="Arial"/>
              <a:sym typeface="Arial"/>
            </a:endParaRPr>
          </a:p>
        </p:txBody>
      </p:sp>
      <p:sp>
        <p:nvSpPr>
          <p:cNvPr id="804" name="Google Shape;804;p7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805" name="Google Shape;805;p7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Picture" id="806" name="Google Shape;806;p73"/>
          <p:cNvPicPr preferRelativeResize="0"/>
          <p:nvPr/>
        </p:nvPicPr>
        <p:blipFill rotWithShape="1">
          <a:blip r:embed="rId5">
            <a:alphaModFix/>
          </a:blip>
          <a:srcRect b="0" l="0" r="0" t="0"/>
          <a:stretch/>
        </p:blipFill>
        <p:spPr>
          <a:xfrm>
            <a:off x="3138520" y="2362628"/>
            <a:ext cx="5229033" cy="2948286"/>
          </a:xfrm>
          <a:prstGeom prst="rect">
            <a:avLst/>
          </a:prstGeom>
          <a:noFill/>
          <a:ln cap="flat" cmpd="sng" w="28575">
            <a:solidFill>
              <a:schemeClr val="dk1"/>
            </a:solidFill>
            <a:prstDash val="solid"/>
            <a:round/>
            <a:headEnd len="sm" w="sm" type="none"/>
            <a:tailEnd len="sm" w="sm" type="none"/>
          </a:ln>
        </p:spPr>
      </p:pic>
      <p:pic>
        <p:nvPicPr>
          <p:cNvPr descr="Picture" id="807" name="Google Shape;807;p73"/>
          <p:cNvPicPr preferRelativeResize="0"/>
          <p:nvPr/>
        </p:nvPicPr>
        <p:blipFill rotWithShape="1">
          <a:blip r:embed="rId6">
            <a:alphaModFix/>
          </a:blip>
          <a:srcRect b="0" l="0" r="0" t="0"/>
          <a:stretch/>
        </p:blipFill>
        <p:spPr>
          <a:xfrm>
            <a:off x="498474" y="1381333"/>
            <a:ext cx="2381250" cy="2409826"/>
          </a:xfrm>
          <a:prstGeom prst="rect">
            <a:avLst/>
          </a:prstGeom>
          <a:noFill/>
          <a:ln>
            <a:noFill/>
          </a:ln>
        </p:spPr>
      </p:pic>
      <p:sp>
        <p:nvSpPr>
          <p:cNvPr id="808" name="Google Shape;808;p73"/>
          <p:cNvSpPr txBox="1"/>
          <p:nvPr/>
        </p:nvSpPr>
        <p:spPr>
          <a:xfrm>
            <a:off x="3138520" y="887896"/>
            <a:ext cx="4797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Ionic compounds are brittle. As the crystal structure is struck, the ions become displaced. The displaced ions will repel like charges and fracture. </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2" name="Shape 812"/>
        <p:cNvGrpSpPr/>
        <p:nvPr/>
      </p:nvGrpSpPr>
      <p:grpSpPr>
        <a:xfrm>
          <a:off x="0" y="0"/>
          <a:ext cx="0" cy="0"/>
          <a:chOff x="0" y="0"/>
          <a:chExt cx="0" cy="0"/>
        </a:xfrm>
      </p:grpSpPr>
      <p:sp>
        <p:nvSpPr>
          <p:cNvPr id="813" name="Google Shape;813;p74"/>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Crystal Structure of Ionic Compounds</a:t>
            </a:r>
            <a:endParaRPr/>
          </a:p>
        </p:txBody>
      </p:sp>
      <p:sp>
        <p:nvSpPr>
          <p:cNvPr id="814" name="Google Shape;814;p74"/>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815" name="Google Shape;815;p74"/>
          <p:cNvSpPr txBox="1"/>
          <p:nvPr/>
        </p:nvSpPr>
        <p:spPr>
          <a:xfrm>
            <a:off x="52388" y="6287095"/>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2.24: The student is able to explain a representation that connects properties of an ionic solid to its structural attributes and to the interactions present at the atomic level.</a:t>
            </a:r>
            <a:endParaRPr b="0" i="0" sz="1400" u="none" cap="none" strike="noStrike">
              <a:solidFill>
                <a:srgbClr val="000000"/>
              </a:solidFill>
              <a:latin typeface="Arial"/>
              <a:ea typeface="Arial"/>
              <a:cs typeface="Arial"/>
              <a:sym typeface="Arial"/>
            </a:endParaRPr>
          </a:p>
        </p:txBody>
      </p:sp>
      <p:sp>
        <p:nvSpPr>
          <p:cNvPr id="816" name="Google Shape;816;p74"/>
          <p:cNvSpPr txBox="1"/>
          <p:nvPr/>
        </p:nvSpPr>
        <p:spPr>
          <a:xfrm>
            <a:off x="8084753" y="-83964"/>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pic>
        <p:nvPicPr>
          <p:cNvPr id="817" name="Google Shape;817;p74"/>
          <p:cNvPicPr preferRelativeResize="0"/>
          <p:nvPr/>
        </p:nvPicPr>
        <p:blipFill rotWithShape="1">
          <a:blip r:embed="rId4">
            <a:alphaModFix/>
          </a:blip>
          <a:srcRect b="0" l="0" r="0" t="0"/>
          <a:stretch/>
        </p:blipFill>
        <p:spPr>
          <a:xfrm>
            <a:off x="565226" y="1550504"/>
            <a:ext cx="7309955" cy="1993624"/>
          </a:xfrm>
          <a:prstGeom prst="rect">
            <a:avLst/>
          </a:prstGeom>
          <a:noFill/>
          <a:ln cap="flat" cmpd="sng" w="38100">
            <a:solidFill>
              <a:schemeClr val="accent1"/>
            </a:solidFill>
            <a:prstDash val="solid"/>
            <a:round/>
            <a:headEnd len="sm" w="sm" type="none"/>
            <a:tailEnd len="sm" w="sm" type="none"/>
          </a:ln>
        </p:spPr>
      </p:pic>
      <p:sp>
        <p:nvSpPr>
          <p:cNvPr id="818" name="Google Shape;818;p74"/>
          <p:cNvSpPr txBox="1"/>
          <p:nvPr/>
        </p:nvSpPr>
        <p:spPr>
          <a:xfrm>
            <a:off x="808383" y="3815264"/>
            <a:ext cx="75801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+2 and -2 ions attract each other more strongly than +1 attracts -1.</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ions Mg</a:t>
            </a:r>
            <a:r>
              <a:rPr b="0" baseline="30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and O</a:t>
            </a:r>
            <a:r>
              <a:rPr b="0" baseline="30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are smaller than Na</a:t>
            </a:r>
            <a:r>
              <a:rPr b="0" baseline="30000" i="0" lang="en-US" sz="1800" u="none" cap="none" strike="noStrike">
                <a:solidFill>
                  <a:schemeClr val="dk1"/>
                </a:solidFill>
                <a:latin typeface="Rockwell"/>
                <a:ea typeface="Rockwell"/>
                <a:cs typeface="Rockwell"/>
                <a:sym typeface="Rockwell"/>
              </a:rPr>
              <a:t>+1</a:t>
            </a:r>
            <a:r>
              <a:rPr b="0" i="0" lang="en-US" sz="1800" u="none" cap="none" strike="noStrike">
                <a:solidFill>
                  <a:schemeClr val="dk1"/>
                </a:solidFill>
                <a:latin typeface="Rockwell"/>
                <a:ea typeface="Rockwell"/>
                <a:cs typeface="Rockwell"/>
                <a:sym typeface="Rockwell"/>
              </a:rPr>
              <a:t> and Cl</a:t>
            </a:r>
            <a:r>
              <a:rPr b="0" baseline="30000" i="0" lang="en-US" sz="1800" u="none" cap="none" strike="noStrike">
                <a:solidFill>
                  <a:schemeClr val="dk1"/>
                </a:solidFill>
                <a:latin typeface="Rockwell"/>
                <a:ea typeface="Rockwell"/>
                <a:cs typeface="Rockwell"/>
                <a:sym typeface="Rockwell"/>
              </a:rPr>
              <a:t>-1</a:t>
            </a:r>
            <a:r>
              <a:rPr b="0" i="0" lang="en-US" sz="1800" u="none" cap="none" strike="noStrike">
                <a:solidFill>
                  <a:schemeClr val="dk1"/>
                </a:solidFill>
                <a:latin typeface="Rockwell"/>
                <a:ea typeface="Rockwell"/>
                <a:cs typeface="Rockwell"/>
                <a:sym typeface="Rockwell"/>
              </a:rPr>
              <a:t>, therefore the ions can get closer together, increasing their electrostatic attractions.</a:t>
            </a:r>
            <a:endParaRPr b="0" i="0" sz="1800" u="none" cap="none" strike="noStrike">
              <a:solidFill>
                <a:schemeClr val="dk1"/>
              </a:solidFill>
              <a:latin typeface="Rockwell"/>
              <a:ea typeface="Rockwell"/>
              <a:cs typeface="Rockwell"/>
              <a:sym typeface="Rockwell"/>
            </a:endParaRPr>
          </a:p>
        </p:txBody>
      </p:sp>
      <p:sp>
        <p:nvSpPr>
          <p:cNvPr id="819" name="Google Shape;819;p74"/>
          <p:cNvSpPr/>
          <p:nvPr/>
        </p:nvSpPr>
        <p:spPr>
          <a:xfrm>
            <a:off x="305194" y="3742824"/>
            <a:ext cx="7842600" cy="21204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820" name="Google Shape;820;p74"/>
          <p:cNvSpPr txBox="1"/>
          <p:nvPr/>
        </p:nvSpPr>
        <p:spPr>
          <a:xfrm>
            <a:off x="8157538" y="18321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1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4" name="Shape 824"/>
        <p:cNvGrpSpPr/>
        <p:nvPr/>
      </p:nvGrpSpPr>
      <p:grpSpPr>
        <a:xfrm>
          <a:off x="0" y="0"/>
          <a:ext cx="0" cy="0"/>
          <a:chOff x="0" y="0"/>
          <a:chExt cx="0" cy="0"/>
        </a:xfrm>
      </p:grpSpPr>
      <p:sp>
        <p:nvSpPr>
          <p:cNvPr id="825" name="Google Shape;825;p75"/>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Lewis Diagrams / VSEPR</a:t>
            </a:r>
            <a:endParaRPr/>
          </a:p>
        </p:txBody>
      </p:sp>
      <p:sp>
        <p:nvSpPr>
          <p:cNvPr id="826" name="Google Shape;826;p7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827" name="Google Shape;827;p75"/>
          <p:cNvSpPr txBox="1"/>
          <p:nvPr/>
        </p:nvSpPr>
        <p:spPr>
          <a:xfrm>
            <a:off x="0" y="6211669"/>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2.21: The student is able to use Lewis diagrams and VSEPR to predict the geometry of molecules, identify hybridization, and make predictions about polarity.</a:t>
            </a:r>
            <a:endParaRPr b="0" i="0" sz="1400" u="none" cap="none" strike="noStrike">
              <a:solidFill>
                <a:srgbClr val="000000"/>
              </a:solidFill>
              <a:latin typeface="Arial"/>
              <a:ea typeface="Arial"/>
              <a:cs typeface="Arial"/>
              <a:sym typeface="Arial"/>
            </a:endParaRPr>
          </a:p>
        </p:txBody>
      </p:sp>
      <p:sp>
        <p:nvSpPr>
          <p:cNvPr id="828" name="Google Shape;828;p75"/>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solution" id="829" name="Google Shape;829;p75"/>
          <p:cNvPicPr preferRelativeResize="0"/>
          <p:nvPr/>
        </p:nvPicPr>
        <p:blipFill rotWithShape="1">
          <a:blip r:embed="rId5">
            <a:alphaModFix/>
          </a:blip>
          <a:srcRect b="0" l="0" r="0" t="0"/>
          <a:stretch/>
        </p:blipFill>
        <p:spPr>
          <a:xfrm>
            <a:off x="70726" y="822763"/>
            <a:ext cx="6531558" cy="3666652"/>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830" name="Google Shape;830;p75"/>
          <p:cNvSpPr/>
          <p:nvPr/>
        </p:nvSpPr>
        <p:spPr>
          <a:xfrm>
            <a:off x="70726" y="3268189"/>
            <a:ext cx="6543900" cy="11178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solution" id="831" name="Google Shape;831;p75"/>
          <p:cNvPicPr preferRelativeResize="0"/>
          <p:nvPr/>
        </p:nvPicPr>
        <p:blipFill rotWithShape="1">
          <a:blip r:embed="rId6">
            <a:alphaModFix/>
          </a:blip>
          <a:srcRect b="0" l="0" r="0" t="0"/>
          <a:stretch/>
        </p:blipFill>
        <p:spPr>
          <a:xfrm>
            <a:off x="1235591" y="1584058"/>
            <a:ext cx="6383411" cy="3890738"/>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832" name="Google Shape;832;p75"/>
          <p:cNvSpPr/>
          <p:nvPr/>
        </p:nvSpPr>
        <p:spPr>
          <a:xfrm>
            <a:off x="1235591" y="4226919"/>
            <a:ext cx="6543900" cy="11178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solution" id="833" name="Google Shape;833;p75"/>
          <p:cNvPicPr preferRelativeResize="0"/>
          <p:nvPr/>
        </p:nvPicPr>
        <p:blipFill rotWithShape="1">
          <a:blip r:embed="rId7">
            <a:alphaModFix/>
          </a:blip>
          <a:srcRect b="0" l="0" r="0" t="0"/>
          <a:stretch/>
        </p:blipFill>
        <p:spPr>
          <a:xfrm>
            <a:off x="2264521" y="2216738"/>
            <a:ext cx="6679706" cy="3964379"/>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834" name="Google Shape;834;p75"/>
          <p:cNvSpPr/>
          <p:nvPr/>
        </p:nvSpPr>
        <p:spPr>
          <a:xfrm>
            <a:off x="2264521" y="5044161"/>
            <a:ext cx="6543900" cy="11178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3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3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3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3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830"/>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8" name="Shape 838"/>
        <p:cNvGrpSpPr/>
        <p:nvPr/>
      </p:nvGrpSpPr>
      <p:grpSpPr>
        <a:xfrm>
          <a:off x="0" y="0"/>
          <a:ext cx="0" cy="0"/>
          <a:chOff x="0" y="0"/>
          <a:chExt cx="0" cy="0"/>
        </a:xfrm>
      </p:grpSpPr>
      <p:sp>
        <p:nvSpPr>
          <p:cNvPr id="839" name="Google Shape;839;p76"/>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Covalent Compounds - Interactions</a:t>
            </a:r>
            <a:endParaRPr/>
          </a:p>
        </p:txBody>
      </p:sp>
      <p:sp>
        <p:nvSpPr>
          <p:cNvPr id="840" name="Google Shape;840;p76"/>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841" name="Google Shape;841;p76"/>
          <p:cNvSpPr txBox="1"/>
          <p:nvPr/>
        </p:nvSpPr>
        <p:spPr>
          <a:xfrm>
            <a:off x="0" y="6324434"/>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2.29: The student can create a representation of a covalent solid that shows essential characteristics of the structure and interactions present in the substance.</a:t>
            </a:r>
            <a:endParaRPr b="0" i="0" sz="1400" u="none" cap="none" strike="noStrike">
              <a:solidFill>
                <a:srgbClr val="000000"/>
              </a:solidFill>
              <a:latin typeface="Arial"/>
              <a:ea typeface="Arial"/>
              <a:cs typeface="Arial"/>
              <a:sym typeface="Arial"/>
            </a:endParaRPr>
          </a:p>
        </p:txBody>
      </p:sp>
      <p:sp>
        <p:nvSpPr>
          <p:cNvPr id="842" name="Google Shape;842;p7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843" name="Google Shape;843;p76"/>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http://www.philosophyib.com/3/images/slides/gvsd.jpg" id="844" name="Google Shape;844;p76"/>
          <p:cNvPicPr preferRelativeResize="0"/>
          <p:nvPr/>
        </p:nvPicPr>
        <p:blipFill rotWithShape="1">
          <a:blip r:embed="rId5">
            <a:alphaModFix/>
          </a:blip>
          <a:srcRect b="0" l="0" r="0" t="0"/>
          <a:stretch/>
        </p:blipFill>
        <p:spPr>
          <a:xfrm>
            <a:off x="159679" y="1386255"/>
            <a:ext cx="5372100" cy="4762500"/>
          </a:xfrm>
          <a:prstGeom prst="rect">
            <a:avLst/>
          </a:prstGeom>
          <a:noFill/>
          <a:ln cap="flat" cmpd="sng" w="38100">
            <a:solidFill>
              <a:schemeClr val="accent1"/>
            </a:solidFill>
            <a:prstDash val="solid"/>
            <a:round/>
            <a:headEnd len="sm" w="sm" type="none"/>
            <a:tailEnd len="sm" w="sm" type="none"/>
          </a:ln>
        </p:spPr>
      </p:pic>
      <p:sp>
        <p:nvSpPr>
          <p:cNvPr id="845" name="Google Shape;845;p76"/>
          <p:cNvSpPr txBox="1"/>
          <p:nvPr/>
        </p:nvSpPr>
        <p:spPr>
          <a:xfrm>
            <a:off x="5735910" y="833855"/>
            <a:ext cx="2187000" cy="53553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Graphite are sheets of carbon atoms bonded together and stacked on top of one another. The interactions between sheets is weak, much like the substance itself.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Diamond’s carbon atoms are more connected in a three dimensional structure, adding strength to the network.</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9" name="Shape 849"/>
        <p:cNvGrpSpPr/>
        <p:nvPr/>
      </p:nvGrpSpPr>
      <p:grpSpPr>
        <a:xfrm>
          <a:off x="0" y="0"/>
          <a:ext cx="0" cy="0"/>
          <a:chOff x="0" y="0"/>
          <a:chExt cx="0" cy="0"/>
        </a:xfrm>
      </p:grpSpPr>
      <p:sp>
        <p:nvSpPr>
          <p:cNvPr id="850" name="Google Shape;850;p77"/>
          <p:cNvSpPr txBox="1"/>
          <p:nvPr>
            <p:ph type="title"/>
          </p:nvPr>
        </p:nvSpPr>
        <p:spPr>
          <a:xfrm>
            <a:off x="1296768" y="1143000"/>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#3</a:t>
            </a:r>
            <a:endParaRPr sz="4000"/>
          </a:p>
        </p:txBody>
      </p:sp>
      <p:sp>
        <p:nvSpPr>
          <p:cNvPr id="851" name="Google Shape;851;p77"/>
          <p:cNvSpPr txBox="1"/>
          <p:nvPr>
            <p:ph idx="1" type="body"/>
          </p:nvPr>
        </p:nvSpPr>
        <p:spPr>
          <a:xfrm>
            <a:off x="1296769" y="2514600"/>
            <a:ext cx="66279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Intermolecular Forces and Properties 18-22% </a:t>
            </a:r>
            <a:endParaRPr sz="5000"/>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5" name="Shape 855"/>
        <p:cNvGrpSpPr/>
        <p:nvPr/>
      </p:nvGrpSpPr>
      <p:grpSpPr>
        <a:xfrm>
          <a:off x="0" y="0"/>
          <a:ext cx="0" cy="0"/>
          <a:chOff x="0" y="0"/>
          <a:chExt cx="0" cy="0"/>
        </a:xfrm>
      </p:grpSpPr>
      <p:sp>
        <p:nvSpPr>
          <p:cNvPr id="856" name="Google Shape;856;p78"/>
          <p:cNvSpPr txBox="1"/>
          <p:nvPr>
            <p:ph type="title"/>
          </p:nvPr>
        </p:nvSpPr>
        <p:spPr>
          <a:xfrm>
            <a:off x="498474" y="484094"/>
            <a:ext cx="7556400" cy="67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1800"/>
              <a:buFont typeface="Rockwell"/>
              <a:buNone/>
            </a:pPr>
            <a:r>
              <a:rPr lang="en-US" sz="1800"/>
              <a:t>Electrostatic forces exist between molecules as well as between atoms or ions, and breaking these intermolecular interactions requires energy.</a:t>
            </a:r>
            <a:endParaRPr sz="1800"/>
          </a:p>
        </p:txBody>
      </p:sp>
      <p:sp>
        <p:nvSpPr>
          <p:cNvPr id="857" name="Google Shape;857;p78"/>
          <p:cNvSpPr txBox="1"/>
          <p:nvPr>
            <p:ph idx="1" type="body"/>
          </p:nvPr>
        </p:nvSpPr>
        <p:spPr>
          <a:xfrm>
            <a:off x="1051773" y="1300197"/>
            <a:ext cx="7556400" cy="48261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chemeClr val="dk1"/>
                </a:solidFill>
                <a:latin typeface="Arial"/>
                <a:ea typeface="Arial"/>
                <a:cs typeface="Arial"/>
                <a:sym typeface="Arial"/>
              </a:rPr>
              <a:t>The </a:t>
            </a:r>
            <a:r>
              <a:rPr b="1" i="1" lang="en-US" sz="1400">
                <a:solidFill>
                  <a:schemeClr val="dk1"/>
                </a:solidFill>
                <a:latin typeface="Arial"/>
                <a:ea typeface="Arial"/>
                <a:cs typeface="Arial"/>
                <a:sym typeface="Arial"/>
              </a:rPr>
              <a:t>Stronger the IMF </a:t>
            </a:r>
            <a:r>
              <a:rPr lang="en-US" sz="1400">
                <a:solidFill>
                  <a:schemeClr val="dk1"/>
                </a:solidFill>
                <a:latin typeface="Arial"/>
                <a:ea typeface="Arial"/>
                <a:cs typeface="Arial"/>
                <a:sym typeface="Arial"/>
              </a:rPr>
              <a:t>the more energy required to break it, the </a:t>
            </a:r>
            <a:r>
              <a:rPr b="1" i="1" lang="en-US" sz="1400">
                <a:solidFill>
                  <a:schemeClr val="dk1"/>
                </a:solidFill>
                <a:latin typeface="Arial"/>
                <a:ea typeface="Arial"/>
                <a:cs typeface="Arial"/>
                <a:sym typeface="Arial"/>
              </a:rPr>
              <a:t>Higher the Boiling        Point,  </a:t>
            </a:r>
            <a:r>
              <a:rPr lang="en-US" sz="1400">
                <a:solidFill>
                  <a:schemeClr val="dk1"/>
                </a:solidFill>
                <a:latin typeface="Arial"/>
                <a:ea typeface="Arial"/>
                <a:cs typeface="Arial"/>
                <a:sym typeface="Arial"/>
              </a:rPr>
              <a:t>the </a:t>
            </a:r>
            <a:r>
              <a:rPr b="1" i="1" lang="en-US" sz="1400">
                <a:solidFill>
                  <a:schemeClr val="dk1"/>
                </a:solidFill>
                <a:latin typeface="Arial"/>
                <a:ea typeface="Arial"/>
                <a:cs typeface="Arial"/>
                <a:sym typeface="Arial"/>
              </a:rPr>
              <a:t>Lower the Vapor Pressure</a:t>
            </a:r>
            <a:r>
              <a:rPr lang="en-US" sz="1400">
                <a:solidFill>
                  <a:schemeClr val="dk1"/>
                </a:solidFill>
                <a:latin typeface="Arial"/>
                <a:ea typeface="Arial"/>
                <a:cs typeface="Arial"/>
                <a:sym typeface="Arial"/>
              </a:rPr>
              <a:t>.</a:t>
            </a:r>
            <a:endParaRPr/>
          </a:p>
          <a:p>
            <a:pPr indent="0" lvl="0" marL="0" rtl="0" algn="l">
              <a:lnSpc>
                <a:spcPct val="100000"/>
              </a:lnSpc>
              <a:spcBef>
                <a:spcPts val="600"/>
              </a:spcBef>
              <a:spcAft>
                <a:spcPts val="0"/>
              </a:spcAft>
              <a:buSzPts val="900"/>
              <a:buNone/>
            </a:pPr>
            <a:r>
              <a:rPr b="1" i="1" lang="en-US" sz="1200">
                <a:solidFill>
                  <a:schemeClr val="dk1"/>
                </a:solidFill>
                <a:latin typeface="Arial"/>
                <a:ea typeface="Arial"/>
                <a:cs typeface="Arial"/>
                <a:sym typeface="Arial"/>
              </a:rPr>
              <a:t>Intermolecular Forces Listed from weakest to strongest. </a:t>
            </a:r>
            <a:r>
              <a:rPr lang="en-US" sz="1200">
                <a:solidFill>
                  <a:schemeClr val="dk1"/>
                </a:solidFill>
                <a:latin typeface="Arial"/>
                <a:ea typeface="Arial"/>
                <a:cs typeface="Arial"/>
                <a:sym typeface="Arial"/>
              </a:rPr>
              <a:t>Thus the boiling points and vapor                  pressure of molecular substances can be ordered based on IMF strength:</a:t>
            </a:r>
            <a:endParaRPr/>
          </a:p>
          <a:p>
            <a:pPr indent="-342900" lvl="0" marL="342900" rtl="0" algn="l">
              <a:lnSpc>
                <a:spcPct val="100000"/>
              </a:lnSpc>
              <a:spcBef>
                <a:spcPts val="600"/>
              </a:spcBef>
              <a:spcAft>
                <a:spcPts val="0"/>
              </a:spcAft>
              <a:buSzPts val="900"/>
              <a:buAutoNum type="arabicPeriod"/>
            </a:pPr>
            <a:r>
              <a:rPr b="1" lang="en-US" sz="1200">
                <a:solidFill>
                  <a:schemeClr val="dk1"/>
                </a:solidFill>
                <a:latin typeface="Arial"/>
                <a:ea typeface="Arial"/>
                <a:cs typeface="Arial"/>
                <a:sym typeface="Arial"/>
              </a:rPr>
              <a:t>Dispersion (Induced Dipole- Induced Dipole): </a:t>
            </a:r>
            <a:r>
              <a:rPr lang="en-US" sz="1200">
                <a:solidFill>
                  <a:schemeClr val="dk1"/>
                </a:solidFill>
                <a:latin typeface="Arial"/>
                <a:ea typeface="Arial"/>
                <a:cs typeface="Arial"/>
                <a:sym typeface="Arial"/>
              </a:rPr>
              <a:t>Caused by distortion of electron cloud. The larger the electron cloud, and the more surface area, the more polarizable the cloud, the stronger the dispersion force. </a:t>
            </a:r>
            <a:r>
              <a:rPr b="1" i="1" lang="en-US" sz="1200">
                <a:solidFill>
                  <a:schemeClr val="dk1"/>
                </a:solidFill>
                <a:latin typeface="Arial"/>
                <a:ea typeface="Arial"/>
                <a:cs typeface="Arial"/>
                <a:sym typeface="Arial"/>
              </a:rPr>
              <a:t>Thus the boiling point trend in halogens is I</a:t>
            </a:r>
            <a:r>
              <a:rPr b="1" baseline="-25000" i="1" lang="en-US" sz="1200">
                <a:solidFill>
                  <a:schemeClr val="dk1"/>
                </a:solidFill>
                <a:latin typeface="Arial"/>
                <a:ea typeface="Arial"/>
                <a:cs typeface="Arial"/>
                <a:sym typeface="Arial"/>
              </a:rPr>
              <a:t>2</a:t>
            </a:r>
            <a:r>
              <a:rPr b="1" i="1" lang="en-US" sz="1200">
                <a:solidFill>
                  <a:schemeClr val="dk1"/>
                </a:solidFill>
                <a:latin typeface="Arial"/>
                <a:ea typeface="Arial"/>
                <a:cs typeface="Arial"/>
                <a:sym typeface="Arial"/>
              </a:rPr>
              <a:t> &gt;Br</a:t>
            </a:r>
            <a:r>
              <a:rPr b="1" baseline="-25000" i="1" lang="en-US" sz="1200">
                <a:solidFill>
                  <a:schemeClr val="dk1"/>
                </a:solidFill>
                <a:latin typeface="Arial"/>
                <a:ea typeface="Arial"/>
                <a:cs typeface="Arial"/>
                <a:sym typeface="Arial"/>
              </a:rPr>
              <a:t>2</a:t>
            </a:r>
            <a:r>
              <a:rPr b="1" i="1" lang="en-US" sz="1200">
                <a:solidFill>
                  <a:schemeClr val="dk1"/>
                </a:solidFill>
                <a:latin typeface="Arial"/>
                <a:ea typeface="Arial"/>
                <a:cs typeface="Arial"/>
                <a:sym typeface="Arial"/>
              </a:rPr>
              <a:t>&gt;Cl</a:t>
            </a:r>
            <a:r>
              <a:rPr b="1" baseline="-25000" i="1" lang="en-US" sz="1200">
                <a:solidFill>
                  <a:schemeClr val="dk1"/>
                </a:solidFill>
                <a:latin typeface="Arial"/>
                <a:ea typeface="Arial"/>
                <a:cs typeface="Arial"/>
                <a:sym typeface="Arial"/>
              </a:rPr>
              <a:t>2</a:t>
            </a:r>
            <a:r>
              <a:rPr b="1" i="1" lang="en-US" sz="1200">
                <a:solidFill>
                  <a:schemeClr val="dk1"/>
                </a:solidFill>
                <a:latin typeface="Arial"/>
                <a:ea typeface="Arial"/>
                <a:cs typeface="Arial"/>
                <a:sym typeface="Arial"/>
              </a:rPr>
              <a:t>&gt;</a:t>
            </a:r>
            <a:r>
              <a:rPr b="1" baseline="-25000" i="1" lang="en-US" sz="1200">
                <a:solidFill>
                  <a:schemeClr val="dk1"/>
                </a:solidFill>
                <a:latin typeface="Arial"/>
                <a:ea typeface="Arial"/>
                <a:cs typeface="Arial"/>
                <a:sym typeface="Arial"/>
              </a:rPr>
              <a:t> </a:t>
            </a:r>
            <a:r>
              <a:rPr b="1" i="1" lang="en-US" sz="1200">
                <a:solidFill>
                  <a:schemeClr val="dk1"/>
                </a:solidFill>
                <a:latin typeface="Arial"/>
                <a:ea typeface="Arial"/>
                <a:cs typeface="Arial"/>
                <a:sym typeface="Arial"/>
              </a:rPr>
              <a:t>F</a:t>
            </a:r>
            <a:r>
              <a:rPr b="1" baseline="-25000" i="1" lang="en-US" sz="1200">
                <a:solidFill>
                  <a:schemeClr val="dk1"/>
                </a:solidFill>
                <a:latin typeface="Arial"/>
                <a:ea typeface="Arial"/>
                <a:cs typeface="Arial"/>
                <a:sym typeface="Arial"/>
              </a:rPr>
              <a:t>2  </a:t>
            </a:r>
            <a:r>
              <a:rPr b="1" i="1" lang="en-US" sz="1200">
                <a:solidFill>
                  <a:schemeClr val="dk1"/>
                </a:solidFill>
                <a:latin typeface="Arial"/>
                <a:ea typeface="Arial"/>
                <a:cs typeface="Arial"/>
                <a:sym typeface="Arial"/>
              </a:rPr>
              <a:t>and n-butane (30.2° C) has a higher boiling point than isobutane (-11 °C). All substances have dispersion forces, as all electron clouds distort. </a:t>
            </a:r>
            <a:r>
              <a:rPr lang="en-US" sz="1200">
                <a:solidFill>
                  <a:schemeClr val="dk1"/>
                </a:solidFill>
                <a:latin typeface="Arial"/>
                <a:ea typeface="Arial"/>
                <a:cs typeface="Arial"/>
                <a:sym typeface="Arial"/>
              </a:rPr>
              <a:t>Nonpolar molecules and atoms have only dispersion forces, as they have no permanent dipoles.</a:t>
            </a:r>
            <a:endParaRPr/>
          </a:p>
          <a:p>
            <a:pPr indent="-342900" lvl="0" marL="342900" rtl="0" algn="l">
              <a:lnSpc>
                <a:spcPct val="100000"/>
              </a:lnSpc>
              <a:spcBef>
                <a:spcPts val="600"/>
              </a:spcBef>
              <a:spcAft>
                <a:spcPts val="0"/>
              </a:spcAft>
              <a:buSzPts val="900"/>
              <a:buAutoNum type="arabicPeriod"/>
            </a:pPr>
            <a:r>
              <a:rPr b="1" lang="en-US" sz="1200">
                <a:solidFill>
                  <a:schemeClr val="dk1"/>
                </a:solidFill>
                <a:latin typeface="Arial"/>
                <a:ea typeface="Arial"/>
                <a:cs typeface="Arial"/>
                <a:sym typeface="Arial"/>
              </a:rPr>
              <a:t>Dipole- Induced Dipole</a:t>
            </a:r>
            <a:r>
              <a:rPr lang="en-US" sz="1200">
                <a:solidFill>
                  <a:schemeClr val="dk1"/>
                </a:solidFill>
                <a:latin typeface="Arial"/>
                <a:ea typeface="Arial"/>
                <a:cs typeface="Arial"/>
                <a:sym typeface="Arial"/>
              </a:rPr>
              <a:t>: Occurs between a polar molecule (HCl) and a nonpolar molecule. (Cl</a:t>
            </a:r>
            <a:r>
              <a:rPr baseline="-25000" lang="en-US" sz="1200">
                <a:solidFill>
                  <a:schemeClr val="dk1"/>
                </a:solidFill>
                <a:latin typeface="Arial"/>
                <a:ea typeface="Arial"/>
                <a:cs typeface="Arial"/>
                <a:sym typeface="Arial"/>
              </a:rPr>
              <a:t>2</a:t>
            </a:r>
            <a:r>
              <a:rPr lang="en-US" sz="1200">
                <a:solidFill>
                  <a:schemeClr val="dk1"/>
                </a:solidFill>
                <a:latin typeface="Arial"/>
                <a:ea typeface="Arial"/>
                <a:cs typeface="Arial"/>
                <a:sym typeface="Arial"/>
              </a:rPr>
              <a:t>) The nonpolar molecule’s cloud distorts when affected by a dipole.</a:t>
            </a:r>
            <a:endParaRPr/>
          </a:p>
          <a:p>
            <a:pPr indent="-342900" lvl="0" marL="342900" rtl="0" algn="l">
              <a:lnSpc>
                <a:spcPct val="100000"/>
              </a:lnSpc>
              <a:spcBef>
                <a:spcPts val="600"/>
              </a:spcBef>
              <a:spcAft>
                <a:spcPts val="0"/>
              </a:spcAft>
              <a:buSzPts val="900"/>
              <a:buAutoNum type="arabicPeriod"/>
            </a:pPr>
            <a:r>
              <a:rPr b="1" lang="en-US" sz="1200">
                <a:solidFill>
                  <a:schemeClr val="dk1"/>
                </a:solidFill>
                <a:latin typeface="Arial"/>
                <a:ea typeface="Arial"/>
                <a:cs typeface="Arial"/>
                <a:sym typeface="Arial"/>
              </a:rPr>
              <a:t>Dipole-Dipole:</a:t>
            </a:r>
            <a:r>
              <a:rPr lang="en-US" sz="1200">
                <a:solidFill>
                  <a:schemeClr val="dk1"/>
                </a:solidFill>
                <a:latin typeface="Arial"/>
                <a:ea typeface="Arial"/>
                <a:cs typeface="Arial"/>
                <a:sym typeface="Arial"/>
              </a:rPr>
              <a:t> Occurs between 2 polar molecules. (HCl-HCl)</a:t>
            </a:r>
            <a:endParaRPr/>
          </a:p>
          <a:p>
            <a:pPr indent="-342900" lvl="0" marL="342900" rtl="0" algn="l">
              <a:lnSpc>
                <a:spcPct val="100000"/>
              </a:lnSpc>
              <a:spcBef>
                <a:spcPts val="600"/>
              </a:spcBef>
              <a:spcAft>
                <a:spcPts val="0"/>
              </a:spcAft>
              <a:buSzPts val="900"/>
              <a:buAutoNum type="arabicPeriod"/>
            </a:pPr>
            <a:r>
              <a:rPr b="1" lang="en-US" sz="1200">
                <a:solidFill>
                  <a:schemeClr val="dk1"/>
                </a:solidFill>
                <a:latin typeface="Arial"/>
                <a:ea typeface="Arial"/>
                <a:cs typeface="Arial"/>
                <a:sym typeface="Arial"/>
              </a:rPr>
              <a:t>Hydrogen Bond</a:t>
            </a:r>
            <a:r>
              <a:rPr lang="en-US" sz="1200">
                <a:solidFill>
                  <a:schemeClr val="dk1"/>
                </a:solidFill>
                <a:latin typeface="Arial"/>
                <a:ea typeface="Arial"/>
                <a:cs typeface="Arial"/>
                <a:sym typeface="Arial"/>
              </a:rPr>
              <a:t>: An extreme case of Dipole – Dipole. Occurs between molecules containing a H covalently  bonded to F,O, or N. The </a:t>
            </a:r>
            <a:r>
              <a:rPr b="1" i="1" lang="en-US" sz="1200">
                <a:solidFill>
                  <a:schemeClr val="dk1"/>
                </a:solidFill>
                <a:latin typeface="Arial"/>
                <a:ea typeface="Arial"/>
                <a:cs typeface="Arial"/>
                <a:sym typeface="Arial"/>
              </a:rPr>
              <a:t>“bond” </a:t>
            </a:r>
            <a:r>
              <a:rPr lang="en-US" sz="1200">
                <a:solidFill>
                  <a:schemeClr val="dk1"/>
                </a:solidFill>
                <a:latin typeface="Arial"/>
                <a:ea typeface="Arial"/>
                <a:cs typeface="Arial"/>
                <a:sym typeface="Arial"/>
              </a:rPr>
              <a:t>occurs between the lone pair of F, O, or N, and the H which is attached to one of those elements.</a:t>
            </a:r>
            <a:endParaRPr/>
          </a:p>
          <a:p>
            <a:pPr indent="-276225" lvl="0" marL="342900" rtl="0" algn="l">
              <a:lnSpc>
                <a:spcPct val="100000"/>
              </a:lnSpc>
              <a:spcBef>
                <a:spcPts val="2000"/>
              </a:spcBef>
              <a:spcAft>
                <a:spcPts val="0"/>
              </a:spcAft>
              <a:buSzPts val="1050"/>
              <a:buNone/>
            </a:pPr>
            <a:r>
              <a:t/>
            </a:r>
            <a:endParaRPr sz="1400">
              <a:latin typeface="Arial"/>
              <a:ea typeface="Arial"/>
              <a:cs typeface="Arial"/>
              <a:sym typeface="Arial"/>
            </a:endParaRPr>
          </a:p>
          <a:p>
            <a:pPr indent="-276225" lvl="0" marL="342900" rtl="0" algn="l">
              <a:lnSpc>
                <a:spcPct val="100000"/>
              </a:lnSpc>
              <a:spcBef>
                <a:spcPts val="2000"/>
              </a:spcBef>
              <a:spcAft>
                <a:spcPts val="0"/>
              </a:spcAft>
              <a:buSzPts val="1050"/>
              <a:buNone/>
            </a:pPr>
            <a:r>
              <a:t/>
            </a:r>
            <a:endParaRPr sz="1400">
              <a:latin typeface="Arial"/>
              <a:ea typeface="Arial"/>
              <a:cs typeface="Arial"/>
              <a:sym typeface="Arial"/>
            </a:endParaRPr>
          </a:p>
          <a:p>
            <a:pPr indent="0" lvl="0" marL="0" rtl="0" algn="l">
              <a:lnSpc>
                <a:spcPct val="100000"/>
              </a:lnSpc>
              <a:spcBef>
                <a:spcPts val="2000"/>
              </a:spcBef>
              <a:spcAft>
                <a:spcPts val="0"/>
              </a:spcAft>
              <a:buSzPts val="1050"/>
              <a:buNone/>
            </a:pPr>
            <a:r>
              <a:t/>
            </a:r>
            <a:endParaRPr sz="1400">
              <a:latin typeface="Arial"/>
              <a:ea typeface="Arial"/>
              <a:cs typeface="Arial"/>
              <a:sym typeface="Arial"/>
            </a:endParaRPr>
          </a:p>
          <a:p>
            <a:pPr indent="0" lvl="0" marL="0" rtl="0" algn="l">
              <a:lnSpc>
                <a:spcPct val="100000"/>
              </a:lnSpc>
              <a:spcBef>
                <a:spcPts val="2000"/>
              </a:spcBef>
              <a:spcAft>
                <a:spcPts val="0"/>
              </a:spcAft>
              <a:buSzPts val="1050"/>
              <a:buNone/>
            </a:pPr>
            <a:r>
              <a:t/>
            </a:r>
            <a:endParaRPr sz="1400">
              <a:latin typeface="Arial"/>
              <a:ea typeface="Arial"/>
              <a:cs typeface="Arial"/>
              <a:sym typeface="Arial"/>
            </a:endParaRPr>
          </a:p>
        </p:txBody>
      </p:sp>
      <p:sp>
        <p:nvSpPr>
          <p:cNvPr id="858" name="Google Shape;858;p78"/>
          <p:cNvSpPr txBox="1"/>
          <p:nvPr/>
        </p:nvSpPr>
        <p:spPr>
          <a:xfrm>
            <a:off x="8097582" y="-71136"/>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859" name="Google Shape;859;p78"/>
          <p:cNvSpPr txBox="1"/>
          <p:nvPr/>
        </p:nvSpPr>
        <p:spPr>
          <a:xfrm>
            <a:off x="0" y="6003213"/>
            <a:ext cx="9144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5.9: Make claims and/or predictions regarding relative magnitudes of the forces acting within collections of interacting molecules based on the distribution of electrons within the molecules and the types of intermolecular forces through which the molecules interact.</a:t>
            </a:r>
            <a:endParaRPr b="0" i="0" sz="1600" u="none" cap="none" strike="noStrike">
              <a:solidFill>
                <a:schemeClr val="dk1"/>
              </a:solidFill>
              <a:latin typeface="Rockwell"/>
              <a:ea typeface="Rockwell"/>
              <a:cs typeface="Rockwell"/>
              <a:sym typeface="Rockwell"/>
            </a:endParaRPr>
          </a:p>
        </p:txBody>
      </p:sp>
      <p:sp>
        <p:nvSpPr>
          <p:cNvPr id="860" name="Google Shape;860;p78">
            <a:hlinkClick r:id="rId4"/>
          </p:cNvPr>
          <p:cNvSpPr txBox="1"/>
          <p:nvPr/>
        </p:nvSpPr>
        <p:spPr>
          <a:xfrm>
            <a:off x="8161727" y="180949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id="861" name="Google Shape;861;p78"/>
          <p:cNvPicPr preferRelativeResize="0"/>
          <p:nvPr/>
        </p:nvPicPr>
        <p:blipFill rotWithShape="1">
          <a:blip r:embed="rId6">
            <a:alphaModFix/>
          </a:blip>
          <a:srcRect b="0" l="0" r="0" t="0"/>
          <a:stretch/>
        </p:blipFill>
        <p:spPr>
          <a:xfrm>
            <a:off x="1718167" y="4991169"/>
            <a:ext cx="2175317" cy="756226"/>
          </a:xfrm>
          <a:prstGeom prst="rect">
            <a:avLst/>
          </a:prstGeom>
          <a:noFill/>
          <a:ln>
            <a:noFill/>
          </a:ln>
        </p:spPr>
      </p:pic>
      <p:pic>
        <p:nvPicPr>
          <p:cNvPr id="862" name="Google Shape;862;p78"/>
          <p:cNvPicPr preferRelativeResize="0"/>
          <p:nvPr/>
        </p:nvPicPr>
        <p:blipFill rotWithShape="1">
          <a:blip r:embed="rId7">
            <a:alphaModFix/>
          </a:blip>
          <a:srcRect b="0" l="0" r="0" t="0"/>
          <a:stretch/>
        </p:blipFill>
        <p:spPr>
          <a:xfrm>
            <a:off x="7077866" y="4577654"/>
            <a:ext cx="1371224" cy="1281952"/>
          </a:xfrm>
          <a:prstGeom prst="rect">
            <a:avLst/>
          </a:prstGeom>
          <a:noFill/>
          <a:ln>
            <a:noFill/>
          </a:ln>
        </p:spPr>
      </p:pic>
      <p:pic>
        <p:nvPicPr>
          <p:cNvPr id="863" name="Google Shape;863;p78"/>
          <p:cNvPicPr preferRelativeResize="0"/>
          <p:nvPr/>
        </p:nvPicPr>
        <p:blipFill rotWithShape="1">
          <a:blip r:embed="rId8">
            <a:alphaModFix/>
          </a:blip>
          <a:srcRect b="0" l="0" r="0" t="0"/>
          <a:stretch/>
        </p:blipFill>
        <p:spPr>
          <a:xfrm>
            <a:off x="4514757" y="4585362"/>
            <a:ext cx="1585484" cy="1298031"/>
          </a:xfrm>
          <a:prstGeom prst="rect">
            <a:avLst/>
          </a:prstGeom>
          <a:noFill/>
          <a:ln>
            <a:noFill/>
          </a:ln>
        </p:spPr>
      </p:pic>
      <p:sp>
        <p:nvSpPr>
          <p:cNvPr id="864" name="Google Shape;864;p78"/>
          <p:cNvSpPr/>
          <p:nvPr/>
        </p:nvSpPr>
        <p:spPr>
          <a:xfrm>
            <a:off x="47882" y="2499913"/>
            <a:ext cx="1336500" cy="714900"/>
          </a:xfrm>
          <a:prstGeom prst="homePlate">
            <a:avLst>
              <a:gd fmla="val 50000"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Rockwell"/>
                <a:ea typeface="Rockwell"/>
                <a:cs typeface="Rockwell"/>
                <a:sym typeface="Rockwell"/>
              </a:rPr>
              <a:t>Weaker IMF, Lower Boiling, Higher Vapor Pressure</a:t>
            </a:r>
            <a:endParaRPr b="0" i="0" sz="1000" u="none" cap="none" strike="noStrike">
              <a:solidFill>
                <a:schemeClr val="lt1"/>
              </a:solidFill>
              <a:latin typeface="Rockwell"/>
              <a:ea typeface="Rockwell"/>
              <a:cs typeface="Rockwell"/>
              <a:sym typeface="Rockwell"/>
            </a:endParaRPr>
          </a:p>
        </p:txBody>
      </p:sp>
      <p:sp>
        <p:nvSpPr>
          <p:cNvPr id="865" name="Google Shape;865;p78"/>
          <p:cNvSpPr/>
          <p:nvPr/>
        </p:nvSpPr>
        <p:spPr>
          <a:xfrm>
            <a:off x="131299" y="4347601"/>
            <a:ext cx="1337400" cy="837000"/>
          </a:xfrm>
          <a:prstGeom prst="homePlate">
            <a:avLst>
              <a:gd fmla="val 50000" name="adj"/>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chemeClr val="lt1"/>
                </a:solidFill>
                <a:latin typeface="Rockwell"/>
                <a:ea typeface="Rockwell"/>
                <a:cs typeface="Rockwell"/>
                <a:sym typeface="Rockwell"/>
              </a:rPr>
              <a:t>Stronger IMF, Higher Boiling, Lower Vapor Pressure</a:t>
            </a:r>
            <a:endParaRPr b="0" i="0" sz="1000" u="none" cap="none" strike="noStrike">
              <a:solidFill>
                <a:schemeClr val="lt1"/>
              </a:solidFill>
              <a:latin typeface="Rockwell"/>
              <a:ea typeface="Rockwell"/>
              <a:cs typeface="Rockwell"/>
              <a:sym typeface="Rockwe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9" name="Shape 869"/>
        <p:cNvGrpSpPr/>
        <p:nvPr/>
      </p:nvGrpSpPr>
      <p:grpSpPr>
        <a:xfrm>
          <a:off x="0" y="0"/>
          <a:ext cx="0" cy="0"/>
          <a:chOff x="0" y="0"/>
          <a:chExt cx="0" cy="0"/>
        </a:xfrm>
      </p:grpSpPr>
      <p:pic>
        <p:nvPicPr>
          <p:cNvPr id="870" name="Google Shape;870;p79"/>
          <p:cNvPicPr preferRelativeResize="0"/>
          <p:nvPr/>
        </p:nvPicPr>
        <p:blipFill rotWithShape="1">
          <a:blip r:embed="rId3">
            <a:alphaModFix/>
          </a:blip>
          <a:srcRect b="0" l="0" r="0" t="0"/>
          <a:stretch/>
        </p:blipFill>
        <p:spPr>
          <a:xfrm>
            <a:off x="3532164" y="1947163"/>
            <a:ext cx="5701742" cy="3141337"/>
          </a:xfrm>
          <a:prstGeom prst="rect">
            <a:avLst/>
          </a:prstGeom>
          <a:noFill/>
          <a:ln>
            <a:noFill/>
          </a:ln>
        </p:spPr>
      </p:pic>
      <p:pic>
        <p:nvPicPr>
          <p:cNvPr id="871" name="Google Shape;871;p79"/>
          <p:cNvPicPr preferRelativeResize="0"/>
          <p:nvPr>
            <p:ph idx="1" type="body"/>
          </p:nvPr>
        </p:nvPicPr>
        <p:blipFill rotWithShape="1">
          <a:blip r:embed="rId4">
            <a:alphaModFix/>
          </a:blip>
          <a:srcRect b="0" l="0" r="0" t="0"/>
          <a:stretch/>
        </p:blipFill>
        <p:spPr>
          <a:xfrm>
            <a:off x="27235" y="18924"/>
            <a:ext cx="2667000" cy="1686000"/>
          </a:xfrm>
          <a:prstGeom prst="rect">
            <a:avLst/>
          </a:prstGeom>
          <a:noFill/>
          <a:ln>
            <a:noFill/>
          </a:ln>
        </p:spPr>
      </p:pic>
      <p:sp>
        <p:nvSpPr>
          <p:cNvPr id="872" name="Google Shape;872;p79"/>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				     Inter vs Intra</a:t>
            </a:r>
            <a:br>
              <a:rPr lang="en-US"/>
            </a:br>
            <a:r>
              <a:rPr lang="en-US"/>
              <a:t>                        Chemical vs. Physical</a:t>
            </a:r>
            <a:endParaRPr/>
          </a:p>
        </p:txBody>
      </p:sp>
      <p:sp>
        <p:nvSpPr>
          <p:cNvPr id="873" name="Google Shape;873;p79"/>
          <p:cNvSpPr txBox="1"/>
          <p:nvPr>
            <p:ph idx="2" type="body"/>
          </p:nvPr>
        </p:nvSpPr>
        <p:spPr>
          <a:xfrm>
            <a:off x="3604437" y="1985963"/>
            <a:ext cx="4791900" cy="414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874" name="Google Shape;874;p79"/>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875" name="Google Shape;875;p79"/>
          <p:cNvSpPr txBox="1"/>
          <p:nvPr/>
        </p:nvSpPr>
        <p:spPr>
          <a:xfrm>
            <a:off x="0" y="5907697"/>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5.10: The student can support the claim about whether a process is a chemical or physical change (or may be classified as both) based on whether the process involves changes in intramolecular versus intermolecular interactions. 															</a:t>
            </a:r>
            <a:endParaRPr b="0" i="0" sz="1800" u="none" cap="none" strike="noStrike">
              <a:solidFill>
                <a:schemeClr val="dk1"/>
              </a:solidFill>
              <a:latin typeface="Rockwell"/>
              <a:ea typeface="Rockwell"/>
              <a:cs typeface="Rockwell"/>
              <a:sym typeface="Rockwell"/>
            </a:endParaRPr>
          </a:p>
        </p:txBody>
      </p:sp>
      <p:sp>
        <p:nvSpPr>
          <p:cNvPr id="876" name="Google Shape;876;p79"/>
          <p:cNvSpPr txBox="1"/>
          <p:nvPr/>
        </p:nvSpPr>
        <p:spPr>
          <a:xfrm>
            <a:off x="8136069" y="134112"/>
            <a:ext cx="9795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8"/>
              </a:rPr>
              <a:t>Source</a:t>
            </a:r>
            <a:endParaRPr b="0" i="0" sz="1800" u="none" cap="none" strike="noStrike">
              <a:solidFill>
                <a:schemeClr val="dk1"/>
              </a:solidFill>
              <a:latin typeface="Rockwell"/>
              <a:ea typeface="Rockwell"/>
              <a:cs typeface="Rockwell"/>
              <a:sym typeface="Rockwell"/>
            </a:endParaRPr>
          </a:p>
        </p:txBody>
      </p:sp>
      <p:sp>
        <p:nvSpPr>
          <p:cNvPr id="877" name="Google Shape;877;p79"/>
          <p:cNvSpPr txBox="1"/>
          <p:nvPr/>
        </p:nvSpPr>
        <p:spPr>
          <a:xfrm>
            <a:off x="8129329" y="1216900"/>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rPr>
              <a:t>Video</a:t>
            </a:r>
            <a:endParaRPr b="0" i="0" sz="1800" u="none" cap="none" strike="noStrike">
              <a:solidFill>
                <a:schemeClr val="dk1"/>
              </a:solidFill>
              <a:latin typeface="Rockwell"/>
              <a:ea typeface="Rockwell"/>
              <a:cs typeface="Rockwell"/>
              <a:sym typeface="Rockwell"/>
            </a:endParaRPr>
          </a:p>
        </p:txBody>
      </p:sp>
      <p:sp>
        <p:nvSpPr>
          <p:cNvPr id="878" name="Google Shape;878;p79"/>
          <p:cNvSpPr txBox="1"/>
          <p:nvPr/>
        </p:nvSpPr>
        <p:spPr>
          <a:xfrm>
            <a:off x="50666" y="886172"/>
            <a:ext cx="30828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0050"/>
                </a:solidFill>
                <a:latin typeface="Rockwell"/>
                <a:ea typeface="Rockwell"/>
                <a:cs typeface="Rockwell"/>
                <a:sym typeface="Rockwell"/>
              </a:rPr>
              <a:t>Interstates- Between States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rgbClr val="380050"/>
                </a:solidFill>
                <a:latin typeface="Rockwell"/>
                <a:ea typeface="Rockwell"/>
                <a:cs typeface="Rockwell"/>
                <a:sym typeface="Rockwell"/>
              </a:rPr>
              <a:t>IMF- Between Molecules</a:t>
            </a:r>
            <a:endParaRPr b="1" i="0" sz="1400" u="none" cap="none" strike="noStrike">
              <a:solidFill>
                <a:srgbClr val="380050"/>
              </a:solidFill>
              <a:latin typeface="Rockwell"/>
              <a:ea typeface="Rockwell"/>
              <a:cs typeface="Rockwell"/>
              <a:sym typeface="Rockwell"/>
            </a:endParaRPr>
          </a:p>
        </p:txBody>
      </p:sp>
      <p:sp>
        <p:nvSpPr>
          <p:cNvPr id="879" name="Google Shape;879;p79"/>
          <p:cNvSpPr txBox="1"/>
          <p:nvPr/>
        </p:nvSpPr>
        <p:spPr>
          <a:xfrm>
            <a:off x="48434" y="1906052"/>
            <a:ext cx="3855300" cy="1908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Chemical vs. Physical Changes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ockwell"/>
                <a:ea typeface="Rockwell"/>
                <a:cs typeface="Rockwell"/>
                <a:sym typeface="Rockwell"/>
              </a:rPr>
              <a:t>A </a:t>
            </a:r>
            <a:r>
              <a:rPr b="1" i="0" lang="en-US" sz="1400" u="none" cap="none" strike="noStrike">
                <a:solidFill>
                  <a:schemeClr val="dk1"/>
                </a:solidFill>
                <a:latin typeface="Rockwell"/>
                <a:ea typeface="Rockwell"/>
                <a:cs typeface="Rockwell"/>
                <a:sym typeface="Rockwell"/>
              </a:rPr>
              <a:t>physical change </a:t>
            </a:r>
            <a:r>
              <a:rPr b="0" i="0" lang="en-US" sz="1400" u="none" cap="none" strike="noStrike">
                <a:solidFill>
                  <a:schemeClr val="dk1"/>
                </a:solidFill>
                <a:latin typeface="Rockwell"/>
                <a:ea typeface="Rockwell"/>
                <a:cs typeface="Rockwell"/>
                <a:sym typeface="Rockwell"/>
              </a:rPr>
              <a:t>doesn’t produce a new substance.  Phase changes are the most common.  It involves IMF changes.</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400"/>
              <a:buFont typeface="Arial"/>
              <a:buChar char="•"/>
            </a:pPr>
            <a:r>
              <a:rPr b="0" i="0" lang="en-US" sz="1400" u="none" cap="none" strike="noStrike">
                <a:solidFill>
                  <a:schemeClr val="dk1"/>
                </a:solidFill>
                <a:latin typeface="Rockwell"/>
                <a:ea typeface="Rockwell"/>
                <a:cs typeface="Rockwell"/>
                <a:sym typeface="Rockwell"/>
              </a:rPr>
              <a:t>A </a:t>
            </a:r>
            <a:r>
              <a:rPr b="1" i="0" lang="en-US" sz="1400" u="none" cap="none" strike="noStrike">
                <a:solidFill>
                  <a:schemeClr val="dk1"/>
                </a:solidFill>
                <a:latin typeface="Rockwell"/>
                <a:ea typeface="Rockwell"/>
                <a:cs typeface="Rockwell"/>
                <a:sym typeface="Rockwell"/>
              </a:rPr>
              <a:t>chemical change </a:t>
            </a:r>
            <a:r>
              <a:rPr b="0" i="0" lang="en-US" sz="1400" u="none" cap="none" strike="noStrike">
                <a:solidFill>
                  <a:schemeClr val="dk1"/>
                </a:solidFill>
                <a:latin typeface="Rockwell"/>
                <a:ea typeface="Rockwell"/>
                <a:cs typeface="Rockwell"/>
                <a:sym typeface="Rockwell"/>
              </a:rPr>
              <a:t>produces new substances.  Bonds are broken and new bonds are formed!  The Intra-molecular forces are changed</a:t>
            </a:r>
            <a:r>
              <a:rPr b="0" i="0" lang="en-US" sz="1600" u="none" cap="none" strike="noStrike">
                <a:solidFill>
                  <a:schemeClr val="dk1"/>
                </a:solidFill>
                <a:latin typeface="Rockwell"/>
                <a:ea typeface="Rockwell"/>
                <a:cs typeface="Rockwell"/>
                <a:sym typeface="Rockwell"/>
              </a:rPr>
              <a:t>.</a:t>
            </a:r>
            <a:endParaRPr b="0" i="0" sz="1600" u="none" cap="none" strike="noStrike">
              <a:solidFill>
                <a:schemeClr val="dk1"/>
              </a:solidFill>
              <a:latin typeface="Rockwell"/>
              <a:ea typeface="Rockwell"/>
              <a:cs typeface="Rockwell"/>
              <a:sym typeface="Rockwell"/>
            </a:endParaRPr>
          </a:p>
        </p:txBody>
      </p:sp>
      <p:pic>
        <p:nvPicPr>
          <p:cNvPr id="880" name="Google Shape;880;p79"/>
          <p:cNvPicPr preferRelativeResize="0"/>
          <p:nvPr/>
        </p:nvPicPr>
        <p:blipFill rotWithShape="1">
          <a:blip r:embed="rId10">
            <a:alphaModFix/>
          </a:blip>
          <a:srcRect b="0" l="0" r="0" t="0"/>
          <a:stretch/>
        </p:blipFill>
        <p:spPr>
          <a:xfrm>
            <a:off x="722560" y="4076394"/>
            <a:ext cx="1971675" cy="1181100"/>
          </a:xfrm>
          <a:prstGeom prst="rect">
            <a:avLst/>
          </a:prstGeom>
          <a:noFill/>
          <a:ln>
            <a:noFill/>
          </a:ln>
        </p:spPr>
      </p:pic>
      <p:sp>
        <p:nvSpPr>
          <p:cNvPr id="881" name="Google Shape;881;p79"/>
          <p:cNvSpPr txBox="1"/>
          <p:nvPr/>
        </p:nvSpPr>
        <p:spPr>
          <a:xfrm>
            <a:off x="3170008" y="5127300"/>
            <a:ext cx="6063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Strong IMF= High BP, High MP, High viscosity, high surface tension, low vapor pressure!</a:t>
            </a:r>
            <a:endParaRPr b="0" i="0" sz="1800" u="none" cap="none" strike="noStrike">
              <a:solidFill>
                <a:schemeClr val="dk1"/>
              </a:solidFill>
              <a:latin typeface="Rockwell"/>
              <a:ea typeface="Rockwell"/>
              <a:cs typeface="Rockwell"/>
              <a:sym typeface="Rockwell"/>
            </a:endParaRPr>
          </a:p>
        </p:txBody>
      </p:sp>
      <p:pic>
        <p:nvPicPr>
          <p:cNvPr id="882" name="Google Shape;882;p79"/>
          <p:cNvPicPr preferRelativeResize="0"/>
          <p:nvPr/>
        </p:nvPicPr>
        <p:blipFill rotWithShape="1">
          <a:blip r:embed="rId11">
            <a:alphaModFix/>
          </a:blip>
          <a:srcRect b="0" l="0" r="0" t="0"/>
          <a:stretch/>
        </p:blipFill>
        <p:spPr>
          <a:xfrm>
            <a:off x="27235" y="1798564"/>
            <a:ext cx="9270786" cy="3429804"/>
          </a:xfrm>
          <a:prstGeom prst="rect">
            <a:avLst/>
          </a:prstGeom>
          <a:noFill/>
          <a:ln>
            <a:noFill/>
          </a:ln>
        </p:spPr>
      </p:pic>
      <p:pic>
        <p:nvPicPr>
          <p:cNvPr id="883" name="Google Shape;883;p79"/>
          <p:cNvPicPr preferRelativeResize="0"/>
          <p:nvPr/>
        </p:nvPicPr>
        <p:blipFill rotWithShape="1">
          <a:blip r:embed="rId12">
            <a:alphaModFix/>
          </a:blip>
          <a:srcRect b="0" l="0" r="0" t="0"/>
          <a:stretch/>
        </p:blipFill>
        <p:spPr>
          <a:xfrm>
            <a:off x="37716" y="-114695"/>
            <a:ext cx="2619375" cy="19907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83"/>
                                        </p:tgtEl>
                                        <p:attrNameLst>
                                          <p:attrName>style.visibility</p:attrName>
                                        </p:attrNameLst>
                                      </p:cBhvr>
                                      <p:to>
                                        <p:strVal val="visible"/>
                                      </p:to>
                                    </p:set>
                                    <p:animEffect filter="fade" transition="in">
                                      <p:cBhvr>
                                        <p:cTn dur="500"/>
                                        <p:tgtEl>
                                          <p:spTgt spid="88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7" name="Shape 887"/>
        <p:cNvGrpSpPr/>
        <p:nvPr/>
      </p:nvGrpSpPr>
      <p:grpSpPr>
        <a:xfrm>
          <a:off x="0" y="0"/>
          <a:ext cx="0" cy="0"/>
          <a:chOff x="0" y="0"/>
          <a:chExt cx="0" cy="0"/>
        </a:xfrm>
      </p:grpSpPr>
      <p:sp>
        <p:nvSpPr>
          <p:cNvPr id="888" name="Google Shape;888;p80"/>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London Dispersion Forces and Noble and Nonpolar Gases</a:t>
            </a:r>
            <a:endParaRPr/>
          </a:p>
        </p:txBody>
      </p:sp>
      <p:sp>
        <p:nvSpPr>
          <p:cNvPr id="889" name="Google Shape;889;p8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890" name="Google Shape;890;p80"/>
          <p:cNvSpPr txBox="1"/>
          <p:nvPr/>
        </p:nvSpPr>
        <p:spPr>
          <a:xfrm>
            <a:off x="0" y="6245276"/>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2.11: 	The student is able to explain the trends in properties/predict properties of samples consisting of particles with no permanent dipole on the basis of LDF’s.																</a:t>
            </a:r>
            <a:endParaRPr b="0" i="0" sz="1800" u="none" cap="none" strike="noStrike">
              <a:solidFill>
                <a:schemeClr val="dk1"/>
              </a:solidFill>
              <a:latin typeface="Rockwell"/>
              <a:ea typeface="Rockwell"/>
              <a:cs typeface="Rockwell"/>
              <a:sym typeface="Rockwell"/>
            </a:endParaRPr>
          </a:p>
        </p:txBody>
      </p:sp>
      <p:sp>
        <p:nvSpPr>
          <p:cNvPr id="891" name="Google Shape;891;p8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Screen Shot 2016-04-04 at 6.49.12 PM.png" id="892" name="Google Shape;892;p80"/>
          <p:cNvPicPr preferRelativeResize="0"/>
          <p:nvPr/>
        </p:nvPicPr>
        <p:blipFill rotWithShape="1">
          <a:blip r:embed="rId5">
            <a:alphaModFix/>
          </a:blip>
          <a:srcRect b="0" l="0" r="0" t="0"/>
          <a:stretch/>
        </p:blipFill>
        <p:spPr>
          <a:xfrm>
            <a:off x="388682" y="1562128"/>
            <a:ext cx="7708900" cy="4470400"/>
          </a:xfrm>
          <a:prstGeom prst="rect">
            <a:avLst/>
          </a:prstGeom>
          <a:noFill/>
          <a:ln cap="flat" cmpd="sng" w="38100">
            <a:solidFill>
              <a:schemeClr val="accent1"/>
            </a:solidFill>
            <a:prstDash val="solid"/>
            <a:round/>
            <a:headEnd len="sm" w="sm" type="none"/>
            <a:tailEnd len="sm" w="sm" type="none"/>
          </a:ln>
        </p:spPr>
      </p:pic>
      <p:sp>
        <p:nvSpPr>
          <p:cNvPr id="893" name="Google Shape;893;p80"/>
          <p:cNvSpPr/>
          <p:nvPr/>
        </p:nvSpPr>
        <p:spPr>
          <a:xfrm>
            <a:off x="298879" y="4210757"/>
            <a:ext cx="7896900" cy="1911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pic>
        <p:nvPicPr>
          <p:cNvPr descr="noblegases.gif" id="894" name="Google Shape;894;p80"/>
          <p:cNvPicPr preferRelativeResize="0"/>
          <p:nvPr/>
        </p:nvPicPr>
        <p:blipFill rotWithShape="1">
          <a:blip r:embed="rId6">
            <a:alphaModFix/>
          </a:blip>
          <a:srcRect b="0" l="0" r="0" t="0"/>
          <a:stretch/>
        </p:blipFill>
        <p:spPr>
          <a:xfrm>
            <a:off x="834936" y="1433853"/>
            <a:ext cx="7322601" cy="4063646"/>
          </a:xfrm>
          <a:prstGeom prst="rect">
            <a:avLst/>
          </a:prstGeom>
          <a:noFill/>
          <a:ln>
            <a:noFill/>
          </a:ln>
        </p:spPr>
      </p:pic>
      <p:sp>
        <p:nvSpPr>
          <p:cNvPr id="895" name="Google Shape;895;p80"/>
          <p:cNvSpPr/>
          <p:nvPr/>
        </p:nvSpPr>
        <p:spPr>
          <a:xfrm>
            <a:off x="4413239" y="1398217"/>
            <a:ext cx="4316100" cy="3003300"/>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This answer is VITAL! Remember with increased number of ELECTRONS a particle becomes more polarizable, not with increased mass!</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893"/>
                                        </p:tgtEl>
                                      </p:cBhvr>
                                    </p:animEffect>
                                    <p:set>
                                      <p:cBhvr>
                                        <p:cTn dur="1" fill="hold">
                                          <p:stCondLst>
                                            <p:cond delay="2000"/>
                                          </p:stCondLst>
                                        </p:cTn>
                                        <p:tgtEl>
                                          <p:spTgt spid="8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5"/>
                                        </p:tgtEl>
                                        <p:attrNameLst>
                                          <p:attrName>style.visibility</p:attrName>
                                        </p:attrNameLst>
                                      </p:cBhvr>
                                      <p:to>
                                        <p:strVal val="visible"/>
                                      </p:to>
                                    </p:set>
                                    <p:animEffect filter="fade" transition="in">
                                      <p:cBhvr>
                                        <p:cTn dur="1000"/>
                                        <p:tgtEl>
                                          <p:spTgt spid="8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895"/>
                                        </p:tgtEl>
                                        <p:attrNameLst>
                                          <p:attrName>ppt_y</p:attrName>
                                        </p:attrNameLst>
                                      </p:cBhvr>
                                      <p:tavLst>
                                        <p:tav fmla="" tm="0">
                                          <p:val>
                                            <p:strVal val="#ppt_y"/>
                                          </p:val>
                                        </p:tav>
                                        <p:tav fmla="" tm="100000">
                                          <p:val>
                                            <p:strVal val="#ppt_y+1"/>
                                          </p:val>
                                        </p:tav>
                                      </p:tavLst>
                                    </p:anim>
                                    <p:set>
                                      <p:cBhvr>
                                        <p:cTn dur="1" fill="hold">
                                          <p:stCondLst>
                                            <p:cond delay="500"/>
                                          </p:stCondLst>
                                        </p:cTn>
                                        <p:tgtEl>
                                          <p:spTgt spid="89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94"/>
                                        </p:tgtEl>
                                        <p:attrNameLst>
                                          <p:attrName>style.visibility</p:attrName>
                                        </p:attrNameLst>
                                      </p:cBhvr>
                                      <p:to>
                                        <p:strVal val="visible"/>
                                      </p:to>
                                    </p:set>
                                    <p:animEffect filter="fade" transition="in">
                                      <p:cBhvr>
                                        <p:cTn dur="500"/>
                                        <p:tgtEl>
                                          <p:spTgt spid="89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9" name="Shape 899"/>
        <p:cNvGrpSpPr/>
        <p:nvPr/>
      </p:nvGrpSpPr>
      <p:grpSpPr>
        <a:xfrm>
          <a:off x="0" y="0"/>
          <a:ext cx="0" cy="0"/>
          <a:chOff x="0" y="0"/>
          <a:chExt cx="0" cy="0"/>
        </a:xfrm>
      </p:grpSpPr>
      <p:pic>
        <p:nvPicPr>
          <p:cNvPr descr="dna.jpg" id="900" name="Google Shape;900;p81"/>
          <p:cNvPicPr preferRelativeResize="0"/>
          <p:nvPr/>
        </p:nvPicPr>
        <p:blipFill rotWithShape="1">
          <a:blip r:embed="rId3">
            <a:alphaModFix/>
          </a:blip>
          <a:srcRect b="0" l="0" r="0" t="0"/>
          <a:stretch/>
        </p:blipFill>
        <p:spPr>
          <a:xfrm>
            <a:off x="4528382" y="2368163"/>
            <a:ext cx="4548774" cy="4015748"/>
          </a:xfrm>
          <a:prstGeom prst="rect">
            <a:avLst/>
          </a:prstGeom>
          <a:noFill/>
          <a:ln>
            <a:noFill/>
          </a:ln>
        </p:spPr>
      </p:pic>
      <p:sp>
        <p:nvSpPr>
          <p:cNvPr id="901" name="Google Shape;901;p81"/>
          <p:cNvSpPr txBox="1"/>
          <p:nvPr>
            <p:ph type="title"/>
          </p:nvPr>
        </p:nvSpPr>
        <p:spPr>
          <a:xfrm>
            <a:off x="498474" y="-1026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Hydrogen Bonding</a:t>
            </a:r>
            <a:endParaRPr/>
          </a:p>
        </p:txBody>
      </p:sp>
      <p:sp>
        <p:nvSpPr>
          <p:cNvPr id="902" name="Google Shape;902;p81"/>
          <p:cNvSpPr txBox="1"/>
          <p:nvPr>
            <p:ph idx="1" type="body"/>
          </p:nvPr>
        </p:nvSpPr>
        <p:spPr>
          <a:xfrm>
            <a:off x="0" y="591179"/>
            <a:ext cx="8190900" cy="2905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Hydrogen bonding is seen in the following molecules: water, DNA, ammonia, HF, and alcohols. H-bonding is an attraction or force not a true intramolecular bond. </a:t>
            </a:r>
            <a:endParaRPr/>
          </a:p>
          <a:p>
            <a:pPr indent="-228600" lvl="0" marL="228600" rtl="0" algn="l">
              <a:lnSpc>
                <a:spcPct val="100000"/>
              </a:lnSpc>
              <a:spcBef>
                <a:spcPts val="2000"/>
              </a:spcBef>
              <a:spcAft>
                <a:spcPts val="0"/>
              </a:spcAft>
              <a:buSzPts val="1350"/>
              <a:buChar char="■"/>
            </a:pPr>
            <a:r>
              <a:rPr lang="en-US"/>
              <a:t>Hydrogen bonds are like a sandwich with N, O, and/or F as the bread. H will be in a intramolecular (same molecule) bond with one N, O, and/or F and have an intermolecular attraction (different molecule) with the other.</a:t>
            </a:r>
            <a:endParaRPr/>
          </a:p>
          <a:p>
            <a:pPr indent="0" lvl="0" marL="0" rtl="0" algn="l">
              <a:lnSpc>
                <a:spcPct val="100000"/>
              </a:lnSpc>
              <a:spcBef>
                <a:spcPts val="0"/>
              </a:spcBef>
              <a:spcAft>
                <a:spcPts val="0"/>
              </a:spcAft>
              <a:buSzPts val="1350"/>
              <a:buNone/>
            </a:pPr>
            <a:r>
              <a:t/>
            </a:r>
            <a:endParaRPr/>
          </a:p>
        </p:txBody>
      </p:sp>
      <p:sp>
        <p:nvSpPr>
          <p:cNvPr id="903" name="Google Shape;903;p8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904" name="Google Shape;904;p81"/>
          <p:cNvSpPr txBox="1"/>
          <p:nvPr/>
        </p:nvSpPr>
        <p:spPr>
          <a:xfrm>
            <a:off x="0" y="625760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2.13: 	The student is able to describe the relationships between the structural features of polar molecules and the forces of attraction between the particles.																</a:t>
            </a:r>
            <a:endParaRPr b="0" i="0" sz="1800" u="none" cap="none" strike="noStrike">
              <a:solidFill>
                <a:schemeClr val="dk1"/>
              </a:solidFill>
              <a:latin typeface="Rockwell"/>
              <a:ea typeface="Rockwell"/>
              <a:cs typeface="Rockwell"/>
              <a:sym typeface="Rockwell"/>
            </a:endParaRPr>
          </a:p>
        </p:txBody>
      </p:sp>
      <p:sp>
        <p:nvSpPr>
          <p:cNvPr id="905" name="Google Shape;905;p8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descr="hbond.jpg" id="906" name="Google Shape;906;p81"/>
          <p:cNvPicPr preferRelativeResize="0"/>
          <p:nvPr/>
        </p:nvPicPr>
        <p:blipFill rotWithShape="1">
          <a:blip r:embed="rId6">
            <a:alphaModFix/>
          </a:blip>
          <a:srcRect b="0" l="0" r="0" t="0"/>
          <a:stretch/>
        </p:blipFill>
        <p:spPr>
          <a:xfrm>
            <a:off x="0" y="2549669"/>
            <a:ext cx="4228039" cy="1975070"/>
          </a:xfrm>
          <a:prstGeom prst="rect">
            <a:avLst/>
          </a:prstGeom>
          <a:noFill/>
          <a:ln>
            <a:noFill/>
          </a:ln>
        </p:spPr>
      </p:pic>
      <p:sp>
        <p:nvSpPr>
          <p:cNvPr id="907" name="Google Shape;907;p81"/>
          <p:cNvSpPr/>
          <p:nvPr/>
        </p:nvSpPr>
        <p:spPr>
          <a:xfrm>
            <a:off x="949385" y="4228843"/>
            <a:ext cx="4216800" cy="1880700"/>
          </a:xfrm>
          <a:prstGeom prst="wedgeEllipse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Rockwell"/>
                <a:ea typeface="Rockwell"/>
                <a:cs typeface="Rockwell"/>
                <a:sym typeface="Rockwell"/>
              </a:rPr>
              <a:t>Remember this tip:</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lt1"/>
                </a:solidFill>
                <a:latin typeface="Rockwell"/>
                <a:ea typeface="Rockwell"/>
                <a:cs typeface="Rockwell"/>
                <a:sym typeface="Rockwell"/>
              </a:rPr>
              <a:t> hydrogen bonds just wanna have </a:t>
            </a:r>
            <a:r>
              <a:rPr b="0" i="0" lang="en-US" sz="2200" u="sng" cap="none" strike="noStrike">
                <a:solidFill>
                  <a:schemeClr val="lt1"/>
                </a:solidFill>
                <a:latin typeface="Rockwell"/>
                <a:ea typeface="Rockwell"/>
                <a:cs typeface="Rockwell"/>
                <a:sym typeface="Rockwell"/>
              </a:rPr>
              <a:t>FON</a:t>
            </a:r>
            <a:r>
              <a:rPr b="0" i="0" lang="en-US" sz="2200" u="none" cap="none" strike="noStrike">
                <a:solidFill>
                  <a:schemeClr val="lt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908" name="Google Shape;908;p81"/>
          <p:cNvSpPr/>
          <p:nvPr/>
        </p:nvSpPr>
        <p:spPr>
          <a:xfrm>
            <a:off x="2601563" y="3390472"/>
            <a:ext cx="456300" cy="345300"/>
          </a:xfrm>
          <a:prstGeom prst="bentUpArrow">
            <a:avLst>
              <a:gd fmla="val 25000" name="adj1"/>
              <a:gd fmla="val 25000" name="adj2"/>
              <a:gd fmla="val 25000"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46"/>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Mole Calculations</a:t>
            </a:r>
            <a:endParaRPr/>
          </a:p>
        </p:txBody>
      </p:sp>
      <p:sp>
        <p:nvSpPr>
          <p:cNvPr id="434" name="Google Shape;434;p46"/>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435" name="Google Shape;435;p46"/>
          <p:cNvSpPr txBox="1"/>
          <p:nvPr>
            <p:ph idx="2" type="body"/>
          </p:nvPr>
        </p:nvSpPr>
        <p:spPr>
          <a:xfrm>
            <a:off x="210065" y="968854"/>
            <a:ext cx="6586151" cy="4691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350"/>
              <a:buChar char="■"/>
            </a:pPr>
            <a:r>
              <a:rPr lang="en-US"/>
              <a:t>1 mole = 6.02 x 10</a:t>
            </a:r>
            <a:r>
              <a:rPr baseline="30000" lang="en-US"/>
              <a:t>23</a:t>
            </a:r>
            <a:r>
              <a:rPr lang="en-US"/>
              <a:t> representative particles</a:t>
            </a:r>
            <a:endParaRPr/>
          </a:p>
          <a:p>
            <a:pPr indent="-228600" lvl="0" marL="457200" rtl="0" algn="l">
              <a:lnSpc>
                <a:spcPct val="100000"/>
              </a:lnSpc>
              <a:spcBef>
                <a:spcPts val="0"/>
              </a:spcBef>
              <a:spcAft>
                <a:spcPts val="0"/>
              </a:spcAft>
              <a:buSzPts val="1350"/>
              <a:buChar char="■"/>
            </a:pPr>
            <a:r>
              <a:rPr lang="en-US"/>
              <a:t>1 mole = molar mass of a substance</a:t>
            </a:r>
            <a:endParaRPr/>
          </a:p>
          <a:p>
            <a:pPr indent="-228600" lvl="0" marL="457200" rtl="0" algn="l">
              <a:lnSpc>
                <a:spcPct val="100000"/>
              </a:lnSpc>
              <a:spcBef>
                <a:spcPts val="0"/>
              </a:spcBef>
              <a:spcAft>
                <a:spcPts val="0"/>
              </a:spcAft>
              <a:buSzPts val="1350"/>
              <a:buChar char="■"/>
            </a:pPr>
            <a:r>
              <a:rPr lang="en-US"/>
              <a:t>1 mole = 22.4 L of a gas at STP</a:t>
            </a:r>
            <a:endParaRPr/>
          </a:p>
          <a:p>
            <a:pPr indent="-142875" lvl="0" marL="4572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a:p>
            <a:pPr indent="457200" lvl="0" marL="2286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p:txBody>
      </p:sp>
      <p:sp>
        <p:nvSpPr>
          <p:cNvPr id="436" name="Google Shape;436;p46"/>
          <p:cNvSpPr txBox="1"/>
          <p:nvPr/>
        </p:nvSpPr>
        <p:spPr>
          <a:xfrm>
            <a:off x="70525" y="6008076"/>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1.4:  The student is able to connect the number of particles, moles, mass and volume of substances to one another, both qualitatively and quantitatively. </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437" name="Google Shape;437;p46"/>
          <p:cNvSpPr txBox="1"/>
          <p:nvPr/>
        </p:nvSpPr>
        <p:spPr>
          <a:xfrm>
            <a:off x="8090622" y="-75971"/>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438" name="Google Shape;438;p46"/>
          <p:cNvSpPr txBox="1"/>
          <p:nvPr/>
        </p:nvSpPr>
        <p:spPr>
          <a:xfrm>
            <a:off x="8148566" y="1788699"/>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Video</a:t>
            </a:r>
            <a:endParaRPr b="0" i="0" sz="1800" u="sng" cap="none" strike="noStrike">
              <a:solidFill>
                <a:schemeClr val="hlink"/>
              </a:solidFill>
              <a:latin typeface="Rockwell"/>
              <a:ea typeface="Rockwell"/>
              <a:cs typeface="Rockwell"/>
              <a:sym typeface="Rockwell"/>
              <a:hlinkClick r:id="rId5"/>
            </a:endParaRPr>
          </a:p>
        </p:txBody>
      </p:sp>
      <p:pic>
        <p:nvPicPr>
          <p:cNvPr id="439" name="Google Shape;439;p46"/>
          <p:cNvPicPr preferRelativeResize="0"/>
          <p:nvPr/>
        </p:nvPicPr>
        <p:blipFill rotWithShape="1">
          <a:blip r:embed="rId6">
            <a:alphaModFix/>
          </a:blip>
          <a:srcRect b="0" l="0" r="0" t="0"/>
          <a:stretch/>
        </p:blipFill>
        <p:spPr>
          <a:xfrm>
            <a:off x="1194744" y="2148689"/>
            <a:ext cx="6499654" cy="3428155"/>
          </a:xfrm>
          <a:prstGeom prst="rect">
            <a:avLst/>
          </a:prstGeom>
          <a:noFill/>
          <a:ln>
            <a:noFill/>
          </a:ln>
        </p:spPr>
      </p:pic>
      <p:pic>
        <p:nvPicPr>
          <p:cNvPr id="440" name="Google Shape;440;p46"/>
          <p:cNvPicPr preferRelativeResize="0"/>
          <p:nvPr/>
        </p:nvPicPr>
        <p:blipFill rotWithShape="1">
          <a:blip r:embed="rId7">
            <a:alphaModFix/>
          </a:blip>
          <a:srcRect b="0" l="0" r="0" t="0"/>
          <a:stretch/>
        </p:blipFill>
        <p:spPr>
          <a:xfrm>
            <a:off x="344611" y="1055974"/>
            <a:ext cx="8763000" cy="40513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441" name="Google Shape;441;p46"/>
          <p:cNvSpPr/>
          <p:nvPr/>
        </p:nvSpPr>
        <p:spPr>
          <a:xfrm>
            <a:off x="343929" y="3376668"/>
            <a:ext cx="8763000" cy="1740666"/>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0"/>
                                        </p:tgtEl>
                                        <p:attrNameLst>
                                          <p:attrName>style.visibility</p:attrName>
                                        </p:attrNameLst>
                                      </p:cBhvr>
                                      <p:to>
                                        <p:strVal val="visible"/>
                                      </p:to>
                                    </p:set>
                                    <p:animEffect filter="fade" transition="in">
                                      <p:cBhvr>
                                        <p:cTn dur="500"/>
                                        <p:tgtEl>
                                          <p:spTgt spid="440"/>
                                        </p:tgtEl>
                                      </p:cBhvr>
                                    </p:animEffect>
                                  </p:childTnLst>
                                </p:cTn>
                              </p:par>
                              <p:par>
                                <p:cTn fill="hold" nodeType="withEffect" presetClass="entr" presetID="10" presetSubtype="0">
                                  <p:stCondLst>
                                    <p:cond delay="0"/>
                                  </p:stCondLst>
                                  <p:childTnLst>
                                    <p:set>
                                      <p:cBhvr>
                                        <p:cTn dur="1" fill="hold">
                                          <p:stCondLst>
                                            <p:cond delay="0"/>
                                          </p:stCondLst>
                                        </p:cTn>
                                        <p:tgtEl>
                                          <p:spTgt spid="441"/>
                                        </p:tgtEl>
                                        <p:attrNameLst>
                                          <p:attrName>style.visibility</p:attrName>
                                        </p:attrNameLst>
                                      </p:cBhvr>
                                      <p:to>
                                        <p:strVal val="visible"/>
                                      </p:to>
                                    </p:set>
                                    <p:animEffect filter="fade" transition="in">
                                      <p:cBhvr>
                                        <p:cTn dur="500"/>
                                        <p:tgtEl>
                                          <p:spTgt spid="4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441"/>
                                        </p:tgtEl>
                                      </p:cBhvr>
                                    </p:animEffect>
                                    <p:set>
                                      <p:cBhvr>
                                        <p:cTn dur="1" fill="hold">
                                          <p:stCondLst>
                                            <p:cond delay="2000"/>
                                          </p:stCondLst>
                                        </p:cTn>
                                        <p:tgtEl>
                                          <p:spTgt spid="44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2" name="Shape 912"/>
        <p:cNvGrpSpPr/>
        <p:nvPr/>
      </p:nvGrpSpPr>
      <p:grpSpPr>
        <a:xfrm>
          <a:off x="0" y="0"/>
          <a:ext cx="0" cy="0"/>
          <a:chOff x="0" y="0"/>
          <a:chExt cx="0" cy="0"/>
        </a:xfrm>
      </p:grpSpPr>
      <p:pic>
        <p:nvPicPr>
          <p:cNvPr descr="Screen Shot 2016-04-04 at 6.52.24 PM.png" id="913" name="Google Shape;913;p82"/>
          <p:cNvPicPr preferRelativeResize="0"/>
          <p:nvPr/>
        </p:nvPicPr>
        <p:blipFill rotWithShape="1">
          <a:blip r:embed="rId3">
            <a:alphaModFix/>
          </a:blip>
          <a:srcRect b="0" l="0" r="0" t="0"/>
          <a:stretch/>
        </p:blipFill>
        <p:spPr>
          <a:xfrm>
            <a:off x="115461" y="1464581"/>
            <a:ext cx="7899400" cy="4368800"/>
          </a:xfrm>
          <a:prstGeom prst="rect">
            <a:avLst/>
          </a:prstGeom>
          <a:noFill/>
          <a:ln cap="flat" cmpd="sng" w="38100">
            <a:solidFill>
              <a:schemeClr val="accent1"/>
            </a:solidFill>
            <a:prstDash val="solid"/>
            <a:round/>
            <a:headEnd len="sm" w="sm" type="none"/>
            <a:tailEnd len="sm" w="sm" type="none"/>
          </a:ln>
        </p:spPr>
      </p:pic>
      <p:sp>
        <p:nvSpPr>
          <p:cNvPr id="914" name="Google Shape;914;p82"/>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Physical Properties and IMF’s </a:t>
            </a:r>
            <a:endParaRPr/>
          </a:p>
        </p:txBody>
      </p:sp>
      <p:sp>
        <p:nvSpPr>
          <p:cNvPr id="915" name="Google Shape;915;p8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916" name="Google Shape;916;p82"/>
          <p:cNvSpPr txBox="1"/>
          <p:nvPr/>
        </p:nvSpPr>
        <p:spPr>
          <a:xfrm>
            <a:off x="0" y="6269934"/>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2.16: 	Explain the properties (phase, vapor pressure, viscosity, etc.) of small and large molecular compounds in terms of the strengths and types of IMF’s.																</a:t>
            </a:r>
            <a:endParaRPr b="0" i="0" sz="1800" u="none" cap="none" strike="noStrike">
              <a:solidFill>
                <a:schemeClr val="dk1"/>
              </a:solidFill>
              <a:latin typeface="Rockwell"/>
              <a:ea typeface="Rockwell"/>
              <a:cs typeface="Rockwell"/>
              <a:sym typeface="Rockwell"/>
            </a:endParaRPr>
          </a:p>
        </p:txBody>
      </p:sp>
      <p:sp>
        <p:nvSpPr>
          <p:cNvPr id="917" name="Google Shape;917;p82"/>
          <p:cNvSpPr txBox="1"/>
          <p:nvPr/>
        </p:nvSpPr>
        <p:spPr>
          <a:xfrm>
            <a:off x="8132878" y="182918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918" name="Google Shape;918;p82"/>
          <p:cNvSpPr/>
          <p:nvPr/>
        </p:nvSpPr>
        <p:spPr>
          <a:xfrm>
            <a:off x="81814" y="4152064"/>
            <a:ext cx="8088300" cy="1911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pic>
        <p:nvPicPr>
          <p:cNvPr descr="ccl4.jpg" id="919" name="Google Shape;919;p82"/>
          <p:cNvPicPr preferRelativeResize="0"/>
          <p:nvPr/>
        </p:nvPicPr>
        <p:blipFill rotWithShape="1">
          <a:blip r:embed="rId6">
            <a:alphaModFix/>
          </a:blip>
          <a:srcRect b="0" l="0" r="0" t="0"/>
          <a:stretch/>
        </p:blipFill>
        <p:spPr>
          <a:xfrm>
            <a:off x="2156663" y="1430539"/>
            <a:ext cx="4535277" cy="3842387"/>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920" name="Google Shape;920;p82"/>
          <p:cNvSpPr/>
          <p:nvPr/>
        </p:nvSpPr>
        <p:spPr>
          <a:xfrm>
            <a:off x="498474" y="3351733"/>
            <a:ext cx="721800" cy="369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21" name="Google Shape;921;p82"/>
          <p:cNvSpPr/>
          <p:nvPr/>
        </p:nvSpPr>
        <p:spPr>
          <a:xfrm>
            <a:off x="744377" y="2639846"/>
            <a:ext cx="967500" cy="199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22" name="Google Shape;922;p82"/>
          <p:cNvSpPr txBox="1"/>
          <p:nvPr/>
        </p:nvSpPr>
        <p:spPr>
          <a:xfrm>
            <a:off x="675352" y="2557010"/>
            <a:ext cx="834300" cy="330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Times"/>
                <a:ea typeface="Times"/>
                <a:cs typeface="Times"/>
                <a:sym typeface="Times"/>
              </a:rPr>
              <a:t>Hg</a:t>
            </a:r>
            <a:endParaRPr b="0" i="0" sz="1500" u="none" cap="none" strike="noStrike">
              <a:solidFill>
                <a:schemeClr val="dk1"/>
              </a:solidFill>
              <a:latin typeface="Times"/>
              <a:ea typeface="Times"/>
              <a:cs typeface="Times"/>
              <a:sym typeface="Time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918"/>
                                        </p:tgtEl>
                                      </p:cBhvr>
                                    </p:animEffect>
                                    <p:set>
                                      <p:cBhvr>
                                        <p:cTn dur="1" fill="hold">
                                          <p:stCondLst>
                                            <p:cond delay="2000"/>
                                          </p:stCondLst>
                                        </p:cTn>
                                        <p:tgtEl>
                                          <p:spTgt spid="91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919"/>
                                        </p:tgtEl>
                                        <p:attrNameLst>
                                          <p:attrName>style.visibility</p:attrName>
                                        </p:attrNameLst>
                                      </p:cBhvr>
                                      <p:to>
                                        <p:strVal val="visible"/>
                                      </p:to>
                                    </p:set>
                                    <p:anim calcmode="lin" valueType="num">
                                      <p:cBhvr additive="base">
                                        <p:cTn dur="500"/>
                                        <p:tgtEl>
                                          <p:spTgt spid="919"/>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6" name="Shape 926"/>
        <p:cNvGrpSpPr/>
        <p:nvPr/>
      </p:nvGrpSpPr>
      <p:grpSpPr>
        <a:xfrm>
          <a:off x="0" y="0"/>
          <a:ext cx="0" cy="0"/>
          <a:chOff x="0" y="0"/>
          <a:chExt cx="0" cy="0"/>
        </a:xfrm>
      </p:grpSpPr>
      <p:sp>
        <p:nvSpPr>
          <p:cNvPr id="927" name="Google Shape;927;p83"/>
          <p:cNvSpPr txBox="1"/>
          <p:nvPr>
            <p:ph type="title"/>
          </p:nvPr>
        </p:nvSpPr>
        <p:spPr>
          <a:xfrm>
            <a:off x="535827" y="1567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Molecular Compound Interactions</a:t>
            </a:r>
            <a:endParaRPr/>
          </a:p>
        </p:txBody>
      </p:sp>
      <p:sp>
        <p:nvSpPr>
          <p:cNvPr id="928" name="Google Shape;928;p83"/>
          <p:cNvSpPr txBox="1"/>
          <p:nvPr/>
        </p:nvSpPr>
        <p:spPr>
          <a:xfrm>
            <a:off x="0" y="6334780"/>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2.32: The student is able to explain a representation that connects properties of a molecular solid to its structural attributes and to the interactions present at the atomic level.</a:t>
            </a:r>
            <a:endParaRPr b="0" i="0" sz="1400" u="none" cap="none" strike="noStrike">
              <a:solidFill>
                <a:srgbClr val="000000"/>
              </a:solidFill>
              <a:latin typeface="Arial"/>
              <a:ea typeface="Arial"/>
              <a:cs typeface="Arial"/>
              <a:sym typeface="Arial"/>
            </a:endParaRPr>
          </a:p>
        </p:txBody>
      </p:sp>
      <p:sp>
        <p:nvSpPr>
          <p:cNvPr id="929" name="Google Shape;929;p8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pic>
        <p:nvPicPr>
          <p:cNvPr id="930" name="Google Shape;930;p83"/>
          <p:cNvPicPr preferRelativeResize="0"/>
          <p:nvPr/>
        </p:nvPicPr>
        <p:blipFill rotWithShape="1">
          <a:blip r:embed="rId4">
            <a:alphaModFix/>
          </a:blip>
          <a:srcRect b="0" l="0" r="0" t="0"/>
          <a:stretch/>
        </p:blipFill>
        <p:spPr>
          <a:xfrm>
            <a:off x="1771694" y="708023"/>
            <a:ext cx="4839227" cy="1530853"/>
          </a:xfrm>
          <a:prstGeom prst="rect">
            <a:avLst/>
          </a:prstGeom>
          <a:noFill/>
          <a:ln>
            <a:noFill/>
          </a:ln>
        </p:spPr>
      </p:pic>
      <p:pic>
        <p:nvPicPr>
          <p:cNvPr id="931" name="Google Shape;931;p83"/>
          <p:cNvPicPr preferRelativeResize="0"/>
          <p:nvPr/>
        </p:nvPicPr>
        <p:blipFill rotWithShape="1">
          <a:blip r:embed="rId5">
            <a:alphaModFix/>
          </a:blip>
          <a:srcRect b="0" l="0" r="0" t="0"/>
          <a:stretch/>
        </p:blipFill>
        <p:spPr>
          <a:xfrm>
            <a:off x="343597" y="2918141"/>
            <a:ext cx="8302857" cy="497186"/>
          </a:xfrm>
          <a:prstGeom prst="rect">
            <a:avLst/>
          </a:prstGeom>
          <a:noFill/>
          <a:ln>
            <a:noFill/>
          </a:ln>
        </p:spPr>
      </p:pic>
      <p:pic>
        <p:nvPicPr>
          <p:cNvPr id="932" name="Google Shape;932;p83"/>
          <p:cNvPicPr preferRelativeResize="0"/>
          <p:nvPr/>
        </p:nvPicPr>
        <p:blipFill rotWithShape="1">
          <a:blip r:embed="rId6">
            <a:alphaModFix/>
          </a:blip>
          <a:srcRect b="0" l="0" r="0" t="0"/>
          <a:stretch/>
        </p:blipFill>
        <p:spPr>
          <a:xfrm>
            <a:off x="2828830" y="2391012"/>
            <a:ext cx="2895600" cy="238125"/>
          </a:xfrm>
          <a:prstGeom prst="rect">
            <a:avLst/>
          </a:prstGeom>
          <a:noFill/>
          <a:ln>
            <a:noFill/>
          </a:ln>
        </p:spPr>
      </p:pic>
      <p:sp>
        <p:nvSpPr>
          <p:cNvPr id="933" name="Google Shape;933;p83"/>
          <p:cNvSpPr/>
          <p:nvPr/>
        </p:nvSpPr>
        <p:spPr>
          <a:xfrm>
            <a:off x="2235121" y="2389666"/>
            <a:ext cx="3991500" cy="4386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934" name="Google Shape;934;p83"/>
          <p:cNvPicPr preferRelativeResize="0"/>
          <p:nvPr/>
        </p:nvPicPr>
        <p:blipFill rotWithShape="1">
          <a:blip r:embed="rId7">
            <a:alphaModFix/>
          </a:blip>
          <a:srcRect b="0" l="0" r="0" t="0"/>
          <a:stretch/>
        </p:blipFill>
        <p:spPr>
          <a:xfrm>
            <a:off x="1471612" y="3508216"/>
            <a:ext cx="6200775" cy="2733675"/>
          </a:xfrm>
          <a:prstGeom prst="rect">
            <a:avLst/>
          </a:prstGeom>
          <a:noFill/>
          <a:ln>
            <a:noFill/>
          </a:ln>
        </p:spPr>
      </p:pic>
      <p:sp>
        <p:nvSpPr>
          <p:cNvPr id="935" name="Google Shape;935;p83"/>
          <p:cNvSpPr/>
          <p:nvPr/>
        </p:nvSpPr>
        <p:spPr>
          <a:xfrm>
            <a:off x="1403045" y="3415327"/>
            <a:ext cx="6098400" cy="28266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36" name="Google Shape;936;p83"/>
          <p:cNvSpPr txBox="1"/>
          <p:nvPr/>
        </p:nvSpPr>
        <p:spPr>
          <a:xfrm>
            <a:off x="2195223" y="1038547"/>
            <a:ext cx="3984300" cy="12003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a. Covalent bonds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b. Hydrogen bonds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c. Dipole-dipole interactions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Times New Roman"/>
                <a:ea typeface="Times New Roman"/>
                <a:cs typeface="Times New Roman"/>
                <a:sym typeface="Times New Roman"/>
              </a:rPr>
              <a:t>d. London Dispersion Forces</a:t>
            </a:r>
            <a:endParaRPr b="0" i="0" sz="1400" u="none" cap="none" strike="noStrike">
              <a:solidFill>
                <a:srgbClr val="000000"/>
              </a:solidFill>
              <a:latin typeface="Arial"/>
              <a:ea typeface="Arial"/>
              <a:cs typeface="Arial"/>
              <a:sym typeface="Arial"/>
            </a:endParaRPr>
          </a:p>
        </p:txBody>
      </p:sp>
      <p:sp>
        <p:nvSpPr>
          <p:cNvPr id="937" name="Google Shape;937;p83"/>
          <p:cNvSpPr txBox="1"/>
          <p:nvPr/>
        </p:nvSpPr>
        <p:spPr>
          <a:xfrm>
            <a:off x="8111635"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8"/>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3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3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1" name="Shape 941"/>
        <p:cNvGrpSpPr/>
        <p:nvPr/>
      </p:nvGrpSpPr>
      <p:grpSpPr>
        <a:xfrm>
          <a:off x="0" y="0"/>
          <a:ext cx="0" cy="0"/>
          <a:chOff x="0" y="0"/>
          <a:chExt cx="0" cy="0"/>
        </a:xfrm>
      </p:grpSpPr>
      <p:sp>
        <p:nvSpPr>
          <p:cNvPr id="942" name="Google Shape;942;p84"/>
          <p:cNvSpPr/>
          <p:nvPr/>
        </p:nvSpPr>
        <p:spPr>
          <a:xfrm>
            <a:off x="4288762" y="1033670"/>
            <a:ext cx="3831600" cy="4815000"/>
          </a:xfrm>
          <a:prstGeom prst="rect">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Rockwell"/>
                <a:ea typeface="Rockwell"/>
                <a:cs typeface="Rockwell"/>
                <a:sym typeface="Rockwell"/>
              </a:rPr>
              <a:t>Iodine (I</a:t>
            </a:r>
            <a:r>
              <a:rPr b="1" baseline="-25000" i="0" lang="en-US" sz="1800" u="none" cap="none" strike="noStrike">
                <a:solidFill>
                  <a:schemeClr val="lt1"/>
                </a:solidFill>
                <a:latin typeface="Rockwell"/>
                <a:ea typeface="Rockwell"/>
                <a:cs typeface="Rockwell"/>
                <a:sym typeface="Rockwell"/>
              </a:rPr>
              <a:t>2</a:t>
            </a:r>
            <a:r>
              <a:rPr b="1" i="0" lang="en-US" sz="1800" u="none" cap="none" strike="noStrike">
                <a:solidFill>
                  <a:schemeClr val="lt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43" name="Google Shape;943;p84"/>
          <p:cNvSpPr/>
          <p:nvPr/>
        </p:nvSpPr>
        <p:spPr>
          <a:xfrm>
            <a:off x="304800" y="1033670"/>
            <a:ext cx="3831600" cy="4815000"/>
          </a:xfrm>
          <a:prstGeom prst="rect">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Rockwell"/>
                <a:ea typeface="Rockwell"/>
                <a:cs typeface="Rockwell"/>
                <a:sym typeface="Rockwell"/>
              </a:rPr>
              <a:t>Water (H</a:t>
            </a:r>
            <a:r>
              <a:rPr b="1" baseline="-25000" i="0" lang="en-US" sz="1800" u="none" cap="none" strike="noStrike">
                <a:solidFill>
                  <a:schemeClr val="lt1"/>
                </a:solidFill>
                <a:latin typeface="Rockwell"/>
                <a:ea typeface="Rockwell"/>
                <a:cs typeface="Rockwell"/>
                <a:sym typeface="Rockwell"/>
              </a:rPr>
              <a:t>2</a:t>
            </a:r>
            <a:r>
              <a:rPr b="1" i="0" lang="en-US" sz="1800" u="none" cap="none" strike="noStrike">
                <a:solidFill>
                  <a:schemeClr val="lt1"/>
                </a:solidFill>
                <a:latin typeface="Rockwell"/>
                <a:ea typeface="Rockwell"/>
                <a:cs typeface="Rockwell"/>
                <a:sym typeface="Rockwell"/>
              </a:rPr>
              <a:t>O)</a:t>
            </a:r>
            <a:endParaRPr b="1"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44" name="Google Shape;944;p84"/>
          <p:cNvSpPr txBox="1"/>
          <p:nvPr>
            <p:ph type="title"/>
          </p:nvPr>
        </p:nvSpPr>
        <p:spPr>
          <a:xfrm>
            <a:off x="498474" y="-963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Molecular Compounds - Interactions</a:t>
            </a:r>
            <a:endParaRPr/>
          </a:p>
        </p:txBody>
      </p:sp>
      <p:sp>
        <p:nvSpPr>
          <p:cNvPr id="945" name="Google Shape;945;p8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946" name="Google Shape;946;p84"/>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947" name="Google Shape;947;p84"/>
          <p:cNvSpPr txBox="1"/>
          <p:nvPr/>
        </p:nvSpPr>
        <p:spPr>
          <a:xfrm>
            <a:off x="0" y="6211669"/>
            <a:ext cx="91440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2.31: The student can create a representation of a molecular solid that shows essential characteristics of the structure and interactions in the substance.</a:t>
            </a:r>
            <a:endParaRPr b="0" i="0" sz="1400" u="none" cap="none" strike="noStrike">
              <a:solidFill>
                <a:srgbClr val="000000"/>
              </a:solidFill>
              <a:latin typeface="Arial"/>
              <a:ea typeface="Arial"/>
              <a:cs typeface="Arial"/>
              <a:sym typeface="Arial"/>
            </a:endParaRPr>
          </a:p>
        </p:txBody>
      </p:sp>
      <p:pic>
        <p:nvPicPr>
          <p:cNvPr descr="http://www.chemguide.co.uk/atoms/structures/ice.GIF" id="948" name="Google Shape;948;p84"/>
          <p:cNvPicPr preferRelativeResize="0"/>
          <p:nvPr/>
        </p:nvPicPr>
        <p:blipFill rotWithShape="1">
          <a:blip r:embed="rId5">
            <a:alphaModFix/>
          </a:blip>
          <a:srcRect b="0" l="0" r="0" t="0"/>
          <a:stretch/>
        </p:blipFill>
        <p:spPr>
          <a:xfrm>
            <a:off x="421109" y="3353510"/>
            <a:ext cx="3458089" cy="2253427"/>
          </a:xfrm>
          <a:prstGeom prst="rect">
            <a:avLst/>
          </a:prstGeom>
          <a:noFill/>
          <a:ln>
            <a:noFill/>
          </a:ln>
        </p:spPr>
      </p:pic>
      <p:pic>
        <p:nvPicPr>
          <p:cNvPr descr="http://www.chemguide.co.uk/atoms/structures/i2.GIF" id="949" name="Google Shape;949;p84"/>
          <p:cNvPicPr preferRelativeResize="0"/>
          <p:nvPr/>
        </p:nvPicPr>
        <p:blipFill rotWithShape="1">
          <a:blip r:embed="rId6">
            <a:alphaModFix/>
          </a:blip>
          <a:srcRect b="0" l="0" r="0" t="0"/>
          <a:stretch/>
        </p:blipFill>
        <p:spPr>
          <a:xfrm>
            <a:off x="5294383" y="1712243"/>
            <a:ext cx="1820317" cy="1686033"/>
          </a:xfrm>
          <a:prstGeom prst="rect">
            <a:avLst/>
          </a:prstGeom>
          <a:noFill/>
          <a:ln>
            <a:noFill/>
          </a:ln>
        </p:spPr>
      </p:pic>
      <p:pic>
        <p:nvPicPr>
          <p:cNvPr id="950" name="Google Shape;950;p84"/>
          <p:cNvPicPr preferRelativeResize="0"/>
          <p:nvPr/>
        </p:nvPicPr>
        <p:blipFill rotWithShape="1">
          <a:blip r:embed="rId7">
            <a:alphaModFix/>
          </a:blip>
          <a:srcRect b="0" l="0" r="0" t="0"/>
          <a:stretch/>
        </p:blipFill>
        <p:spPr>
          <a:xfrm>
            <a:off x="4409080" y="4272612"/>
            <a:ext cx="3590925" cy="1438275"/>
          </a:xfrm>
          <a:prstGeom prst="rect">
            <a:avLst/>
          </a:prstGeom>
          <a:noFill/>
          <a:ln>
            <a:noFill/>
          </a:ln>
        </p:spPr>
      </p:pic>
      <p:sp>
        <p:nvSpPr>
          <p:cNvPr id="951" name="Google Shape;951;p84"/>
          <p:cNvSpPr txBox="1"/>
          <p:nvPr/>
        </p:nvSpPr>
        <p:spPr>
          <a:xfrm>
            <a:off x="4409080" y="3515315"/>
            <a:ext cx="34626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Non-Polar Covalent compounds align according to LDF’s as a solid. </a:t>
            </a:r>
            <a:endParaRPr b="0" i="0" sz="1400" u="none" cap="none" strike="noStrike">
              <a:solidFill>
                <a:schemeClr val="lt1"/>
              </a:solidFill>
              <a:latin typeface="Rockwell"/>
              <a:ea typeface="Rockwell"/>
              <a:cs typeface="Rockwell"/>
              <a:sym typeface="Rockwell"/>
            </a:endParaRPr>
          </a:p>
        </p:txBody>
      </p:sp>
      <p:sp>
        <p:nvSpPr>
          <p:cNvPr id="952" name="Google Shape;952;p84"/>
          <p:cNvSpPr txBox="1"/>
          <p:nvPr/>
        </p:nvSpPr>
        <p:spPr>
          <a:xfrm>
            <a:off x="304801" y="2146844"/>
            <a:ext cx="3831600" cy="5232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Polar Covalent compounds align according to dipole-dipole interactions. </a:t>
            </a:r>
            <a:endParaRPr b="0" i="0" sz="1400" u="none" cap="none" strike="noStrike">
              <a:solidFill>
                <a:schemeClr val="lt1"/>
              </a:solidFill>
              <a:latin typeface="Rockwell"/>
              <a:ea typeface="Rockwell"/>
              <a:cs typeface="Rockwell"/>
              <a:sym typeface="Rockwel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6" name="Shape 956"/>
        <p:cNvGrpSpPr/>
        <p:nvPr/>
      </p:nvGrpSpPr>
      <p:grpSpPr>
        <a:xfrm>
          <a:off x="0" y="0"/>
          <a:ext cx="0" cy="0"/>
          <a:chOff x="0" y="0"/>
          <a:chExt cx="0" cy="0"/>
        </a:xfrm>
      </p:grpSpPr>
      <p:sp>
        <p:nvSpPr>
          <p:cNvPr id="957" name="Google Shape;957;p85"/>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Covalent Solids Density Vs. Miscibility </a:t>
            </a:r>
            <a:endParaRPr/>
          </a:p>
        </p:txBody>
      </p:sp>
      <p:pic>
        <p:nvPicPr>
          <p:cNvPr id="958" name="Google Shape;958;p85"/>
          <p:cNvPicPr preferRelativeResize="0"/>
          <p:nvPr/>
        </p:nvPicPr>
        <p:blipFill rotWithShape="1">
          <a:blip r:embed="rId3">
            <a:alphaModFix/>
          </a:blip>
          <a:srcRect b="0" l="0" r="0" t="11166"/>
          <a:stretch/>
        </p:blipFill>
        <p:spPr>
          <a:xfrm>
            <a:off x="133731" y="1305993"/>
            <a:ext cx="7921156" cy="3606847"/>
          </a:xfrm>
          <a:prstGeom prst="rect">
            <a:avLst/>
          </a:prstGeom>
          <a:noFill/>
          <a:ln cap="flat" cmpd="sng" w="38100">
            <a:solidFill>
              <a:schemeClr val="accent1"/>
            </a:solidFill>
            <a:prstDash val="solid"/>
            <a:round/>
            <a:headEnd len="sm" w="sm" type="none"/>
            <a:tailEnd len="sm" w="sm" type="none"/>
          </a:ln>
        </p:spPr>
      </p:pic>
      <p:pic>
        <p:nvPicPr>
          <p:cNvPr id="959" name="Google Shape;959;p85"/>
          <p:cNvPicPr preferRelativeResize="0"/>
          <p:nvPr/>
        </p:nvPicPr>
        <p:blipFill rotWithShape="1">
          <a:blip r:embed="rId4">
            <a:alphaModFix/>
          </a:blip>
          <a:srcRect b="0" l="0" r="0" t="0"/>
          <a:stretch/>
        </p:blipFill>
        <p:spPr>
          <a:xfrm>
            <a:off x="1997784" y="5088835"/>
            <a:ext cx="4869930" cy="680902"/>
          </a:xfrm>
          <a:prstGeom prst="rect">
            <a:avLst/>
          </a:prstGeom>
          <a:noFill/>
          <a:ln>
            <a:noFill/>
          </a:ln>
        </p:spPr>
      </p:pic>
      <p:sp>
        <p:nvSpPr>
          <p:cNvPr id="960" name="Google Shape;960;p85"/>
          <p:cNvSpPr/>
          <p:nvPr/>
        </p:nvSpPr>
        <p:spPr>
          <a:xfrm>
            <a:off x="1716105" y="4916131"/>
            <a:ext cx="5433300" cy="10263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961" name="Google Shape;961;p85"/>
          <p:cNvSpPr txBox="1"/>
          <p:nvPr/>
        </p:nvSpPr>
        <p:spPr>
          <a:xfrm>
            <a:off x="0" y="6173350"/>
            <a:ext cx="7149300" cy="523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2.30: The student is able to explain a representation that connects properties of a covalent solid to its structural attributes and to the interactions present at the atomic level.</a:t>
            </a:r>
            <a:endParaRPr b="0" i="0" sz="1400" u="none" cap="none" strike="noStrike">
              <a:solidFill>
                <a:srgbClr val="000000"/>
              </a:solidFill>
              <a:latin typeface="Arial"/>
              <a:ea typeface="Arial"/>
              <a:cs typeface="Arial"/>
              <a:sym typeface="Arial"/>
            </a:endParaRPr>
          </a:p>
        </p:txBody>
      </p:sp>
      <p:sp>
        <p:nvSpPr>
          <p:cNvPr id="962" name="Google Shape;962;p8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Source</a:t>
            </a:r>
            <a:endParaRPr b="0" i="0" sz="1800" u="none" cap="none" strike="noStrike">
              <a:solidFill>
                <a:schemeClr val="dk1"/>
              </a:solidFill>
              <a:latin typeface="Rockwell"/>
              <a:ea typeface="Rockwell"/>
              <a:cs typeface="Rockwell"/>
              <a:sym typeface="Rockwell"/>
            </a:endParaRPr>
          </a:p>
        </p:txBody>
      </p:sp>
      <p:sp>
        <p:nvSpPr>
          <p:cNvPr id="963" name="Google Shape;963;p85"/>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a:t>
            </a:r>
            <a:endParaRPr b="0" i="0" sz="1800" u="none" cap="none" strike="noStrike">
              <a:solidFill>
                <a:schemeClr val="dk1"/>
              </a:solidFill>
              <a:latin typeface="Rockwell"/>
              <a:ea typeface="Rockwell"/>
              <a:cs typeface="Rockwell"/>
              <a:sym typeface="Rockwell"/>
            </a:endParaRPr>
          </a:p>
        </p:txBody>
      </p:sp>
      <p:sp>
        <p:nvSpPr>
          <p:cNvPr id="964" name="Google Shape;964;p85"/>
          <p:cNvSpPr/>
          <p:nvPr/>
        </p:nvSpPr>
        <p:spPr>
          <a:xfrm>
            <a:off x="6711526" y="4008276"/>
            <a:ext cx="2117340" cy="2090718"/>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Is PVC or PP more miscible in water? </a:t>
            </a:r>
            <a:endParaRPr b="0" i="0" sz="1400" u="none" cap="none" strike="noStrike">
              <a:solidFill>
                <a:srgbClr val="000000"/>
              </a:solidFill>
              <a:latin typeface="Arial"/>
              <a:ea typeface="Arial"/>
              <a:cs typeface="Arial"/>
              <a:sym typeface="Arial"/>
            </a:endParaRPr>
          </a:p>
        </p:txBody>
      </p:sp>
      <p:sp>
        <p:nvSpPr>
          <p:cNvPr id="965" name="Google Shape;965;p85"/>
          <p:cNvSpPr/>
          <p:nvPr/>
        </p:nvSpPr>
        <p:spPr>
          <a:xfrm>
            <a:off x="7237050" y="5942425"/>
            <a:ext cx="1591800" cy="740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PVC has similar IMF as H</a:t>
            </a:r>
            <a:r>
              <a:rPr b="0" baseline="-25000" i="0" lang="en-US" sz="1400" u="none" cap="none" strike="noStrike">
                <a:solidFill>
                  <a:srgbClr val="000000"/>
                </a:solidFill>
                <a:latin typeface="Arial"/>
                <a:ea typeface="Arial"/>
                <a:cs typeface="Arial"/>
                <a:sym typeface="Arial"/>
              </a:rPr>
              <a:t>2</a:t>
            </a:r>
            <a:r>
              <a:rPr b="0" i="0" lang="en-US" sz="1400" u="none" cap="none" strike="noStrike">
                <a:solidFill>
                  <a:srgbClr val="000000"/>
                </a:solidFill>
                <a:latin typeface="Arial"/>
                <a:ea typeface="Arial"/>
                <a:cs typeface="Arial"/>
                <a:sym typeface="Arial"/>
              </a:rPr>
              <a:t>O</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96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1000"/>
                                        <p:tgtEl>
                                          <p:spTgt spid="9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4"/>
                                        </p:tgtEl>
                                        <p:attrNameLst>
                                          <p:attrName>style.visibility</p:attrName>
                                        </p:attrNameLst>
                                      </p:cBhvr>
                                      <p:to>
                                        <p:strVal val="visible"/>
                                      </p:to>
                                    </p:set>
                                    <p:animEffect filter="fade" transition="in">
                                      <p:cBhvr>
                                        <p:cTn dur="1000"/>
                                        <p:tgtEl>
                                          <p:spTgt spid="9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5"/>
                                        </p:tgtEl>
                                        <p:attrNameLst>
                                          <p:attrName>style.visibility</p:attrName>
                                        </p:attrNameLst>
                                      </p:cBhvr>
                                      <p:to>
                                        <p:strVal val="visible"/>
                                      </p:to>
                                    </p:set>
                                    <p:animEffect filter="fade" transition="in">
                                      <p:cBhvr>
                                        <p:cTn dur="1000"/>
                                        <p:tgtEl>
                                          <p:spTgt spid="9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9" name="Shape 969"/>
        <p:cNvGrpSpPr/>
        <p:nvPr/>
      </p:nvGrpSpPr>
      <p:grpSpPr>
        <a:xfrm>
          <a:off x="0" y="0"/>
          <a:ext cx="0" cy="0"/>
          <a:chOff x="0" y="0"/>
          <a:chExt cx="0" cy="0"/>
        </a:xfrm>
      </p:grpSpPr>
      <p:sp>
        <p:nvSpPr>
          <p:cNvPr id="970" name="Google Shape;970;p86"/>
          <p:cNvSpPr txBox="1"/>
          <p:nvPr>
            <p:ph type="title"/>
          </p:nvPr>
        </p:nvSpPr>
        <p:spPr>
          <a:xfrm>
            <a:off x="376638" y="163262"/>
            <a:ext cx="80283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IMF and Biological/Large Molecules</a:t>
            </a:r>
            <a:endParaRPr/>
          </a:p>
        </p:txBody>
      </p:sp>
      <p:pic>
        <p:nvPicPr>
          <p:cNvPr id="971" name="Google Shape;971;p86"/>
          <p:cNvPicPr preferRelativeResize="0"/>
          <p:nvPr>
            <p:ph idx="2" type="body"/>
          </p:nvPr>
        </p:nvPicPr>
        <p:blipFill rotWithShape="1">
          <a:blip r:embed="rId3">
            <a:alphaModFix/>
          </a:blip>
          <a:srcRect b="0" l="0" r="0" t="0"/>
          <a:stretch/>
        </p:blipFill>
        <p:spPr>
          <a:xfrm>
            <a:off x="3993047" y="2288962"/>
            <a:ext cx="5110200" cy="3173700"/>
          </a:xfrm>
          <a:prstGeom prst="rect">
            <a:avLst/>
          </a:prstGeom>
          <a:noFill/>
          <a:ln>
            <a:noFill/>
          </a:ln>
        </p:spPr>
      </p:pic>
      <p:sp>
        <p:nvSpPr>
          <p:cNvPr id="972" name="Google Shape;972;p86"/>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rPr b="0" i="0" lang="en-US" sz="2400" u="none" cap="none" strike="noStrike">
                <a:solidFill>
                  <a:schemeClr val="accent3"/>
                </a:solidFill>
                <a:latin typeface="Rockwell"/>
                <a:ea typeface="Rockwell"/>
                <a:cs typeface="Rockwell"/>
                <a:sym typeface="Rockwell"/>
              </a:rPr>
              <a:t>  </a:t>
            </a:r>
            <a:endParaRPr b="0" i="0" sz="2400" u="none" cap="none" strike="noStrike">
              <a:solidFill>
                <a:schemeClr val="accent3"/>
              </a:solidFill>
              <a:latin typeface="Rockwell"/>
              <a:ea typeface="Rockwell"/>
              <a:cs typeface="Rockwell"/>
              <a:sym typeface="Rockwell"/>
            </a:endParaRPr>
          </a:p>
        </p:txBody>
      </p:sp>
      <p:sp>
        <p:nvSpPr>
          <p:cNvPr id="973" name="Google Shape;973;p86"/>
          <p:cNvSpPr txBox="1"/>
          <p:nvPr/>
        </p:nvSpPr>
        <p:spPr>
          <a:xfrm>
            <a:off x="0" y="5842572"/>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5.11: The student is able to identify the noncovalent interactions within and between large molecules, and/or connect the shape and function of the large molecule to the presence and magnitude of these interactions.															</a:t>
            </a:r>
            <a:endParaRPr b="0" i="0" sz="1800" u="none" cap="none" strike="noStrike">
              <a:solidFill>
                <a:schemeClr val="dk1"/>
              </a:solidFill>
              <a:latin typeface="Rockwell"/>
              <a:ea typeface="Rockwell"/>
              <a:cs typeface="Rockwell"/>
              <a:sym typeface="Rockwell"/>
            </a:endParaRPr>
          </a:p>
        </p:txBody>
      </p:sp>
      <p:sp>
        <p:nvSpPr>
          <p:cNvPr id="974" name="Google Shape;974;p86"/>
          <p:cNvSpPr txBox="1"/>
          <p:nvPr/>
        </p:nvSpPr>
        <p:spPr>
          <a:xfrm>
            <a:off x="8105213" y="7366"/>
            <a:ext cx="929700" cy="175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Source</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a:t>
            </a:r>
            <a:endParaRPr b="0" i="0" sz="1800" u="none" cap="none" strike="noStrike">
              <a:solidFill>
                <a:schemeClr val="dk1"/>
              </a:solidFill>
              <a:latin typeface="Rockwell"/>
              <a:ea typeface="Rockwell"/>
              <a:cs typeface="Rockwell"/>
              <a:sym typeface="Rockwell"/>
            </a:endParaRPr>
          </a:p>
        </p:txBody>
      </p:sp>
      <p:pic>
        <p:nvPicPr>
          <p:cNvPr id="975" name="Google Shape;975;p86"/>
          <p:cNvPicPr preferRelativeResize="0"/>
          <p:nvPr/>
        </p:nvPicPr>
        <p:blipFill rotWithShape="1">
          <a:blip r:embed="rId7">
            <a:alphaModFix/>
          </a:blip>
          <a:srcRect b="0" l="0" r="0" t="0"/>
          <a:stretch/>
        </p:blipFill>
        <p:spPr>
          <a:xfrm>
            <a:off x="5709899" y="4185413"/>
            <a:ext cx="1676400" cy="676275"/>
          </a:xfrm>
          <a:prstGeom prst="rect">
            <a:avLst/>
          </a:prstGeom>
          <a:noFill/>
          <a:ln>
            <a:noFill/>
          </a:ln>
        </p:spPr>
      </p:pic>
      <p:pic>
        <p:nvPicPr>
          <p:cNvPr id="976" name="Google Shape;976;p86"/>
          <p:cNvPicPr preferRelativeResize="0"/>
          <p:nvPr/>
        </p:nvPicPr>
        <p:blipFill rotWithShape="1">
          <a:blip r:embed="rId8">
            <a:alphaModFix/>
          </a:blip>
          <a:srcRect b="0" l="0" r="0" t="0"/>
          <a:stretch/>
        </p:blipFill>
        <p:spPr>
          <a:xfrm>
            <a:off x="5738474" y="3261257"/>
            <a:ext cx="1647825" cy="609600"/>
          </a:xfrm>
          <a:prstGeom prst="rect">
            <a:avLst/>
          </a:prstGeom>
          <a:noFill/>
          <a:ln>
            <a:noFill/>
          </a:ln>
        </p:spPr>
      </p:pic>
      <p:pic>
        <p:nvPicPr>
          <p:cNvPr id="977" name="Google Shape;977;p86"/>
          <p:cNvPicPr preferRelativeResize="0"/>
          <p:nvPr/>
        </p:nvPicPr>
        <p:blipFill rotWithShape="1">
          <a:blip r:embed="rId9">
            <a:alphaModFix/>
          </a:blip>
          <a:srcRect b="0" l="0" r="0" t="0"/>
          <a:stretch/>
        </p:blipFill>
        <p:spPr>
          <a:xfrm>
            <a:off x="4081124" y="4470253"/>
            <a:ext cx="1657350" cy="657225"/>
          </a:xfrm>
          <a:prstGeom prst="rect">
            <a:avLst/>
          </a:prstGeom>
          <a:noFill/>
          <a:ln>
            <a:noFill/>
          </a:ln>
        </p:spPr>
      </p:pic>
      <p:pic>
        <p:nvPicPr>
          <p:cNvPr id="978" name="Google Shape;978;p86"/>
          <p:cNvPicPr preferRelativeResize="0"/>
          <p:nvPr/>
        </p:nvPicPr>
        <p:blipFill rotWithShape="1">
          <a:blip r:embed="rId10">
            <a:alphaModFix/>
          </a:blip>
          <a:srcRect b="0" l="0" r="0" t="0"/>
          <a:stretch/>
        </p:blipFill>
        <p:spPr>
          <a:xfrm>
            <a:off x="4081124" y="3704285"/>
            <a:ext cx="1657350" cy="647700"/>
          </a:xfrm>
          <a:prstGeom prst="rect">
            <a:avLst/>
          </a:prstGeom>
          <a:noFill/>
          <a:ln>
            <a:noFill/>
          </a:ln>
        </p:spPr>
      </p:pic>
      <p:pic>
        <p:nvPicPr>
          <p:cNvPr id="979" name="Google Shape;979;p86"/>
          <p:cNvPicPr preferRelativeResize="0"/>
          <p:nvPr/>
        </p:nvPicPr>
        <p:blipFill rotWithShape="1">
          <a:blip r:embed="rId11">
            <a:alphaModFix/>
          </a:blip>
          <a:srcRect b="0" l="0" r="0" t="0"/>
          <a:stretch/>
        </p:blipFill>
        <p:spPr>
          <a:xfrm>
            <a:off x="-17796" y="1147213"/>
            <a:ext cx="3841228" cy="2880923"/>
          </a:xfrm>
          <a:prstGeom prst="rect">
            <a:avLst/>
          </a:prstGeom>
          <a:noFill/>
          <a:ln>
            <a:noFill/>
          </a:ln>
        </p:spPr>
      </p:pic>
      <p:pic>
        <p:nvPicPr>
          <p:cNvPr id="980" name="Google Shape;980;p86"/>
          <p:cNvPicPr preferRelativeResize="0"/>
          <p:nvPr/>
        </p:nvPicPr>
        <p:blipFill rotWithShape="1">
          <a:blip r:embed="rId12">
            <a:alphaModFix/>
          </a:blip>
          <a:srcRect b="0" l="0" r="0" t="0"/>
          <a:stretch/>
        </p:blipFill>
        <p:spPr>
          <a:xfrm>
            <a:off x="-187410" y="3900752"/>
            <a:ext cx="4356654" cy="178852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Google Shape;985;p87"/>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Chromatography</a:t>
            </a:r>
            <a:endParaRPr/>
          </a:p>
        </p:txBody>
      </p:sp>
      <p:pic>
        <p:nvPicPr>
          <p:cNvPr descr="paper-chromatography-rf-polar-molecules.gif" id="986" name="Google Shape;986;p87"/>
          <p:cNvPicPr preferRelativeResize="0"/>
          <p:nvPr>
            <p:ph idx="1" type="body"/>
          </p:nvPr>
        </p:nvPicPr>
        <p:blipFill rotWithShape="1">
          <a:blip r:embed="rId3">
            <a:alphaModFix/>
          </a:blip>
          <a:srcRect b="-2424" l="0" r="0" t="5440"/>
          <a:stretch/>
        </p:blipFill>
        <p:spPr>
          <a:xfrm>
            <a:off x="145880" y="795306"/>
            <a:ext cx="8019600" cy="5344500"/>
          </a:xfrm>
          <a:prstGeom prst="rect">
            <a:avLst/>
          </a:prstGeom>
          <a:noFill/>
          <a:ln>
            <a:noFill/>
          </a:ln>
        </p:spPr>
      </p:pic>
      <p:sp>
        <p:nvSpPr>
          <p:cNvPr id="987" name="Google Shape;987;p87"/>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988" name="Google Shape;988;p87"/>
          <p:cNvSpPr txBox="1"/>
          <p:nvPr/>
        </p:nvSpPr>
        <p:spPr>
          <a:xfrm>
            <a:off x="0" y="625783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2.7: 	The student is able to explain how solutes can be separated by chromatography based on intermolecular interactions.																</a:t>
            </a:r>
            <a:endParaRPr b="0" i="0" sz="1800" u="none" cap="none" strike="noStrike">
              <a:solidFill>
                <a:schemeClr val="dk1"/>
              </a:solidFill>
              <a:latin typeface="Rockwell"/>
              <a:ea typeface="Rockwell"/>
              <a:cs typeface="Rockwell"/>
              <a:sym typeface="Rockwell"/>
            </a:endParaRPr>
          </a:p>
        </p:txBody>
      </p:sp>
      <p:sp>
        <p:nvSpPr>
          <p:cNvPr id="989" name="Google Shape;989;p8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990" name="Google Shape;990;p87"/>
          <p:cNvSpPr txBox="1"/>
          <p:nvPr/>
        </p:nvSpPr>
        <p:spPr>
          <a:xfrm>
            <a:off x="8169868" y="182918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4" name="Shape 994"/>
        <p:cNvGrpSpPr/>
        <p:nvPr/>
      </p:nvGrpSpPr>
      <p:grpSpPr>
        <a:xfrm>
          <a:off x="0" y="0"/>
          <a:ext cx="0" cy="0"/>
          <a:chOff x="0" y="0"/>
          <a:chExt cx="0" cy="0"/>
        </a:xfrm>
      </p:grpSpPr>
      <p:sp>
        <p:nvSpPr>
          <p:cNvPr id="995" name="Google Shape;995;p88"/>
          <p:cNvSpPr txBox="1"/>
          <p:nvPr/>
        </p:nvSpPr>
        <p:spPr>
          <a:xfrm>
            <a:off x="7659532" y="2153920"/>
            <a:ext cx="1392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Virtual Lab</a:t>
            </a:r>
            <a:endParaRPr b="0" i="0" sz="1800" u="none" cap="none" strike="noStrike">
              <a:solidFill>
                <a:schemeClr val="dk1"/>
              </a:solidFill>
              <a:latin typeface="Rockwell"/>
              <a:ea typeface="Rockwell"/>
              <a:cs typeface="Rockwell"/>
              <a:sym typeface="Rockwell"/>
            </a:endParaRPr>
          </a:p>
        </p:txBody>
      </p:sp>
      <p:sp>
        <p:nvSpPr>
          <p:cNvPr id="996" name="Google Shape;996;p88"/>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Chromatography</a:t>
            </a:r>
            <a:endParaRPr>
              <a:solidFill>
                <a:srgbClr val="00B0F0"/>
              </a:solidFill>
            </a:endParaRPr>
          </a:p>
        </p:txBody>
      </p:sp>
      <p:sp>
        <p:nvSpPr>
          <p:cNvPr id="997" name="Google Shape;997;p8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998" name="Google Shape;998;p8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descr="http://4.bp.blogspot.com/-AUAIUsg1hPA/Td6OGmD8hXI/AAAAAAAACQw/74lwLwTsvOU/s1600/Chromatography-2.jpg" id="999" name="Google Shape;999;p88"/>
          <p:cNvPicPr preferRelativeResize="0"/>
          <p:nvPr/>
        </p:nvPicPr>
        <p:blipFill rotWithShape="1">
          <a:blip r:embed="rId6">
            <a:alphaModFix/>
          </a:blip>
          <a:srcRect b="0" l="0" r="0" t="0"/>
          <a:stretch/>
        </p:blipFill>
        <p:spPr>
          <a:xfrm>
            <a:off x="0" y="703376"/>
            <a:ext cx="4547286" cy="3160365"/>
          </a:xfrm>
          <a:prstGeom prst="rect">
            <a:avLst/>
          </a:prstGeom>
          <a:noFill/>
          <a:ln>
            <a:noFill/>
          </a:ln>
        </p:spPr>
      </p:pic>
      <p:sp>
        <p:nvSpPr>
          <p:cNvPr id="1000" name="Google Shape;1000;p88"/>
          <p:cNvSpPr txBox="1"/>
          <p:nvPr/>
        </p:nvSpPr>
        <p:spPr>
          <a:xfrm>
            <a:off x="88304" y="3299939"/>
            <a:ext cx="4626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Source</a:t>
            </a:r>
            <a:r>
              <a:rPr b="0" i="0" lang="en-US" sz="1800" u="none" cap="none" strike="noStrike">
                <a:solidFill>
                  <a:schemeClr val="dk1"/>
                </a:solidFill>
                <a:latin typeface="Rockwell"/>
                <a:ea typeface="Rockwell"/>
                <a:cs typeface="Rockwell"/>
                <a:sym typeface="Rockwell"/>
              </a:rPr>
              <a:t> </a:t>
            </a:r>
            <a:r>
              <a:rPr b="0" i="0" lang="en-US" sz="1200" u="none" cap="none" strike="noStrike">
                <a:solidFill>
                  <a:schemeClr val="dk1"/>
                </a:solidFill>
                <a:latin typeface="Rockwell"/>
                <a:ea typeface="Rockwell"/>
                <a:cs typeface="Rockwell"/>
                <a:sym typeface="Rockwell"/>
              </a:rPr>
              <a:t>(includes nice discussion of biological applications)</a:t>
            </a:r>
            <a:endParaRPr b="0" i="0" sz="1200" u="none" cap="none" strike="noStrike">
              <a:solidFill>
                <a:schemeClr val="dk1"/>
              </a:solidFill>
              <a:latin typeface="Rockwell"/>
              <a:ea typeface="Rockwell"/>
              <a:cs typeface="Rockwell"/>
              <a:sym typeface="Rockwell"/>
            </a:endParaRPr>
          </a:p>
        </p:txBody>
      </p:sp>
      <p:sp>
        <p:nvSpPr>
          <p:cNvPr id="1001" name="Google Shape;1001;p88"/>
          <p:cNvSpPr txBox="1"/>
          <p:nvPr/>
        </p:nvSpPr>
        <p:spPr>
          <a:xfrm>
            <a:off x="4981389" y="5805059"/>
            <a:ext cx="4162500" cy="10515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2.7: The student is able to explain how solutes can be separated by chromatography based on intermolecular interactions.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2.10: The student can design and/or interpret the results of a separation experiment (filtration, paper chromatography, column chromatography, or distillation) in terms of the relative strength of interactions among and between the components. </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002" name="Google Shape;1002;p88"/>
          <p:cNvSpPr txBox="1"/>
          <p:nvPr/>
        </p:nvSpPr>
        <p:spPr>
          <a:xfrm>
            <a:off x="-1" y="5820918"/>
            <a:ext cx="4981500" cy="10515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6.2 The student can </a:t>
            </a:r>
            <a:r>
              <a:rPr b="0" i="1" lang="en-US" sz="900" u="none" cap="none" strike="noStrike">
                <a:solidFill>
                  <a:schemeClr val="dk1"/>
                </a:solidFill>
                <a:latin typeface="Rockwell"/>
                <a:ea typeface="Rockwell"/>
                <a:cs typeface="Rockwell"/>
                <a:sym typeface="Rockwell"/>
              </a:rPr>
              <a:t>construct explanations of phenomena based on evidence </a:t>
            </a:r>
            <a:r>
              <a:rPr b="0" i="0" lang="en-US" sz="900" u="none" cap="none" strike="noStrike">
                <a:solidFill>
                  <a:schemeClr val="dk1"/>
                </a:solidFill>
                <a:latin typeface="Rockwell"/>
                <a:ea typeface="Rockwell"/>
                <a:cs typeface="Rockwell"/>
                <a:sym typeface="Rockwell"/>
              </a:rPr>
              <a:t>produced through scientific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Rockwell"/>
              <a:ea typeface="Rockwell"/>
              <a:cs typeface="Rockwell"/>
              <a:sym typeface="Rockwell"/>
            </a:endParaRPr>
          </a:p>
        </p:txBody>
      </p:sp>
      <p:pic>
        <p:nvPicPr>
          <p:cNvPr id="1003" name="Google Shape;1003;p88">
            <a:hlinkClick r:id="rId8"/>
          </p:cNvPr>
          <p:cNvPicPr preferRelativeResize="0"/>
          <p:nvPr/>
        </p:nvPicPr>
        <p:blipFill rotWithShape="1">
          <a:blip r:embed="rId9">
            <a:alphaModFix/>
          </a:blip>
          <a:srcRect b="6035" l="13093" r="23563" t="13383"/>
          <a:stretch/>
        </p:blipFill>
        <p:spPr>
          <a:xfrm>
            <a:off x="4602851" y="189998"/>
            <a:ext cx="3056681" cy="2186187"/>
          </a:xfrm>
          <a:prstGeom prst="rect">
            <a:avLst/>
          </a:prstGeom>
          <a:noFill/>
          <a:ln>
            <a:noFill/>
          </a:ln>
        </p:spPr>
      </p:pic>
      <p:sp>
        <p:nvSpPr>
          <p:cNvPr id="1004" name="Google Shape;1004;p88"/>
          <p:cNvSpPr/>
          <p:nvPr/>
        </p:nvSpPr>
        <p:spPr>
          <a:xfrm>
            <a:off x="1682134" y="0"/>
            <a:ext cx="3299400" cy="1677600"/>
          </a:xfrm>
          <a:prstGeom prst="wedgeEllipseCallout">
            <a:avLst>
              <a:gd fmla="val 57445" name="adj1"/>
              <a:gd fmla="val 33037"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here to watch animation explaining column chromatography</a:t>
            </a:r>
            <a:endParaRPr b="0" i="0" sz="1800" u="none" cap="none" strike="noStrike">
              <a:solidFill>
                <a:schemeClr val="lt1"/>
              </a:solidFill>
              <a:latin typeface="Rockwell"/>
              <a:ea typeface="Rockwell"/>
              <a:cs typeface="Rockwell"/>
              <a:sym typeface="Rockwell"/>
            </a:endParaRPr>
          </a:p>
        </p:txBody>
      </p:sp>
      <p:pic>
        <p:nvPicPr>
          <p:cNvPr descr="Column Chromatography&#10;Column chromatography: technique that uses an adsorbent packed in a&#10;glass column, and a solvent that..." id="1005" name="Google Shape;1005;p88"/>
          <p:cNvPicPr preferRelativeResize="0"/>
          <p:nvPr/>
        </p:nvPicPr>
        <p:blipFill rotWithShape="1">
          <a:blip r:embed="rId10">
            <a:alphaModFix/>
          </a:blip>
          <a:srcRect b="10561" l="7765" r="7815" t="6929"/>
          <a:stretch/>
        </p:blipFill>
        <p:spPr>
          <a:xfrm>
            <a:off x="4696413" y="2497704"/>
            <a:ext cx="4337220" cy="3275911"/>
          </a:xfrm>
          <a:prstGeom prst="rect">
            <a:avLst/>
          </a:prstGeom>
          <a:noFill/>
          <a:ln>
            <a:noFill/>
          </a:ln>
        </p:spPr>
      </p:pic>
      <p:sp>
        <p:nvSpPr>
          <p:cNvPr id="1006" name="Google Shape;1006;p88"/>
          <p:cNvSpPr/>
          <p:nvPr/>
        </p:nvSpPr>
        <p:spPr>
          <a:xfrm>
            <a:off x="3193583" y="3669271"/>
            <a:ext cx="2035200" cy="1265400"/>
          </a:xfrm>
          <a:prstGeom prst="rightArrow">
            <a:avLst>
              <a:gd fmla="val 50000" name="adj1"/>
              <a:gd fmla="val 500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500"/>
              <a:buFont typeface="Arial"/>
              <a:buNone/>
            </a:pPr>
            <a:r>
              <a:rPr b="0" i="0" lang="en-US" sz="1500" u="none" cap="none" strike="noStrike">
                <a:solidFill>
                  <a:schemeClr val="lt1"/>
                </a:solidFill>
                <a:latin typeface="Rockwell"/>
                <a:ea typeface="Rockwell"/>
                <a:cs typeface="Rockwell"/>
                <a:sym typeface="Rockwell"/>
              </a:rPr>
              <a:t>Advantage: We can collect and use the fractions </a:t>
            </a:r>
            <a:endParaRPr b="0" i="0" sz="1500" u="none" cap="none" strike="noStrike">
              <a:solidFill>
                <a:schemeClr val="lt1"/>
              </a:solidFill>
              <a:latin typeface="Rockwell"/>
              <a:ea typeface="Rockwell"/>
              <a:cs typeface="Rockwell"/>
              <a:sym typeface="Rockwell"/>
            </a:endParaRPr>
          </a:p>
        </p:txBody>
      </p:sp>
      <p:sp>
        <p:nvSpPr>
          <p:cNvPr id="1007" name="Google Shape;1007;p88"/>
          <p:cNvSpPr txBox="1"/>
          <p:nvPr>
            <p:ph idx="1" type="body"/>
          </p:nvPr>
        </p:nvSpPr>
        <p:spPr>
          <a:xfrm>
            <a:off x="88304" y="3724595"/>
            <a:ext cx="3567900" cy="2096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110"/>
              <a:buChar char="■"/>
            </a:pPr>
            <a:r>
              <a:rPr lang="en-US" sz="1480"/>
              <a:t>Main Error:</a:t>
            </a:r>
            <a:endParaRPr/>
          </a:p>
          <a:p>
            <a:pPr indent="-228600" lvl="1" marL="457200" rtl="0" algn="l">
              <a:lnSpc>
                <a:spcPct val="80000"/>
              </a:lnSpc>
              <a:spcBef>
                <a:spcPts val="600"/>
              </a:spcBef>
              <a:spcAft>
                <a:spcPts val="0"/>
              </a:spcAft>
              <a:buSzPts val="1110"/>
              <a:buChar char="■"/>
            </a:pPr>
            <a:r>
              <a:rPr lang="en-US" sz="1480"/>
              <a:t>Incomplete Separation</a:t>
            </a:r>
            <a:endParaRPr/>
          </a:p>
          <a:p>
            <a:pPr indent="-228600" lvl="0" marL="228600" rtl="0" algn="l">
              <a:lnSpc>
                <a:spcPct val="80000"/>
              </a:lnSpc>
              <a:spcBef>
                <a:spcPts val="2000"/>
              </a:spcBef>
              <a:spcAft>
                <a:spcPts val="0"/>
              </a:spcAft>
              <a:buSzPts val="1110"/>
              <a:buChar char="■"/>
            </a:pPr>
            <a:r>
              <a:rPr lang="en-US" sz="1480"/>
              <a:t>Can be caused by:</a:t>
            </a:r>
            <a:endParaRPr/>
          </a:p>
          <a:p>
            <a:pPr indent="-228600" lvl="1" marL="457200" rtl="0" algn="l">
              <a:lnSpc>
                <a:spcPct val="80000"/>
              </a:lnSpc>
              <a:spcBef>
                <a:spcPts val="600"/>
              </a:spcBef>
              <a:spcAft>
                <a:spcPts val="0"/>
              </a:spcAft>
              <a:buSzPts val="1110"/>
              <a:buChar char="■"/>
            </a:pPr>
            <a:r>
              <a:rPr lang="en-US" sz="1480"/>
              <a:t>Inconsistent spotting</a:t>
            </a:r>
            <a:endParaRPr/>
          </a:p>
          <a:p>
            <a:pPr indent="-228600" lvl="1" marL="457200" rtl="0" algn="l">
              <a:lnSpc>
                <a:spcPct val="80000"/>
              </a:lnSpc>
              <a:spcBef>
                <a:spcPts val="600"/>
              </a:spcBef>
              <a:spcAft>
                <a:spcPts val="0"/>
              </a:spcAft>
              <a:buSzPts val="1110"/>
              <a:buChar char="■"/>
            </a:pPr>
            <a:r>
              <a:rPr lang="en-US" sz="1480"/>
              <a:t>Overloading</a:t>
            </a:r>
            <a:endParaRPr/>
          </a:p>
          <a:p>
            <a:pPr indent="-228600" lvl="1" marL="457200" rtl="0" algn="l">
              <a:lnSpc>
                <a:spcPct val="80000"/>
              </a:lnSpc>
              <a:spcBef>
                <a:spcPts val="600"/>
              </a:spcBef>
              <a:spcAft>
                <a:spcPts val="0"/>
              </a:spcAft>
              <a:buSzPts val="1110"/>
              <a:buChar char="■"/>
            </a:pPr>
            <a:r>
              <a:rPr lang="en-US" sz="1480"/>
              <a:t>Improper packing (column)</a:t>
            </a:r>
            <a:endParaRPr/>
          </a:p>
          <a:p>
            <a:pPr indent="-228600" lvl="1" marL="457200" rtl="0" algn="l">
              <a:lnSpc>
                <a:spcPct val="80000"/>
              </a:lnSpc>
              <a:spcBef>
                <a:spcPts val="600"/>
              </a:spcBef>
              <a:spcAft>
                <a:spcPts val="0"/>
              </a:spcAft>
              <a:buSzPts val="1110"/>
              <a:buChar char="■"/>
            </a:pPr>
            <a:r>
              <a:rPr lang="en-US" sz="1480"/>
              <a:t>Poor solvent choice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4"/>
                                        </p:tgtEl>
                                        <p:attrNameLst>
                                          <p:attrName>style.visibility</p:attrName>
                                        </p:attrNameLst>
                                      </p:cBhvr>
                                      <p:to>
                                        <p:strVal val="visible"/>
                                      </p:to>
                                    </p:set>
                                    <p:animEffect filter="fade" transition="in">
                                      <p:cBhvr>
                                        <p:cTn dur="500"/>
                                        <p:tgtEl>
                                          <p:spTgt spid="10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xEl>
                                              <p:pRg end="0" st="0"/>
                                            </p:txEl>
                                          </p:spTgt>
                                        </p:tgtEl>
                                        <p:attrNameLst>
                                          <p:attrName>style.visibility</p:attrName>
                                        </p:attrNameLst>
                                      </p:cBhvr>
                                      <p:to>
                                        <p:strVal val="visible"/>
                                      </p:to>
                                    </p:set>
                                    <p:animEffect filter="fade" transition="in">
                                      <p:cBhvr>
                                        <p:cTn dur="500"/>
                                        <p:tgtEl>
                                          <p:spTgt spid="100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xEl>
                                              <p:pRg end="1" st="1"/>
                                            </p:txEl>
                                          </p:spTgt>
                                        </p:tgtEl>
                                        <p:attrNameLst>
                                          <p:attrName>style.visibility</p:attrName>
                                        </p:attrNameLst>
                                      </p:cBhvr>
                                      <p:to>
                                        <p:strVal val="visible"/>
                                      </p:to>
                                    </p:set>
                                    <p:animEffect filter="fade" transition="in">
                                      <p:cBhvr>
                                        <p:cTn dur="500"/>
                                        <p:tgtEl>
                                          <p:spTgt spid="100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xEl>
                                              <p:pRg end="2" st="2"/>
                                            </p:txEl>
                                          </p:spTgt>
                                        </p:tgtEl>
                                        <p:attrNameLst>
                                          <p:attrName>style.visibility</p:attrName>
                                        </p:attrNameLst>
                                      </p:cBhvr>
                                      <p:to>
                                        <p:strVal val="visible"/>
                                      </p:to>
                                    </p:set>
                                    <p:animEffect filter="fade" transition="in">
                                      <p:cBhvr>
                                        <p:cTn dur="500"/>
                                        <p:tgtEl>
                                          <p:spTgt spid="100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xEl>
                                              <p:pRg end="3" st="3"/>
                                            </p:txEl>
                                          </p:spTgt>
                                        </p:tgtEl>
                                        <p:attrNameLst>
                                          <p:attrName>style.visibility</p:attrName>
                                        </p:attrNameLst>
                                      </p:cBhvr>
                                      <p:to>
                                        <p:strVal val="visible"/>
                                      </p:to>
                                    </p:set>
                                    <p:animEffect filter="fade" transition="in">
                                      <p:cBhvr>
                                        <p:cTn dur="500"/>
                                        <p:tgtEl>
                                          <p:spTgt spid="100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xEl>
                                              <p:pRg end="4" st="4"/>
                                            </p:txEl>
                                          </p:spTgt>
                                        </p:tgtEl>
                                        <p:attrNameLst>
                                          <p:attrName>style.visibility</p:attrName>
                                        </p:attrNameLst>
                                      </p:cBhvr>
                                      <p:to>
                                        <p:strVal val="visible"/>
                                      </p:to>
                                    </p:set>
                                    <p:animEffect filter="fade" transition="in">
                                      <p:cBhvr>
                                        <p:cTn dur="500"/>
                                        <p:tgtEl>
                                          <p:spTgt spid="100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xEl>
                                              <p:pRg end="5" st="5"/>
                                            </p:txEl>
                                          </p:spTgt>
                                        </p:tgtEl>
                                        <p:attrNameLst>
                                          <p:attrName>style.visibility</p:attrName>
                                        </p:attrNameLst>
                                      </p:cBhvr>
                                      <p:to>
                                        <p:strVal val="visible"/>
                                      </p:to>
                                    </p:set>
                                    <p:animEffect filter="fade" transition="in">
                                      <p:cBhvr>
                                        <p:cTn dur="500"/>
                                        <p:tgtEl>
                                          <p:spTgt spid="100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07">
                                            <p:txEl>
                                              <p:pRg end="6" st="6"/>
                                            </p:txEl>
                                          </p:spTgt>
                                        </p:tgtEl>
                                        <p:attrNameLst>
                                          <p:attrName>style.visibility</p:attrName>
                                        </p:attrNameLst>
                                      </p:cBhvr>
                                      <p:to>
                                        <p:strVal val="visible"/>
                                      </p:to>
                                    </p:set>
                                    <p:animEffect filter="fade" transition="in">
                                      <p:cBhvr>
                                        <p:cTn dur="500"/>
                                        <p:tgtEl>
                                          <p:spTgt spid="100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1" name="Shape 1011"/>
        <p:cNvGrpSpPr/>
        <p:nvPr/>
      </p:nvGrpSpPr>
      <p:grpSpPr>
        <a:xfrm>
          <a:off x="0" y="0"/>
          <a:ext cx="0" cy="0"/>
          <a:chOff x="0" y="0"/>
          <a:chExt cx="0" cy="0"/>
        </a:xfrm>
      </p:grpSpPr>
      <p:sp>
        <p:nvSpPr>
          <p:cNvPr id="1012" name="Google Shape;1012;p89"/>
          <p:cNvSpPr txBox="1"/>
          <p:nvPr>
            <p:ph idx="2" type="body"/>
          </p:nvPr>
        </p:nvSpPr>
        <p:spPr>
          <a:xfrm>
            <a:off x="283583" y="4997292"/>
            <a:ext cx="8680200" cy="1445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350"/>
              <a:buChar char="■"/>
            </a:pPr>
            <a:r>
              <a:rPr lang="en-US"/>
              <a:t>In the diagram above, ethanol has lower IMF’s and a resulting lower boiling point than water, so it can be heated, vaporized and condensed easily.</a:t>
            </a:r>
            <a:endParaRPr/>
          </a:p>
          <a:p>
            <a:pPr indent="-228600" lvl="0" marL="228600" rtl="0" algn="l">
              <a:lnSpc>
                <a:spcPct val="80000"/>
              </a:lnSpc>
              <a:spcBef>
                <a:spcPts val="2000"/>
              </a:spcBef>
              <a:spcAft>
                <a:spcPts val="0"/>
              </a:spcAft>
              <a:buSzPts val="1350"/>
              <a:buChar char="■"/>
            </a:pPr>
            <a:r>
              <a:rPr lang="en-US"/>
              <a:t>Ethanol hydrogen bonds as water does and is polar, but part of the ethanol has only weaker LDF’s because it’s nonpolar resulting in a lower boiling point</a:t>
            </a:r>
            <a:endParaRPr/>
          </a:p>
        </p:txBody>
      </p:sp>
      <p:sp>
        <p:nvSpPr>
          <p:cNvPr id="1013" name="Google Shape;1013;p89"/>
          <p:cNvSpPr txBox="1"/>
          <p:nvPr/>
        </p:nvSpPr>
        <p:spPr>
          <a:xfrm>
            <a:off x="0" y="6245276"/>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2.10: Design/interpret the results of filtration, paper/column chromatography, or distillation in terms of the relative strength of interactions among the components.																	</a:t>
            </a:r>
            <a:endParaRPr b="0" i="0" sz="1800" u="none" cap="none" strike="noStrike">
              <a:solidFill>
                <a:schemeClr val="dk1"/>
              </a:solidFill>
              <a:latin typeface="Rockwell"/>
              <a:ea typeface="Rockwell"/>
              <a:cs typeface="Rockwell"/>
              <a:sym typeface="Rockwell"/>
            </a:endParaRPr>
          </a:p>
        </p:txBody>
      </p:sp>
      <p:pic>
        <p:nvPicPr>
          <p:cNvPr descr="Screen Shot 2016-04-04 at 6.03.48 PM.png" id="1014" name="Google Shape;1014;p89"/>
          <p:cNvPicPr preferRelativeResize="0"/>
          <p:nvPr/>
        </p:nvPicPr>
        <p:blipFill rotWithShape="1">
          <a:blip r:embed="rId3">
            <a:alphaModFix/>
          </a:blip>
          <a:srcRect b="0" l="0" r="0" t="0"/>
          <a:stretch/>
        </p:blipFill>
        <p:spPr>
          <a:xfrm>
            <a:off x="774785" y="1047964"/>
            <a:ext cx="6629400" cy="3937000"/>
          </a:xfrm>
          <a:prstGeom prst="rect">
            <a:avLst/>
          </a:prstGeom>
          <a:noFill/>
          <a:ln>
            <a:noFill/>
          </a:ln>
        </p:spPr>
      </p:pic>
      <p:pic>
        <p:nvPicPr>
          <p:cNvPr descr="Screen Shot 2016-04-04 at 6.03.36 PM.png" id="1015" name="Google Shape;1015;p89"/>
          <p:cNvPicPr preferRelativeResize="0"/>
          <p:nvPr/>
        </p:nvPicPr>
        <p:blipFill rotWithShape="1">
          <a:blip r:embed="rId4">
            <a:alphaModFix/>
          </a:blip>
          <a:srcRect b="0" l="0" r="0" t="0"/>
          <a:stretch/>
        </p:blipFill>
        <p:spPr>
          <a:xfrm>
            <a:off x="774785" y="1047964"/>
            <a:ext cx="6527800" cy="3822700"/>
          </a:xfrm>
          <a:prstGeom prst="rect">
            <a:avLst/>
          </a:prstGeom>
          <a:noFill/>
          <a:ln>
            <a:noFill/>
          </a:ln>
        </p:spPr>
      </p:pic>
      <p:pic>
        <p:nvPicPr>
          <p:cNvPr descr="Screen Shot 2016-04-04 at 6.03.28 PM.png" id="1016" name="Google Shape;1016;p89"/>
          <p:cNvPicPr preferRelativeResize="0"/>
          <p:nvPr/>
        </p:nvPicPr>
        <p:blipFill rotWithShape="1">
          <a:blip r:embed="rId5">
            <a:alphaModFix/>
          </a:blip>
          <a:srcRect b="0" l="0" r="0" t="0"/>
          <a:stretch/>
        </p:blipFill>
        <p:spPr>
          <a:xfrm>
            <a:off x="838285" y="846990"/>
            <a:ext cx="6464300" cy="3949700"/>
          </a:xfrm>
          <a:prstGeom prst="rect">
            <a:avLst/>
          </a:prstGeom>
          <a:noFill/>
          <a:ln>
            <a:noFill/>
          </a:ln>
        </p:spPr>
      </p:pic>
      <p:sp>
        <p:nvSpPr>
          <p:cNvPr id="1017" name="Google Shape;1017;p89"/>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Distillation to Separate Solutions</a:t>
            </a:r>
            <a:endParaRPr/>
          </a:p>
        </p:txBody>
      </p:sp>
      <p:sp>
        <p:nvSpPr>
          <p:cNvPr id="1018" name="Google Shape;1018;p8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Source</a:t>
            </a:r>
            <a:endParaRPr b="0" i="0" sz="1800" u="none" cap="none" strike="noStrike">
              <a:solidFill>
                <a:schemeClr val="dk1"/>
              </a:solidFill>
              <a:latin typeface="Rockwell"/>
              <a:ea typeface="Rockwell"/>
              <a:cs typeface="Rockwell"/>
              <a:sym typeface="Rockwell"/>
            </a:endParaRPr>
          </a:p>
        </p:txBody>
      </p:sp>
      <p:sp>
        <p:nvSpPr>
          <p:cNvPr id="1019" name="Google Shape;1019;p89"/>
          <p:cNvSpPr txBox="1"/>
          <p:nvPr/>
        </p:nvSpPr>
        <p:spPr>
          <a:xfrm>
            <a:off x="810821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Video</a:t>
            </a:r>
            <a:endParaRPr b="0" i="0" sz="1800" u="none" cap="none" strike="noStrike">
              <a:solidFill>
                <a:schemeClr val="dk1"/>
              </a:solidFill>
              <a:latin typeface="Rockwell"/>
              <a:ea typeface="Rockwell"/>
              <a:cs typeface="Rockwell"/>
              <a:sym typeface="Rockwell"/>
            </a:endParaRPr>
          </a:p>
        </p:txBody>
      </p:sp>
      <p:pic>
        <p:nvPicPr>
          <p:cNvPr descr="Screen Shot 2016-04-04 at 6.19.30 PM.png" id="1020" name="Google Shape;1020;p89"/>
          <p:cNvPicPr preferRelativeResize="0"/>
          <p:nvPr/>
        </p:nvPicPr>
        <p:blipFill rotWithShape="1">
          <a:blip r:embed="rId8">
            <a:alphaModFix/>
          </a:blip>
          <a:srcRect b="0" l="20518" r="7460" t="0"/>
          <a:stretch/>
        </p:blipFill>
        <p:spPr>
          <a:xfrm>
            <a:off x="1851461" y="2515327"/>
            <a:ext cx="1611261" cy="1223575"/>
          </a:xfrm>
          <a:prstGeom prst="rect">
            <a:avLst/>
          </a:prstGeom>
          <a:noFill/>
          <a:ln>
            <a:noFill/>
          </a:ln>
        </p:spPr>
      </p:pic>
      <p:pic>
        <p:nvPicPr>
          <p:cNvPr descr="Screen Shot 2016-04-04 at 6.22.32 PM.png" id="1021" name="Google Shape;1021;p89"/>
          <p:cNvPicPr preferRelativeResize="0"/>
          <p:nvPr/>
        </p:nvPicPr>
        <p:blipFill rotWithShape="1">
          <a:blip r:embed="rId9">
            <a:alphaModFix/>
          </a:blip>
          <a:srcRect b="0" l="0" r="0" t="0"/>
          <a:stretch/>
        </p:blipFill>
        <p:spPr>
          <a:xfrm>
            <a:off x="5230374" y="3478870"/>
            <a:ext cx="1381322" cy="887087"/>
          </a:xfrm>
          <a:prstGeom prst="rect">
            <a:avLst/>
          </a:prstGeom>
          <a:noFill/>
          <a:ln>
            <a:noFill/>
          </a:ln>
        </p:spPr>
      </p:pic>
      <p:pic>
        <p:nvPicPr>
          <p:cNvPr descr="Screen Shot 2016-04-04 at 6.19.40 PM.png" id="1022" name="Google Shape;1022;p89"/>
          <p:cNvPicPr preferRelativeResize="0"/>
          <p:nvPr/>
        </p:nvPicPr>
        <p:blipFill rotWithShape="1">
          <a:blip r:embed="rId10">
            <a:alphaModFix/>
          </a:blip>
          <a:srcRect b="0" l="0" r="0" t="0"/>
          <a:stretch/>
        </p:blipFill>
        <p:spPr>
          <a:xfrm>
            <a:off x="5083411" y="3292507"/>
            <a:ext cx="1728985" cy="1259813"/>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2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1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1"/>
                                        </p:tgtEl>
                                        <p:attrNameLst>
                                          <p:attrName>style.visibility</p:attrName>
                                        </p:attrNameLst>
                                      </p:cBhvr>
                                      <p:to>
                                        <p:strVal val="visible"/>
                                      </p:to>
                                    </p:set>
                                    <p:anim calcmode="lin" valueType="num">
                                      <p:cBhvr additive="base">
                                        <p:cTn dur="500"/>
                                        <p:tgtEl>
                                          <p:spTgt spid="102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2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1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022"/>
                                        </p:tgtEl>
                                        <p:attrNameLst>
                                          <p:attrName>style.visibility</p:attrName>
                                        </p:attrNameLst>
                                      </p:cBhvr>
                                      <p:to>
                                        <p:strVal val="visible"/>
                                      </p:to>
                                    </p:set>
                                    <p:anim calcmode="lin" valueType="num">
                                      <p:cBhvr additive="base">
                                        <p:cTn dur="500"/>
                                        <p:tgtEl>
                                          <p:spTgt spid="102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0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6" name="Shape 1026"/>
        <p:cNvGrpSpPr/>
        <p:nvPr/>
      </p:nvGrpSpPr>
      <p:grpSpPr>
        <a:xfrm>
          <a:off x="0" y="0"/>
          <a:ext cx="0" cy="0"/>
          <a:chOff x="0" y="0"/>
          <a:chExt cx="0" cy="0"/>
        </a:xfrm>
      </p:grpSpPr>
      <p:pic>
        <p:nvPicPr>
          <p:cNvPr id="1027" name="Google Shape;1027;p90"/>
          <p:cNvPicPr preferRelativeResize="0"/>
          <p:nvPr/>
        </p:nvPicPr>
        <p:blipFill rotWithShape="1">
          <a:blip r:embed="rId3">
            <a:alphaModFix/>
          </a:blip>
          <a:srcRect b="0" l="0" r="0" t="0"/>
          <a:stretch/>
        </p:blipFill>
        <p:spPr>
          <a:xfrm>
            <a:off x="-98640" y="1454820"/>
            <a:ext cx="8236226" cy="4683157"/>
          </a:xfrm>
          <a:prstGeom prst="rect">
            <a:avLst/>
          </a:prstGeom>
          <a:noFill/>
          <a:ln>
            <a:noFill/>
          </a:ln>
        </p:spPr>
      </p:pic>
      <p:sp>
        <p:nvSpPr>
          <p:cNvPr id="1028" name="Google Shape;1028;p90"/>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Behaviors of Solids, Liquids, and Gases</a:t>
            </a:r>
            <a:endParaRPr/>
          </a:p>
        </p:txBody>
      </p:sp>
      <p:sp>
        <p:nvSpPr>
          <p:cNvPr id="1029" name="Google Shape;1029;p90"/>
          <p:cNvSpPr txBox="1"/>
          <p:nvPr/>
        </p:nvSpPr>
        <p:spPr>
          <a:xfrm>
            <a:off x="8072922" y="-57310"/>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030" name="Google Shape;1030;p90"/>
          <p:cNvSpPr txBox="1"/>
          <p:nvPr/>
        </p:nvSpPr>
        <p:spPr>
          <a:xfrm>
            <a:off x="0" y="6208289"/>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2.3: The student is able to use particulate models to reason about observed differences between solid and liquid phases and among solid and liquid materials.																	</a:t>
            </a:r>
            <a:endParaRPr b="0" i="0" sz="1800" u="none" cap="none" strike="noStrike">
              <a:solidFill>
                <a:schemeClr val="dk1"/>
              </a:solidFill>
              <a:latin typeface="Rockwell"/>
              <a:ea typeface="Rockwell"/>
              <a:cs typeface="Rockwell"/>
              <a:sym typeface="Rockwell"/>
            </a:endParaRPr>
          </a:p>
        </p:txBody>
      </p:sp>
      <p:sp>
        <p:nvSpPr>
          <p:cNvPr id="1031" name="Google Shape;1031;p90"/>
          <p:cNvSpPr txBox="1"/>
          <p:nvPr/>
        </p:nvSpPr>
        <p:spPr>
          <a:xfrm>
            <a:off x="8054788" y="1816854"/>
            <a:ext cx="997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 1</a:t>
            </a:r>
            <a:endParaRPr b="0" i="0" sz="1800" u="none" cap="none" strike="noStrike">
              <a:solidFill>
                <a:schemeClr val="dk1"/>
              </a:solidFill>
              <a:latin typeface="Rockwell"/>
              <a:ea typeface="Rockwell"/>
              <a:cs typeface="Rockwell"/>
              <a:sym typeface="Rockwell"/>
            </a:endParaRPr>
          </a:p>
        </p:txBody>
      </p:sp>
      <p:sp>
        <p:nvSpPr>
          <p:cNvPr id="1032" name="Google Shape;1032;p90"/>
          <p:cNvSpPr txBox="1"/>
          <p:nvPr/>
        </p:nvSpPr>
        <p:spPr>
          <a:xfrm>
            <a:off x="8059228" y="2092544"/>
            <a:ext cx="997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Video 2</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6" name="Shape 1036"/>
        <p:cNvGrpSpPr/>
        <p:nvPr/>
      </p:nvGrpSpPr>
      <p:grpSpPr>
        <a:xfrm>
          <a:off x="0" y="0"/>
          <a:ext cx="0" cy="0"/>
          <a:chOff x="0" y="0"/>
          <a:chExt cx="0" cy="0"/>
        </a:xfrm>
      </p:grpSpPr>
      <p:sp>
        <p:nvSpPr>
          <p:cNvPr id="1037" name="Google Shape;1037;p91"/>
          <p:cNvSpPr txBox="1"/>
          <p:nvPr>
            <p:ph type="title"/>
          </p:nvPr>
        </p:nvSpPr>
        <p:spPr>
          <a:xfrm>
            <a:off x="-24667" y="901260"/>
            <a:ext cx="2317980" cy="1116106"/>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accent1"/>
              </a:buClr>
              <a:buSzPts val="3600"/>
              <a:buFont typeface="Rockwell"/>
              <a:buNone/>
            </a:pPr>
            <a:r>
              <a:rPr lang="en-US"/>
              <a:t>Kinetic</a:t>
            </a:r>
            <a:br>
              <a:rPr lang="en-US"/>
            </a:br>
            <a:r>
              <a:rPr lang="en-US"/>
              <a:t>Molecular</a:t>
            </a:r>
            <a:br>
              <a:rPr lang="en-US"/>
            </a:br>
            <a:r>
              <a:rPr lang="en-US"/>
              <a:t>Theory</a:t>
            </a:r>
            <a:br>
              <a:rPr lang="en-US"/>
            </a:br>
            <a:r>
              <a:rPr lang="en-US"/>
              <a:t>(KMT)</a:t>
            </a:r>
            <a:endParaRPr/>
          </a:p>
        </p:txBody>
      </p:sp>
      <p:sp>
        <p:nvSpPr>
          <p:cNvPr id="1038" name="Google Shape;1038;p91"/>
          <p:cNvSpPr txBox="1"/>
          <p:nvPr>
            <p:ph idx="1" type="body"/>
          </p:nvPr>
        </p:nvSpPr>
        <p:spPr>
          <a:xfrm>
            <a:off x="86308" y="3674039"/>
            <a:ext cx="8966189" cy="241648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350"/>
              <a:buChar char="■"/>
            </a:pPr>
            <a:r>
              <a:rPr lang="en-US"/>
              <a:t>IF the temperature is not changed, </a:t>
            </a:r>
            <a:r>
              <a:rPr i="1" lang="en-US"/>
              <a:t>no matter what else is listed in the problem, </a:t>
            </a:r>
            <a:r>
              <a:rPr lang="en-US"/>
              <a:t>the average kinetic energy of a gas does not change. That is the definition of temperature!</a:t>
            </a:r>
            <a:endParaRPr/>
          </a:p>
          <a:p>
            <a:pPr indent="-228600" lvl="0" marL="228600" rtl="0" algn="l">
              <a:lnSpc>
                <a:spcPct val="90000"/>
              </a:lnSpc>
              <a:spcBef>
                <a:spcPts val="2000"/>
              </a:spcBef>
              <a:spcAft>
                <a:spcPts val="0"/>
              </a:spcAft>
              <a:buSzPts val="1350"/>
              <a:buChar char="■"/>
            </a:pPr>
            <a:r>
              <a:rPr lang="en-US"/>
              <a:t>All gases begin to act non-ideally (aka real) when they are at low temperatures and/or high pressures because these conditions increase particle interactions</a:t>
            </a:r>
            <a:endParaRPr/>
          </a:p>
          <a:p>
            <a:pPr indent="-228600" lvl="0" marL="228600" rtl="0" algn="l">
              <a:lnSpc>
                <a:spcPct val="90000"/>
              </a:lnSpc>
              <a:spcBef>
                <a:spcPts val="2000"/>
              </a:spcBef>
              <a:spcAft>
                <a:spcPts val="0"/>
              </a:spcAft>
              <a:buSzPts val="1350"/>
              <a:buChar char="■"/>
            </a:pPr>
            <a:r>
              <a:rPr lang="en-US"/>
              <a:t>Under the same conditions, the stronger the intermolecular attractions between gas particles, the LESS ideal the behavior of the gas </a:t>
            </a:r>
            <a:endParaRPr/>
          </a:p>
        </p:txBody>
      </p:sp>
      <p:sp>
        <p:nvSpPr>
          <p:cNvPr id="1039" name="Google Shape;1039;p91"/>
          <p:cNvSpPr txBox="1"/>
          <p:nvPr/>
        </p:nvSpPr>
        <p:spPr>
          <a:xfrm>
            <a:off x="8085252" y="-57310"/>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040" name="Google Shape;1040;p91"/>
          <p:cNvSpPr txBox="1"/>
          <p:nvPr/>
        </p:nvSpPr>
        <p:spPr>
          <a:xfrm>
            <a:off x="0" y="6245276"/>
            <a:ext cx="9144000"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2.4: The student is able to use KMT and IMF’s to make predictions about the macroscopic properties of gases, including both ideal and non-ideal behaviors																	</a:t>
            </a:r>
            <a:endParaRPr b="0" i="0" sz="1800" u="none" cap="none" strike="noStrike">
              <a:solidFill>
                <a:schemeClr val="dk1"/>
              </a:solidFill>
              <a:latin typeface="Rockwell"/>
              <a:ea typeface="Rockwell"/>
              <a:cs typeface="Rockwell"/>
              <a:sym typeface="Rockwell"/>
            </a:endParaRPr>
          </a:p>
        </p:txBody>
      </p:sp>
      <p:sp>
        <p:nvSpPr>
          <p:cNvPr id="1041" name="Google Shape;1041;p91"/>
          <p:cNvSpPr txBox="1"/>
          <p:nvPr/>
        </p:nvSpPr>
        <p:spPr>
          <a:xfrm>
            <a:off x="8054788" y="1829183"/>
            <a:ext cx="10768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 1</a:t>
            </a:r>
            <a:endParaRPr b="0" i="0" sz="1800" u="none" cap="none" strike="noStrike">
              <a:solidFill>
                <a:schemeClr val="dk1"/>
              </a:solidFill>
              <a:latin typeface="Rockwell"/>
              <a:ea typeface="Rockwell"/>
              <a:cs typeface="Rockwell"/>
              <a:sym typeface="Rockwell"/>
            </a:endParaRPr>
          </a:p>
        </p:txBody>
      </p:sp>
      <p:sp>
        <p:nvSpPr>
          <p:cNvPr id="1042" name="Google Shape;1042;p91"/>
          <p:cNvSpPr txBox="1"/>
          <p:nvPr/>
        </p:nvSpPr>
        <p:spPr>
          <a:xfrm>
            <a:off x="8059228" y="2092544"/>
            <a:ext cx="107688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 2</a:t>
            </a:r>
            <a:endParaRPr b="0" i="0" sz="1800" u="none" cap="none" strike="noStrike">
              <a:solidFill>
                <a:schemeClr val="dk1"/>
              </a:solidFill>
              <a:latin typeface="Rockwell"/>
              <a:ea typeface="Rockwell"/>
              <a:cs typeface="Rockwell"/>
              <a:sym typeface="Rockwell"/>
            </a:endParaRPr>
          </a:p>
        </p:txBody>
      </p:sp>
      <p:pic>
        <p:nvPicPr>
          <p:cNvPr descr="Screen Shot 2016-04-04 at 8.52.46 PM.png" id="1043" name="Google Shape;1043;p91"/>
          <p:cNvPicPr preferRelativeResize="0"/>
          <p:nvPr/>
        </p:nvPicPr>
        <p:blipFill rotWithShape="1">
          <a:blip r:embed="rId6">
            <a:alphaModFix/>
          </a:blip>
          <a:srcRect b="0" l="0" r="0" t="0"/>
          <a:stretch/>
        </p:blipFill>
        <p:spPr>
          <a:xfrm>
            <a:off x="2280983" y="1"/>
            <a:ext cx="5797936" cy="345452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5" name="Shape 445"/>
        <p:cNvGrpSpPr/>
        <p:nvPr/>
      </p:nvGrpSpPr>
      <p:grpSpPr>
        <a:xfrm>
          <a:off x="0" y="0"/>
          <a:ext cx="0" cy="0"/>
          <a:chOff x="0" y="0"/>
          <a:chExt cx="0" cy="0"/>
        </a:xfrm>
      </p:grpSpPr>
      <p:sp>
        <p:nvSpPr>
          <p:cNvPr id="446" name="Google Shape;446;p47"/>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Ratio of Masses in a Pure Sample</a:t>
            </a:r>
            <a:endParaRPr/>
          </a:p>
        </p:txBody>
      </p:sp>
      <p:sp>
        <p:nvSpPr>
          <p:cNvPr id="447" name="Google Shape;447;p47"/>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448" name="Google Shape;448;p47"/>
          <p:cNvSpPr txBox="1"/>
          <p:nvPr>
            <p:ph idx="2" type="body"/>
          </p:nvPr>
        </p:nvSpPr>
        <p:spPr>
          <a:xfrm>
            <a:off x="4534683" y="657802"/>
            <a:ext cx="3915522" cy="4691100"/>
          </a:xfrm>
          <a:prstGeom prst="rect">
            <a:avLst/>
          </a:prstGeom>
          <a:noFill/>
          <a:ln>
            <a:noFill/>
          </a:ln>
        </p:spPr>
        <p:txBody>
          <a:bodyPr anchorCtr="0" anchor="t" bIns="91425" lIns="91425" spcFirstLastPara="1" rIns="91425" wrap="square" tIns="91425">
            <a:noAutofit/>
          </a:bodyPr>
          <a:lstStyle/>
          <a:p>
            <a:pPr indent="-142875" lvl="0" marL="4572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a:p>
            <a:pPr indent="-228600" lvl="0" marL="457200" rtl="0" algn="l">
              <a:lnSpc>
                <a:spcPct val="100000"/>
              </a:lnSpc>
              <a:spcBef>
                <a:spcPts val="0"/>
              </a:spcBef>
              <a:spcAft>
                <a:spcPts val="0"/>
              </a:spcAft>
              <a:buSzPts val="1350"/>
              <a:buChar char="■"/>
            </a:pPr>
            <a:r>
              <a:rPr lang="en-US"/>
              <a:t>All elements and molecules are made up of atoms</a:t>
            </a:r>
            <a:endParaRPr/>
          </a:p>
          <a:p>
            <a:pPr indent="-228600" lvl="0" marL="457200" rtl="0" algn="l">
              <a:lnSpc>
                <a:spcPct val="100000"/>
              </a:lnSpc>
              <a:spcBef>
                <a:spcPts val="0"/>
              </a:spcBef>
              <a:spcAft>
                <a:spcPts val="0"/>
              </a:spcAft>
              <a:buSzPts val="1350"/>
              <a:buChar char="■"/>
            </a:pPr>
            <a:r>
              <a:rPr lang="en-US"/>
              <a:t>Substances with the same atomic makeup will have same average masses</a:t>
            </a:r>
            <a:endParaRPr/>
          </a:p>
          <a:p>
            <a:pPr indent="-228600" lvl="0" marL="457200" rtl="0" algn="l">
              <a:lnSpc>
                <a:spcPct val="100000"/>
              </a:lnSpc>
              <a:spcBef>
                <a:spcPts val="0"/>
              </a:spcBef>
              <a:spcAft>
                <a:spcPts val="0"/>
              </a:spcAft>
              <a:buSzPts val="1350"/>
              <a:buChar char="■"/>
            </a:pPr>
            <a:r>
              <a:rPr lang="en-US"/>
              <a:t>The ratio of masses of the same substance is independent of size of the substance</a:t>
            </a:r>
            <a:endParaRPr/>
          </a:p>
          <a:p>
            <a:pPr indent="-228600" lvl="0" marL="457200" rtl="0" algn="l">
              <a:lnSpc>
                <a:spcPct val="100000"/>
              </a:lnSpc>
              <a:spcBef>
                <a:spcPts val="0"/>
              </a:spcBef>
              <a:spcAft>
                <a:spcPts val="0"/>
              </a:spcAft>
              <a:buSzPts val="1350"/>
              <a:buChar char="■"/>
            </a:pPr>
            <a:r>
              <a:rPr lang="en-US"/>
              <a:t>Molecules with the same atomic makeup (ex: H</a:t>
            </a:r>
            <a:r>
              <a:rPr baseline="-25000" lang="en-US"/>
              <a:t>2</a:t>
            </a:r>
            <a:r>
              <a:rPr lang="en-US"/>
              <a:t>O) will have the same ratio of average atomic masses</a:t>
            </a:r>
            <a:endParaRPr/>
          </a:p>
          <a:p>
            <a:pPr indent="-228600" lvl="1" marL="685800" rtl="0" algn="l">
              <a:lnSpc>
                <a:spcPct val="100000"/>
              </a:lnSpc>
              <a:spcBef>
                <a:spcPts val="0"/>
              </a:spcBef>
              <a:spcAft>
                <a:spcPts val="0"/>
              </a:spcAft>
              <a:buSzPts val="1350"/>
              <a:buChar char="■"/>
            </a:pPr>
            <a:r>
              <a:rPr lang="en-US"/>
              <a:t>H</a:t>
            </a:r>
            <a:r>
              <a:rPr baseline="-25000" lang="en-US"/>
              <a:t>2</a:t>
            </a:r>
            <a:r>
              <a:rPr lang="en-US"/>
              <a:t>O</a:t>
            </a:r>
            <a:r>
              <a:rPr baseline="-25000" lang="en-US"/>
              <a:t>2</a:t>
            </a:r>
            <a:r>
              <a:rPr lang="en-US"/>
              <a:t> ratio would be different than H</a:t>
            </a:r>
            <a:r>
              <a:rPr baseline="-25000" lang="en-US"/>
              <a:t>2</a:t>
            </a:r>
            <a:r>
              <a:rPr lang="en-US"/>
              <a:t>O due to the different chemical makeup</a:t>
            </a:r>
            <a:endParaRPr/>
          </a:p>
          <a:p>
            <a:pPr indent="457200" lvl="0" marL="2286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p:txBody>
      </p:sp>
      <p:sp>
        <p:nvSpPr>
          <p:cNvPr id="449" name="Google Shape;449;p47"/>
          <p:cNvSpPr txBox="1"/>
          <p:nvPr/>
        </p:nvSpPr>
        <p:spPr>
          <a:xfrm>
            <a:off x="70525" y="6008076"/>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 Justify the observation that the ratio of the masses of the constituent elements in any pure sample of that compound is always identical on the basis of the atomic molecular theory.</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450" name="Google Shape;450;p47"/>
          <p:cNvSpPr txBox="1"/>
          <p:nvPr/>
        </p:nvSpPr>
        <p:spPr>
          <a:xfrm>
            <a:off x="8078171" y="-62015"/>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451" name="Google Shape;451;p47"/>
          <p:cNvSpPr txBox="1"/>
          <p:nvPr/>
        </p:nvSpPr>
        <p:spPr>
          <a:xfrm>
            <a:off x="8180524" y="180131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Video</a:t>
            </a:r>
            <a:endParaRPr b="0" i="0" sz="1800" u="sng" cap="none" strike="noStrike">
              <a:solidFill>
                <a:schemeClr val="hlink"/>
              </a:solidFill>
              <a:latin typeface="Rockwell"/>
              <a:ea typeface="Rockwell"/>
              <a:cs typeface="Rockwell"/>
              <a:sym typeface="Rockwell"/>
              <a:hlinkClick r:id="rId5"/>
            </a:endParaRPr>
          </a:p>
        </p:txBody>
      </p:sp>
      <p:pic>
        <p:nvPicPr>
          <p:cNvPr id="452" name="Google Shape;452;p47"/>
          <p:cNvPicPr preferRelativeResize="0"/>
          <p:nvPr/>
        </p:nvPicPr>
        <p:blipFill rotWithShape="1">
          <a:blip r:embed="rId6">
            <a:alphaModFix/>
          </a:blip>
          <a:srcRect b="0" l="0" r="0" t="0"/>
          <a:stretch/>
        </p:blipFill>
        <p:spPr>
          <a:xfrm>
            <a:off x="66032" y="1948892"/>
            <a:ext cx="4643938" cy="3092665"/>
          </a:xfrm>
          <a:prstGeom prst="rect">
            <a:avLst/>
          </a:prstGeom>
          <a:noFill/>
          <a:ln>
            <a:noFill/>
          </a:ln>
        </p:spPr>
      </p:pic>
      <p:sp>
        <p:nvSpPr>
          <p:cNvPr id="453" name="Google Shape;453;p47"/>
          <p:cNvSpPr/>
          <p:nvPr/>
        </p:nvSpPr>
        <p:spPr>
          <a:xfrm>
            <a:off x="1136822" y="1289718"/>
            <a:ext cx="160637" cy="180736"/>
          </a:xfrm>
          <a:prstGeom prst="ellipse">
            <a:avLst/>
          </a:prstGeom>
          <a:solidFill>
            <a:schemeClr val="lt1"/>
          </a:solidFill>
          <a:ln cap="flat" cmpd="sng" w="12700">
            <a:solidFill>
              <a:schemeClr val="lt1"/>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54" name="Google Shape;454;p47"/>
          <p:cNvSpPr/>
          <p:nvPr/>
        </p:nvSpPr>
        <p:spPr>
          <a:xfrm>
            <a:off x="1334462" y="1284897"/>
            <a:ext cx="160637" cy="180736"/>
          </a:xfrm>
          <a:prstGeom prst="ellipse">
            <a:avLst/>
          </a:prstGeom>
          <a:solidFill>
            <a:schemeClr val="lt1"/>
          </a:solidFill>
          <a:ln cap="flat" cmpd="sng" w="12700">
            <a:solidFill>
              <a:schemeClr val="lt1"/>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55" name="Google Shape;455;p47"/>
          <p:cNvSpPr/>
          <p:nvPr/>
        </p:nvSpPr>
        <p:spPr>
          <a:xfrm>
            <a:off x="1151237" y="1048816"/>
            <a:ext cx="292443" cy="326038"/>
          </a:xfrm>
          <a:prstGeom prst="ellipse">
            <a:avLst/>
          </a:prstGeom>
          <a:solidFill>
            <a:srgbClr val="FF0000"/>
          </a:solidFill>
          <a:ln cap="flat" cmpd="sng" w="12700">
            <a:solidFill>
              <a:srgbClr val="FF0000"/>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456" name="Google Shape;456;p47"/>
          <p:cNvSpPr txBox="1"/>
          <p:nvPr/>
        </p:nvSpPr>
        <p:spPr>
          <a:xfrm>
            <a:off x="1684484" y="1008344"/>
            <a:ext cx="615874"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H</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O</a:t>
            </a:r>
            <a:endParaRPr b="0" i="0" sz="1800" u="none" cap="none" strike="noStrike">
              <a:solidFill>
                <a:schemeClr val="dk1"/>
              </a:solidFill>
              <a:latin typeface="Rockwell"/>
              <a:ea typeface="Rockwell"/>
              <a:cs typeface="Rockwell"/>
              <a:sym typeface="Rockwell"/>
            </a:endParaRPr>
          </a:p>
        </p:txBody>
      </p:sp>
      <p:cxnSp>
        <p:nvCxnSpPr>
          <p:cNvPr id="457" name="Google Shape;457;p47"/>
          <p:cNvCxnSpPr>
            <a:stCxn id="455" idx="3"/>
          </p:cNvCxnSpPr>
          <p:nvPr/>
        </p:nvCxnSpPr>
        <p:spPr>
          <a:xfrm flipH="1">
            <a:off x="593164" y="1327107"/>
            <a:ext cx="600900" cy="1848600"/>
          </a:xfrm>
          <a:prstGeom prst="straightConnector1">
            <a:avLst/>
          </a:prstGeom>
          <a:noFill/>
          <a:ln cap="flat" cmpd="sng" w="25400">
            <a:solidFill>
              <a:schemeClr val="dk1"/>
            </a:solidFill>
            <a:prstDash val="solid"/>
            <a:round/>
            <a:headEnd len="sm" w="sm" type="none"/>
            <a:tailEnd len="med" w="med" type="triangle"/>
          </a:ln>
        </p:spPr>
      </p:cxnSp>
      <p:cxnSp>
        <p:nvCxnSpPr>
          <p:cNvPr id="458" name="Google Shape;458;p47"/>
          <p:cNvCxnSpPr/>
          <p:nvPr/>
        </p:nvCxnSpPr>
        <p:spPr>
          <a:xfrm>
            <a:off x="1373612" y="1281165"/>
            <a:ext cx="143305" cy="1931592"/>
          </a:xfrm>
          <a:prstGeom prst="straightConnector1">
            <a:avLst/>
          </a:prstGeom>
          <a:noFill/>
          <a:ln cap="flat" cmpd="sng" w="25400">
            <a:solidFill>
              <a:schemeClr val="dk1"/>
            </a:solidFill>
            <a:prstDash val="solid"/>
            <a:round/>
            <a:headEnd len="sm" w="sm" type="none"/>
            <a:tailEnd len="med" w="med" type="triangle"/>
          </a:ln>
        </p:spPr>
      </p:cxnSp>
      <p:cxnSp>
        <p:nvCxnSpPr>
          <p:cNvPr id="459" name="Google Shape;459;p47"/>
          <p:cNvCxnSpPr/>
          <p:nvPr/>
        </p:nvCxnSpPr>
        <p:spPr>
          <a:xfrm>
            <a:off x="1449765" y="1250045"/>
            <a:ext cx="850593" cy="1999783"/>
          </a:xfrm>
          <a:prstGeom prst="straightConnector1">
            <a:avLst/>
          </a:prstGeom>
          <a:noFill/>
          <a:ln cap="flat" cmpd="sng" w="25400">
            <a:solidFill>
              <a:schemeClr val="dk1"/>
            </a:solidFill>
            <a:prstDash val="solid"/>
            <a:round/>
            <a:headEnd len="sm" w="sm" type="none"/>
            <a:tailEnd len="med" w="med" type="triangle"/>
          </a:ln>
        </p:spPr>
      </p:cxnSp>
      <p:cxnSp>
        <p:nvCxnSpPr>
          <p:cNvPr id="460" name="Google Shape;460;p47"/>
          <p:cNvCxnSpPr/>
          <p:nvPr/>
        </p:nvCxnSpPr>
        <p:spPr>
          <a:xfrm>
            <a:off x="1361631" y="1204227"/>
            <a:ext cx="1801699" cy="2082672"/>
          </a:xfrm>
          <a:prstGeom prst="straightConnector1">
            <a:avLst/>
          </a:prstGeom>
          <a:noFill/>
          <a:ln cap="flat" cmpd="sng" w="25400">
            <a:solidFill>
              <a:schemeClr val="dk1"/>
            </a:solidFill>
            <a:prstDash val="solid"/>
            <a:round/>
            <a:headEnd len="sm" w="sm" type="none"/>
            <a:tailEnd len="med" w="med" type="triangle"/>
          </a:ln>
        </p:spPr>
      </p:cxnSp>
      <p:cxnSp>
        <p:nvCxnSpPr>
          <p:cNvPr id="461" name="Google Shape;461;p47"/>
          <p:cNvCxnSpPr/>
          <p:nvPr/>
        </p:nvCxnSpPr>
        <p:spPr>
          <a:xfrm>
            <a:off x="1378899" y="1130085"/>
            <a:ext cx="2647544" cy="2119743"/>
          </a:xfrm>
          <a:prstGeom prst="straightConnector1">
            <a:avLst/>
          </a:prstGeom>
          <a:noFill/>
          <a:ln cap="flat" cmpd="sng" w="25400">
            <a:solidFill>
              <a:schemeClr val="dk1"/>
            </a:solidFill>
            <a:prstDash val="solid"/>
            <a:round/>
            <a:headEnd len="sm" w="sm" type="none"/>
            <a:tailEnd len="med" w="med" type="triangle"/>
          </a:ln>
        </p:spPr>
      </p:cxnSp>
      <p:pic>
        <p:nvPicPr>
          <p:cNvPr id="462" name="Google Shape;462;p47"/>
          <p:cNvPicPr preferRelativeResize="0"/>
          <p:nvPr/>
        </p:nvPicPr>
        <p:blipFill rotWithShape="1">
          <a:blip r:embed="rId7">
            <a:alphaModFix/>
          </a:blip>
          <a:srcRect b="0" l="0" r="0" t="0"/>
          <a:stretch/>
        </p:blipFill>
        <p:spPr>
          <a:xfrm>
            <a:off x="591288" y="1118735"/>
            <a:ext cx="7899400" cy="41910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463" name="Google Shape;463;p47"/>
          <p:cNvSpPr/>
          <p:nvPr/>
        </p:nvSpPr>
        <p:spPr>
          <a:xfrm>
            <a:off x="608158" y="3560843"/>
            <a:ext cx="7857649" cy="1729141"/>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464" name="Google Shape;464;p47"/>
          <p:cNvSpPr txBox="1"/>
          <p:nvPr/>
        </p:nvSpPr>
        <p:spPr>
          <a:xfrm>
            <a:off x="3145574" y="2956265"/>
            <a:ext cx="1546640" cy="353943"/>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700"/>
              <a:buFont typeface="Arial"/>
              <a:buNone/>
            </a:pPr>
            <a:r>
              <a:rPr b="0" i="0" lang="en-US" sz="1700" u="none" cap="none" strike="noStrike">
                <a:solidFill>
                  <a:srgbClr val="3F3F3F"/>
                </a:solidFill>
                <a:latin typeface="Rockwell"/>
                <a:ea typeface="Rockwell"/>
                <a:cs typeface="Rockwell"/>
                <a:sym typeface="Rockwell"/>
              </a:rPr>
              <a:t>108 g/mol</a:t>
            </a:r>
            <a:endParaRPr b="0" i="0" sz="1700" u="none" cap="none" strike="noStrike">
              <a:solidFill>
                <a:srgbClr val="3F3F3F"/>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500"/>
                                        <p:tgtEl>
                                          <p:spTgt spid="462"/>
                                        </p:tgtEl>
                                      </p:cBhvr>
                                    </p:animEffect>
                                  </p:childTnLst>
                                </p:cTn>
                              </p:par>
                              <p:par>
                                <p:cTn fill="hold" nodeType="withEffect" presetClass="entr" presetID="1" presetSubtype="0">
                                  <p:stCondLst>
                                    <p:cond delay="0"/>
                                  </p:stCondLst>
                                  <p:childTnLst>
                                    <p:set>
                                      <p:cBhvr>
                                        <p:cTn dur="1" fill="hold">
                                          <p:stCondLst>
                                            <p:cond delay="0"/>
                                          </p:stCondLst>
                                        </p:cTn>
                                        <p:tgtEl>
                                          <p:spTgt spid="464"/>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6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463"/>
                                        </p:tgtEl>
                                      </p:cBhvr>
                                    </p:animEffect>
                                    <p:set>
                                      <p:cBhvr>
                                        <p:cTn dur="1" fill="hold">
                                          <p:stCondLst>
                                            <p:cond delay="500"/>
                                          </p:stCondLst>
                                        </p:cTn>
                                        <p:tgtEl>
                                          <p:spTgt spid="46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7" name="Shape 1047"/>
        <p:cNvGrpSpPr/>
        <p:nvPr/>
      </p:nvGrpSpPr>
      <p:grpSpPr>
        <a:xfrm>
          <a:off x="0" y="0"/>
          <a:ext cx="0" cy="0"/>
          <a:chOff x="0" y="0"/>
          <a:chExt cx="0" cy="0"/>
        </a:xfrm>
      </p:grpSpPr>
      <p:pic>
        <p:nvPicPr>
          <p:cNvPr id="1048" name="Google Shape;1048;p92"/>
          <p:cNvPicPr preferRelativeResize="0"/>
          <p:nvPr/>
        </p:nvPicPr>
        <p:blipFill rotWithShape="1">
          <a:blip r:embed="rId3">
            <a:alphaModFix/>
          </a:blip>
          <a:srcRect b="0" l="0" r="0" t="1147"/>
          <a:stretch/>
        </p:blipFill>
        <p:spPr>
          <a:xfrm>
            <a:off x="-36990" y="1910993"/>
            <a:ext cx="9144000" cy="4299276"/>
          </a:xfrm>
          <a:prstGeom prst="rect">
            <a:avLst/>
          </a:prstGeom>
          <a:noFill/>
          <a:ln>
            <a:noFill/>
          </a:ln>
        </p:spPr>
      </p:pic>
      <p:sp>
        <p:nvSpPr>
          <p:cNvPr id="1049" name="Google Shape;1049;p92"/>
          <p:cNvSpPr txBox="1"/>
          <p:nvPr>
            <p:ph type="title"/>
          </p:nvPr>
        </p:nvSpPr>
        <p:spPr>
          <a:xfrm>
            <a:off x="498474" y="189998"/>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Properties of a Gas - Factors</a:t>
            </a:r>
            <a:endParaRPr/>
          </a:p>
        </p:txBody>
      </p:sp>
      <p:sp>
        <p:nvSpPr>
          <p:cNvPr id="1050" name="Google Shape;1050;p92"/>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051" name="Google Shape;1051;p92"/>
          <p:cNvSpPr txBox="1"/>
          <p:nvPr/>
        </p:nvSpPr>
        <p:spPr>
          <a:xfrm>
            <a:off x="0" y="6245276"/>
            <a:ext cx="9144000"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2.5: Refine multiple representations of a sample of matter in the gas phase to accurately represent the effect of changes in macroscopic properties on the sample																	</a:t>
            </a:r>
            <a:endParaRPr b="0" i="0" sz="1800" u="none" cap="none" strike="noStrike">
              <a:solidFill>
                <a:schemeClr val="dk1"/>
              </a:solidFill>
              <a:latin typeface="Rockwell"/>
              <a:ea typeface="Rockwell"/>
              <a:cs typeface="Rockwell"/>
              <a:sym typeface="Rockwell"/>
            </a:endParaRPr>
          </a:p>
        </p:txBody>
      </p:sp>
      <p:sp>
        <p:nvSpPr>
          <p:cNvPr id="1052" name="Google Shape;1052;p92"/>
          <p:cNvSpPr txBox="1"/>
          <p:nvPr/>
        </p:nvSpPr>
        <p:spPr>
          <a:xfrm>
            <a:off x="8083558" y="1816854"/>
            <a:ext cx="894959" cy="646331"/>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Virtual Lab</a:t>
            </a:r>
            <a:endParaRPr b="0" i="0" sz="1800" u="none" cap="none" strike="noStrike">
              <a:solidFill>
                <a:schemeClr val="dk1"/>
              </a:solidFill>
              <a:latin typeface="Rockwell"/>
              <a:ea typeface="Rockwell"/>
              <a:cs typeface="Rockwell"/>
              <a:sym typeface="Rockwell"/>
            </a:endParaRPr>
          </a:p>
        </p:txBody>
      </p:sp>
      <p:sp>
        <p:nvSpPr>
          <p:cNvPr id="1053" name="Google Shape;1053;p92"/>
          <p:cNvSpPr txBox="1"/>
          <p:nvPr>
            <p:ph idx="1" type="body"/>
          </p:nvPr>
        </p:nvSpPr>
        <p:spPr>
          <a:xfrm>
            <a:off x="91639" y="1013456"/>
            <a:ext cx="8065900" cy="585296"/>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350"/>
              <a:buChar char="■"/>
            </a:pPr>
            <a:r>
              <a:rPr lang="en-US"/>
              <a:t>Don’t worry about individual gas law names, but do worry about the effect of changing moles, pressure and temperature on a sample of gas</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7" name="Shape 1057"/>
        <p:cNvGrpSpPr/>
        <p:nvPr/>
      </p:nvGrpSpPr>
      <p:grpSpPr>
        <a:xfrm>
          <a:off x="0" y="0"/>
          <a:ext cx="0" cy="0"/>
          <a:chOff x="0" y="0"/>
          <a:chExt cx="0" cy="0"/>
        </a:xfrm>
      </p:grpSpPr>
      <p:pic>
        <p:nvPicPr>
          <p:cNvPr descr="Screen Shot 2016-04-04 at 5.07.02 PM.png" id="1058" name="Google Shape;1058;p93"/>
          <p:cNvPicPr preferRelativeResize="0"/>
          <p:nvPr/>
        </p:nvPicPr>
        <p:blipFill rotWithShape="1">
          <a:blip r:embed="rId3">
            <a:alphaModFix/>
          </a:blip>
          <a:srcRect b="0" l="0" r="0" t="0"/>
          <a:stretch/>
        </p:blipFill>
        <p:spPr>
          <a:xfrm>
            <a:off x="0" y="678094"/>
            <a:ext cx="6842973" cy="6031958"/>
          </a:xfrm>
          <a:prstGeom prst="rect">
            <a:avLst/>
          </a:prstGeom>
          <a:noFill/>
          <a:ln>
            <a:noFill/>
          </a:ln>
        </p:spPr>
      </p:pic>
      <p:sp>
        <p:nvSpPr>
          <p:cNvPr id="1059" name="Google Shape;1059;p93"/>
          <p:cNvSpPr txBox="1"/>
          <p:nvPr>
            <p:ph type="title"/>
          </p:nvPr>
        </p:nvSpPr>
        <p:spPr>
          <a:xfrm>
            <a:off x="498474" y="66708"/>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The Ideal Gas Law </a:t>
            </a:r>
            <a:endParaRPr/>
          </a:p>
        </p:txBody>
      </p:sp>
      <p:sp>
        <p:nvSpPr>
          <p:cNvPr id="1060" name="Google Shape;1060;p93"/>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061" name="Google Shape;1061;p93"/>
          <p:cNvSpPr txBox="1"/>
          <p:nvPr/>
        </p:nvSpPr>
        <p:spPr>
          <a:xfrm>
            <a:off x="6781326" y="3804136"/>
            <a:ext cx="2482953" cy="2862323"/>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2.6: The student can apply mathematical relationships or estimation to determine macroscopic variables for ideal gases 																	</a:t>
            </a:r>
            <a:endParaRPr b="0" i="0" sz="1800" u="none" cap="none" strike="noStrike">
              <a:solidFill>
                <a:schemeClr val="dk1"/>
              </a:solidFill>
              <a:latin typeface="Rockwell"/>
              <a:ea typeface="Rockwell"/>
              <a:cs typeface="Rockwell"/>
              <a:sym typeface="Rockwell"/>
            </a:endParaRPr>
          </a:p>
        </p:txBody>
      </p:sp>
      <p:sp>
        <p:nvSpPr>
          <p:cNvPr id="1062" name="Google Shape;1062;p93"/>
          <p:cNvSpPr txBox="1"/>
          <p:nvPr/>
        </p:nvSpPr>
        <p:spPr>
          <a:xfrm>
            <a:off x="8157538" y="1816854"/>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descr="Screen Shot 2016-04-04 at 4.53.34 PM.png" id="1063" name="Google Shape;1063;p93"/>
          <p:cNvPicPr preferRelativeResize="0"/>
          <p:nvPr/>
        </p:nvPicPr>
        <p:blipFill rotWithShape="1">
          <a:blip r:embed="rId6">
            <a:alphaModFix/>
          </a:blip>
          <a:srcRect b="0" l="0" r="0" t="7221"/>
          <a:stretch/>
        </p:blipFill>
        <p:spPr>
          <a:xfrm>
            <a:off x="3817007" y="1915486"/>
            <a:ext cx="3099946" cy="1879501"/>
          </a:xfrm>
          <a:prstGeom prst="ellipse">
            <a:avLst/>
          </a:prstGeom>
          <a:noFill/>
          <a:ln cap="rnd" cmpd="sng" w="63500">
            <a:solidFill>
              <a:srgbClr val="333333"/>
            </a:solidFill>
            <a:prstDash val="solid"/>
            <a:round/>
            <a:headEnd len="sm" w="sm" type="none"/>
            <a:tailEnd len="sm" w="sm" type="none"/>
          </a:ln>
          <a:effectLst>
            <a:outerShdw blurRad="381000" sx="-80000" rotWithShape="0" dir="5400000" dist="292100" sy="-18000">
              <a:srgbClr val="000000">
                <a:alpha val="21568"/>
              </a:srgbClr>
            </a:outerShdw>
          </a:effectLst>
        </p:spPr>
      </p:pic>
      <p:sp>
        <p:nvSpPr>
          <p:cNvPr id="1064" name="Google Shape;1064;p93"/>
          <p:cNvSpPr/>
          <p:nvPr/>
        </p:nvSpPr>
        <p:spPr>
          <a:xfrm>
            <a:off x="36990" y="4884464"/>
            <a:ext cx="6608709" cy="1911891"/>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64"/>
                                        </p:tgtEl>
                                      </p:cBhvr>
                                    </p:animEffect>
                                    <p:set>
                                      <p:cBhvr>
                                        <p:cTn dur="1" fill="hold">
                                          <p:stCondLst>
                                            <p:cond delay="2000"/>
                                          </p:stCondLst>
                                        </p:cTn>
                                        <p:tgtEl>
                                          <p:spTgt spid="106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8" name="Shape 1068"/>
        <p:cNvGrpSpPr/>
        <p:nvPr/>
      </p:nvGrpSpPr>
      <p:grpSpPr>
        <a:xfrm>
          <a:off x="0" y="0"/>
          <a:ext cx="0" cy="0"/>
          <a:chOff x="0" y="0"/>
          <a:chExt cx="0" cy="0"/>
        </a:xfrm>
      </p:grpSpPr>
      <p:sp>
        <p:nvSpPr>
          <p:cNvPr id="1069" name="Google Shape;1069;p94"/>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Deviations from Ideal Gas Behavior</a:t>
            </a:r>
            <a:endParaRPr/>
          </a:p>
        </p:txBody>
      </p:sp>
      <p:sp>
        <p:nvSpPr>
          <p:cNvPr id="1070" name="Google Shape;1070;p9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071" name="Google Shape;1071;p94"/>
          <p:cNvSpPr txBox="1"/>
          <p:nvPr/>
        </p:nvSpPr>
        <p:spPr>
          <a:xfrm>
            <a:off x="0" y="6257605"/>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2.12: 	The student can qualitatively analyze data regarding real gases to identify deviations from ideal behavior and relate these to molecular interactions																</a:t>
            </a:r>
            <a:endParaRPr b="0" i="0" sz="1800" u="none" cap="none" strike="noStrike">
              <a:solidFill>
                <a:schemeClr val="dk1"/>
              </a:solidFill>
              <a:latin typeface="Rockwell"/>
              <a:ea typeface="Rockwell"/>
              <a:cs typeface="Rockwell"/>
              <a:sym typeface="Rockwell"/>
            </a:endParaRPr>
          </a:p>
        </p:txBody>
      </p:sp>
      <p:sp>
        <p:nvSpPr>
          <p:cNvPr id="1072" name="Google Shape;1072;p94"/>
          <p:cNvSpPr txBox="1"/>
          <p:nvPr/>
        </p:nvSpPr>
        <p:spPr>
          <a:xfrm>
            <a:off x="809588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Screen Shot 2016-04-04 at 7.47.56 PM.png" id="1073" name="Google Shape;1073;p94"/>
          <p:cNvPicPr preferRelativeResize="0"/>
          <p:nvPr/>
        </p:nvPicPr>
        <p:blipFill rotWithShape="1">
          <a:blip r:embed="rId5">
            <a:alphaModFix/>
          </a:blip>
          <a:srcRect b="0" l="0" r="0" t="0"/>
          <a:stretch/>
        </p:blipFill>
        <p:spPr>
          <a:xfrm>
            <a:off x="0" y="1146368"/>
            <a:ext cx="7861300" cy="5080000"/>
          </a:xfrm>
          <a:prstGeom prst="rect">
            <a:avLst/>
          </a:prstGeom>
          <a:noFill/>
          <a:ln>
            <a:noFill/>
          </a:ln>
        </p:spPr>
      </p:pic>
      <p:sp>
        <p:nvSpPr>
          <p:cNvPr id="1074" name="Google Shape;1074;p94"/>
          <p:cNvSpPr/>
          <p:nvPr/>
        </p:nvSpPr>
        <p:spPr>
          <a:xfrm>
            <a:off x="197275" y="4280344"/>
            <a:ext cx="8088300" cy="1911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075" name="Google Shape;1075;p94"/>
          <p:cNvSpPr/>
          <p:nvPr/>
        </p:nvSpPr>
        <p:spPr>
          <a:xfrm>
            <a:off x="5289433" y="2034284"/>
            <a:ext cx="3440100" cy="2367300"/>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When watching the video, don’t concern yourself with Van der Walls – AP Exam focuses on LDF’s instead</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074"/>
                                        </p:tgtEl>
                                      </p:cBhvr>
                                    </p:animEffect>
                                    <p:set>
                                      <p:cBhvr>
                                        <p:cTn dur="1" fill="hold">
                                          <p:stCondLst>
                                            <p:cond delay="2000"/>
                                          </p:stCondLst>
                                        </p:cTn>
                                        <p:tgtEl>
                                          <p:spTgt spid="107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9" name="Shape 1079"/>
        <p:cNvGrpSpPr/>
        <p:nvPr/>
      </p:nvGrpSpPr>
      <p:grpSpPr>
        <a:xfrm>
          <a:off x="0" y="0"/>
          <a:ext cx="0" cy="0"/>
          <a:chOff x="0" y="0"/>
          <a:chExt cx="0" cy="0"/>
        </a:xfrm>
      </p:grpSpPr>
      <p:sp>
        <p:nvSpPr>
          <p:cNvPr id="1080" name="Google Shape;1080;p95"/>
          <p:cNvSpPr txBox="1"/>
          <p:nvPr>
            <p:ph idx="1" type="body"/>
          </p:nvPr>
        </p:nvSpPr>
        <p:spPr>
          <a:xfrm>
            <a:off x="-1" y="1025458"/>
            <a:ext cx="4755000" cy="3108900"/>
          </a:xfrm>
          <a:prstGeom prst="rect">
            <a:avLst/>
          </a:prstGeom>
          <a:solidFill>
            <a:srgbClr val="DACEDF"/>
          </a:solid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050"/>
              <a:buChar char="■"/>
            </a:pPr>
            <a:r>
              <a:rPr lang="en-US" sz="1400"/>
              <a:t>How It’s Done/Analysis:</a:t>
            </a:r>
            <a:endParaRPr/>
          </a:p>
          <a:p>
            <a:pPr indent="-228600" lvl="1" marL="457200" rtl="0" algn="l">
              <a:lnSpc>
                <a:spcPct val="90000"/>
              </a:lnSpc>
              <a:spcBef>
                <a:spcPts val="600"/>
              </a:spcBef>
              <a:spcAft>
                <a:spcPts val="0"/>
              </a:spcAft>
              <a:buSzPts val="1050"/>
              <a:buChar char="■"/>
            </a:pPr>
            <a:r>
              <a:rPr lang="en-US" sz="1400"/>
              <a:t>Volatile liquid heated until completely vaporized</a:t>
            </a:r>
            <a:endParaRPr/>
          </a:p>
          <a:p>
            <a:pPr indent="-228600" lvl="1" marL="457200" rtl="0" algn="l">
              <a:lnSpc>
                <a:spcPct val="90000"/>
              </a:lnSpc>
              <a:spcBef>
                <a:spcPts val="600"/>
              </a:spcBef>
              <a:spcAft>
                <a:spcPts val="0"/>
              </a:spcAft>
              <a:buSzPts val="1050"/>
              <a:buChar char="■"/>
            </a:pPr>
            <a:r>
              <a:rPr lang="en-US" sz="1400"/>
              <a:t>PV=nRT to solve for n:</a:t>
            </a:r>
            <a:endParaRPr/>
          </a:p>
          <a:p>
            <a:pPr indent="-228600" lvl="2" marL="685800" rtl="0" algn="l">
              <a:lnSpc>
                <a:spcPct val="90000"/>
              </a:lnSpc>
              <a:spcBef>
                <a:spcPts val="600"/>
              </a:spcBef>
              <a:spcAft>
                <a:spcPts val="0"/>
              </a:spcAft>
              <a:buSzPts val="1050"/>
              <a:buChar char="■"/>
            </a:pPr>
            <a:r>
              <a:rPr lang="en-US" sz="1400"/>
              <a:t>Temperature of water bath=T</a:t>
            </a:r>
            <a:endParaRPr/>
          </a:p>
          <a:p>
            <a:pPr indent="-228600" lvl="2" marL="685800" rtl="0" algn="l">
              <a:lnSpc>
                <a:spcPct val="90000"/>
              </a:lnSpc>
              <a:spcBef>
                <a:spcPts val="600"/>
              </a:spcBef>
              <a:spcAft>
                <a:spcPts val="0"/>
              </a:spcAft>
              <a:buSzPts val="1050"/>
              <a:buChar char="■"/>
            </a:pPr>
            <a:r>
              <a:rPr lang="en-US" sz="1400"/>
              <a:t>Small hole in stopper means Pressure = room pressure </a:t>
            </a:r>
            <a:endParaRPr/>
          </a:p>
          <a:p>
            <a:pPr indent="-228600" lvl="2" marL="685800" rtl="0" algn="l">
              <a:lnSpc>
                <a:spcPct val="90000"/>
              </a:lnSpc>
              <a:spcBef>
                <a:spcPts val="600"/>
              </a:spcBef>
              <a:spcAft>
                <a:spcPts val="0"/>
              </a:spcAft>
              <a:buSzPts val="1050"/>
              <a:buChar char="■"/>
            </a:pPr>
            <a:r>
              <a:rPr lang="en-US" sz="1400"/>
              <a:t>Volume=volume of flask</a:t>
            </a:r>
            <a:endParaRPr/>
          </a:p>
          <a:p>
            <a:pPr indent="-228600" lvl="1" marL="457200" rtl="0" algn="l">
              <a:lnSpc>
                <a:spcPct val="90000"/>
              </a:lnSpc>
              <a:spcBef>
                <a:spcPts val="600"/>
              </a:spcBef>
              <a:spcAft>
                <a:spcPts val="0"/>
              </a:spcAft>
              <a:buSzPts val="1050"/>
              <a:buChar char="■"/>
            </a:pPr>
            <a:r>
              <a:rPr lang="en-US" sz="1400"/>
              <a:t>Divide Mass of recondensed unknown by moles, compare to known molar mass to ID unknown</a:t>
            </a:r>
            <a:endParaRPr/>
          </a:p>
          <a:p>
            <a:pPr indent="-228600" lvl="1" marL="457200" rtl="0" algn="l">
              <a:lnSpc>
                <a:spcPct val="90000"/>
              </a:lnSpc>
              <a:spcBef>
                <a:spcPts val="600"/>
              </a:spcBef>
              <a:spcAft>
                <a:spcPts val="0"/>
              </a:spcAft>
              <a:buSzPts val="1050"/>
              <a:buChar char="■"/>
            </a:pPr>
            <a:r>
              <a:rPr lang="en-US" sz="1400"/>
              <a:t>Assume vapor completely recondenses </a:t>
            </a:r>
            <a:endParaRPr/>
          </a:p>
          <a:p>
            <a:pPr indent="-228600" lvl="1" marL="457200" rtl="0" algn="l">
              <a:lnSpc>
                <a:spcPct val="90000"/>
              </a:lnSpc>
              <a:spcBef>
                <a:spcPts val="600"/>
              </a:spcBef>
              <a:spcAft>
                <a:spcPts val="0"/>
              </a:spcAft>
              <a:buSzPts val="1050"/>
              <a:buNone/>
            </a:pPr>
            <a:r>
              <a:rPr lang="en-US" sz="1400"/>
              <a:t>🡪If lose vapor, then mass would be too low, and moles would be low</a:t>
            </a:r>
            <a:endParaRPr/>
          </a:p>
          <a:p>
            <a:pPr indent="-228600" lvl="1" marL="457200" rtl="0" algn="l">
              <a:lnSpc>
                <a:spcPct val="90000"/>
              </a:lnSpc>
              <a:spcBef>
                <a:spcPts val="600"/>
              </a:spcBef>
              <a:spcAft>
                <a:spcPts val="0"/>
              </a:spcAft>
              <a:buSzPts val="1200"/>
              <a:buNone/>
            </a:pPr>
            <a:r>
              <a:t/>
            </a:r>
            <a:endParaRPr sz="1600"/>
          </a:p>
        </p:txBody>
      </p:sp>
      <p:sp>
        <p:nvSpPr>
          <p:cNvPr id="1081" name="Google Shape;1081;p95"/>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Gas Laws Labs</a:t>
            </a:r>
            <a:endParaRPr>
              <a:solidFill>
                <a:srgbClr val="00B0F0"/>
              </a:solidFill>
            </a:endParaRPr>
          </a:p>
        </p:txBody>
      </p:sp>
      <p:sp>
        <p:nvSpPr>
          <p:cNvPr id="1082" name="Google Shape;1082;p95"/>
          <p:cNvSpPr txBox="1"/>
          <p:nvPr/>
        </p:nvSpPr>
        <p:spPr>
          <a:xfrm>
            <a:off x="7895969" y="-32652"/>
            <a:ext cx="1181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 1</a:t>
            </a:r>
            <a:endParaRPr b="0" i="0" sz="1800" u="none" cap="none" strike="noStrike">
              <a:solidFill>
                <a:schemeClr val="dk1"/>
              </a:solidFill>
              <a:latin typeface="Rockwell"/>
              <a:ea typeface="Rockwell"/>
              <a:cs typeface="Rockwell"/>
              <a:sym typeface="Rockwell"/>
            </a:endParaRPr>
          </a:p>
        </p:txBody>
      </p:sp>
      <p:sp>
        <p:nvSpPr>
          <p:cNvPr id="1083" name="Google Shape;1083;p95"/>
          <p:cNvSpPr txBox="1"/>
          <p:nvPr/>
        </p:nvSpPr>
        <p:spPr>
          <a:xfrm>
            <a:off x="7895970" y="2361511"/>
            <a:ext cx="1156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 1</a:t>
            </a:r>
            <a:endParaRPr b="0" i="0" sz="1800" u="none" cap="none" strike="noStrike">
              <a:solidFill>
                <a:schemeClr val="dk1"/>
              </a:solidFill>
              <a:latin typeface="Rockwell"/>
              <a:ea typeface="Rockwell"/>
              <a:cs typeface="Rockwell"/>
              <a:sym typeface="Rockwell"/>
            </a:endParaRPr>
          </a:p>
        </p:txBody>
      </p:sp>
      <p:pic>
        <p:nvPicPr>
          <p:cNvPr descr="http://chemskills.com/sites/default/files/ideal-gas2.png" id="1084" name="Google Shape;1084;p95"/>
          <p:cNvPicPr preferRelativeResize="0"/>
          <p:nvPr/>
        </p:nvPicPr>
        <p:blipFill rotWithShape="1">
          <a:blip r:embed="rId5">
            <a:alphaModFix/>
          </a:blip>
          <a:srcRect b="0" l="14229" r="0" t="0"/>
          <a:stretch/>
        </p:blipFill>
        <p:spPr>
          <a:xfrm>
            <a:off x="-1" y="1347918"/>
            <a:ext cx="4754880" cy="2765849"/>
          </a:xfrm>
          <a:prstGeom prst="rect">
            <a:avLst/>
          </a:prstGeom>
          <a:noFill/>
          <a:ln cap="flat" cmpd="sng" w="28575">
            <a:solidFill>
              <a:srgbClr val="00B0F0"/>
            </a:solidFill>
            <a:prstDash val="solid"/>
            <a:round/>
            <a:headEnd len="sm" w="sm" type="none"/>
            <a:tailEnd len="sm" w="sm" type="none"/>
          </a:ln>
        </p:spPr>
      </p:pic>
      <p:sp>
        <p:nvSpPr>
          <p:cNvPr id="1085" name="Google Shape;1085;p95"/>
          <p:cNvSpPr txBox="1"/>
          <p:nvPr/>
        </p:nvSpPr>
        <p:spPr>
          <a:xfrm>
            <a:off x="1803" y="996286"/>
            <a:ext cx="4769400" cy="338700"/>
          </a:xfrm>
          <a:prstGeom prst="rect">
            <a:avLst/>
          </a:prstGeom>
          <a:solidFill>
            <a:schemeClr val="lt1"/>
          </a:solidFill>
          <a:ln cap="flat" cmpd="sng" w="28575">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Determination of Molar Mass of  a Volatile Liquid</a:t>
            </a:r>
            <a:endParaRPr b="0" i="0" sz="1600" u="none" cap="none" strike="noStrike">
              <a:solidFill>
                <a:schemeClr val="dk1"/>
              </a:solidFill>
              <a:latin typeface="Rockwell"/>
              <a:ea typeface="Rockwell"/>
              <a:cs typeface="Rockwell"/>
              <a:sym typeface="Rockwell"/>
            </a:endParaRPr>
          </a:p>
        </p:txBody>
      </p:sp>
      <p:sp>
        <p:nvSpPr>
          <p:cNvPr id="1086" name="Google Shape;1086;p95"/>
          <p:cNvSpPr txBox="1"/>
          <p:nvPr/>
        </p:nvSpPr>
        <p:spPr>
          <a:xfrm>
            <a:off x="4981389" y="5656775"/>
            <a:ext cx="4162500" cy="13620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Rockwell"/>
                <a:ea typeface="Rockwell"/>
                <a:cs typeface="Rockwell"/>
                <a:sym typeface="Rockwell"/>
              </a:rPr>
              <a:t>LO 2.4: The student is able to use KMT and concepts of intermolecular forces to make predictions about the macroscopic properties of gases, including both ideal and nonideal behaviors.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Rockwell"/>
                <a:ea typeface="Rockwell"/>
                <a:cs typeface="Rockwell"/>
                <a:sym typeface="Rockwell"/>
              </a:rPr>
              <a:t>LO 2.6: The student can apply mathematical relationships or estimation to determine macroscopic variables for ideal gases.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50"/>
              <a:buFont typeface="Arial"/>
              <a:buNone/>
            </a:pP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087" name="Google Shape;1087;p95"/>
          <p:cNvSpPr txBox="1"/>
          <p:nvPr/>
        </p:nvSpPr>
        <p:spPr>
          <a:xfrm>
            <a:off x="-1" y="5672633"/>
            <a:ext cx="4981500" cy="13389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1.4  The student can </a:t>
            </a:r>
            <a:r>
              <a:rPr b="0" i="1" lang="en-US" sz="900" u="none" cap="none" strike="noStrike">
                <a:solidFill>
                  <a:schemeClr val="dk1"/>
                </a:solidFill>
                <a:latin typeface="Rockwell"/>
                <a:ea typeface="Rockwell"/>
                <a:cs typeface="Rockwell"/>
                <a:sym typeface="Rockwell"/>
              </a:rPr>
              <a:t>use representations and models </a:t>
            </a:r>
            <a:r>
              <a:rPr b="0" i="0" lang="en-US" sz="900" u="none" cap="none" strike="noStrike">
                <a:solidFill>
                  <a:schemeClr val="dk1"/>
                </a:solidFill>
                <a:latin typeface="Rockwell"/>
                <a:ea typeface="Rockwell"/>
                <a:cs typeface="Rockwell"/>
                <a:sym typeface="Rockwell"/>
              </a:rPr>
              <a:t>to analyze situations or solve problems qualitatively and quantitatively.</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2.3  The student can </a:t>
            </a:r>
            <a:r>
              <a:rPr b="0" i="1" lang="en-US" sz="900" u="none" cap="none" strike="noStrike">
                <a:solidFill>
                  <a:schemeClr val="dk1"/>
                </a:solidFill>
                <a:latin typeface="Rockwell"/>
                <a:ea typeface="Rockwell"/>
                <a:cs typeface="Rockwell"/>
                <a:sym typeface="Rockwell"/>
              </a:rPr>
              <a:t>estimate numerically </a:t>
            </a:r>
            <a:r>
              <a:rPr b="0" i="0" lang="en-US" sz="900" u="none" cap="none" strike="noStrike">
                <a:solidFill>
                  <a:schemeClr val="dk1"/>
                </a:solidFill>
                <a:latin typeface="Rockwell"/>
                <a:ea typeface="Rockwell"/>
                <a:cs typeface="Rockwell"/>
                <a:sym typeface="Rockwell"/>
              </a:rPr>
              <a:t>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6.4  The student can </a:t>
            </a:r>
            <a:r>
              <a:rPr b="0" i="1" lang="en-US" sz="900" u="none" cap="none" strike="noStrike">
                <a:solidFill>
                  <a:schemeClr val="dk1"/>
                </a:solidFill>
                <a:latin typeface="Rockwell"/>
                <a:ea typeface="Rockwell"/>
                <a:cs typeface="Rockwell"/>
                <a:sym typeface="Rockwell"/>
              </a:rPr>
              <a:t>make claims and predictions about natural phenomena </a:t>
            </a:r>
            <a:r>
              <a:rPr b="0" i="0" lang="en-US" sz="900" u="none" cap="none" strike="noStrike">
                <a:solidFill>
                  <a:schemeClr val="dk1"/>
                </a:solidFill>
                <a:latin typeface="Rockwell"/>
                <a:ea typeface="Rockwell"/>
                <a:cs typeface="Rockwell"/>
                <a:sym typeface="Rockwell"/>
              </a:rPr>
              <a:t>based on scientific theories and models.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Rockwell"/>
              <a:ea typeface="Rockwell"/>
              <a:cs typeface="Rockwell"/>
              <a:sym typeface="Rockwell"/>
            </a:endParaRPr>
          </a:p>
        </p:txBody>
      </p:sp>
      <p:sp>
        <p:nvSpPr>
          <p:cNvPr id="1088" name="Google Shape;1088;p95"/>
          <p:cNvSpPr txBox="1"/>
          <p:nvPr/>
        </p:nvSpPr>
        <p:spPr>
          <a:xfrm>
            <a:off x="3134334" y="3695342"/>
            <a:ext cx="1637100" cy="18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600"/>
              <a:buFont typeface="Arial"/>
              <a:buNone/>
            </a:pPr>
            <a:r>
              <a:rPr b="0" i="0" lang="en-US" sz="600" u="none" cap="none" strike="noStrike">
                <a:solidFill>
                  <a:schemeClr val="dk1"/>
                </a:solidFill>
                <a:latin typeface="Rockwell"/>
                <a:ea typeface="Rockwell"/>
                <a:cs typeface="Rockwell"/>
                <a:sym typeface="Rockwell"/>
              </a:rPr>
              <a:t>http://chemskills.com/?q=ideal_gas_law</a:t>
            </a:r>
            <a:endParaRPr b="0" i="0" sz="600" u="none" cap="none" strike="noStrike">
              <a:solidFill>
                <a:schemeClr val="dk1"/>
              </a:solidFill>
              <a:latin typeface="Rockwell"/>
              <a:ea typeface="Rockwell"/>
              <a:cs typeface="Rockwell"/>
              <a:sym typeface="Rockwell"/>
            </a:endParaRPr>
          </a:p>
        </p:txBody>
      </p:sp>
      <p:sp>
        <p:nvSpPr>
          <p:cNvPr id="1089" name="Google Shape;1089;p95"/>
          <p:cNvSpPr txBox="1"/>
          <p:nvPr>
            <p:ph idx="1" type="body"/>
          </p:nvPr>
        </p:nvSpPr>
        <p:spPr>
          <a:xfrm>
            <a:off x="5870301" y="51381"/>
            <a:ext cx="1554600" cy="3828600"/>
          </a:xfrm>
          <a:prstGeom prst="rect">
            <a:avLst/>
          </a:prstGeom>
          <a:solidFill>
            <a:srgbClr val="F5DAF5"/>
          </a:solidFill>
          <a:ln>
            <a:noFill/>
          </a:ln>
        </p:spPr>
        <p:txBody>
          <a:bodyPr anchorCtr="0" anchor="t" bIns="45700" lIns="91425" spcFirstLastPara="1" rIns="91425" wrap="square" tIns="45700">
            <a:noAutofit/>
          </a:bodyPr>
          <a:lstStyle/>
          <a:p>
            <a:pPr indent="-228600" lvl="1" marL="457200" rtl="0" algn="l">
              <a:lnSpc>
                <a:spcPct val="100000"/>
              </a:lnSpc>
              <a:spcBef>
                <a:spcPts val="0"/>
              </a:spcBef>
              <a:spcAft>
                <a:spcPts val="0"/>
              </a:spcAft>
              <a:buSzPts val="750"/>
              <a:buChar char="■"/>
            </a:pPr>
            <a:r>
              <a:rPr lang="en-US" sz="1000"/>
              <a:t>After rxn, eudiometer lowered into water until levels equal so pressure inside room and tube are same</a:t>
            </a:r>
            <a:endParaRPr/>
          </a:p>
          <a:p>
            <a:pPr indent="-228600" lvl="1" marL="457200" rtl="0" algn="l">
              <a:lnSpc>
                <a:spcPct val="100000"/>
              </a:lnSpc>
              <a:spcBef>
                <a:spcPts val="600"/>
              </a:spcBef>
              <a:spcAft>
                <a:spcPts val="0"/>
              </a:spcAft>
              <a:buSzPts val="750"/>
              <a:buChar char="■"/>
            </a:pPr>
            <a:r>
              <a:rPr lang="en-US" sz="1000"/>
              <a:t>Use Dalton’s Law to subtract P</a:t>
            </a:r>
            <a:r>
              <a:rPr baseline="-25000" lang="en-US" sz="1000"/>
              <a:t>water</a:t>
            </a:r>
            <a:endParaRPr baseline="-25000" sz="1000"/>
          </a:p>
          <a:p>
            <a:pPr indent="-228600" lvl="1" marL="457200" rtl="0" algn="l">
              <a:lnSpc>
                <a:spcPct val="100000"/>
              </a:lnSpc>
              <a:spcBef>
                <a:spcPts val="600"/>
              </a:spcBef>
              <a:spcAft>
                <a:spcPts val="0"/>
              </a:spcAft>
              <a:buSzPts val="750"/>
              <a:buChar char="■"/>
            </a:pPr>
            <a:r>
              <a:rPr lang="en-US" sz="1000"/>
              <a:t>Sources of error:</a:t>
            </a:r>
            <a:endParaRPr/>
          </a:p>
          <a:p>
            <a:pPr indent="-228600" lvl="2" marL="685800" rtl="0" algn="l">
              <a:lnSpc>
                <a:spcPct val="100000"/>
              </a:lnSpc>
              <a:spcBef>
                <a:spcPts val="600"/>
              </a:spcBef>
              <a:spcAft>
                <a:spcPts val="0"/>
              </a:spcAft>
              <a:buSzPts val="750"/>
              <a:buChar char="■"/>
            </a:pPr>
            <a:r>
              <a:rPr lang="en-US" sz="1000"/>
              <a:t>Mg left: moles of H</a:t>
            </a:r>
            <a:r>
              <a:rPr baseline="-25000" lang="en-US" sz="1000"/>
              <a:t>2</a:t>
            </a:r>
            <a:r>
              <a:rPr lang="en-US" sz="1000"/>
              <a:t> too low</a:t>
            </a:r>
            <a:endParaRPr/>
          </a:p>
          <a:p>
            <a:pPr indent="-228600" lvl="2" marL="685800" rtl="0" algn="l">
              <a:lnSpc>
                <a:spcPct val="100000"/>
              </a:lnSpc>
              <a:spcBef>
                <a:spcPts val="600"/>
              </a:spcBef>
              <a:spcAft>
                <a:spcPts val="0"/>
              </a:spcAft>
              <a:buSzPts val="750"/>
              <a:buChar char="■"/>
            </a:pPr>
            <a:r>
              <a:rPr lang="en-US" sz="1000"/>
              <a:t>Air bubble at start: volume of gas too high	</a:t>
            </a:r>
            <a:endParaRPr/>
          </a:p>
        </p:txBody>
      </p:sp>
      <p:pic>
        <p:nvPicPr>
          <p:cNvPr descr="Molar Volume of Gas 3.png" id="1090" name="Google Shape;1090;p95"/>
          <p:cNvPicPr preferRelativeResize="0"/>
          <p:nvPr/>
        </p:nvPicPr>
        <p:blipFill rotWithShape="1">
          <a:blip r:embed="rId6">
            <a:alphaModFix/>
          </a:blip>
          <a:srcRect b="0" l="0" r="0" t="0"/>
          <a:stretch/>
        </p:blipFill>
        <p:spPr>
          <a:xfrm>
            <a:off x="6181077" y="51381"/>
            <a:ext cx="1737360" cy="4113454"/>
          </a:xfrm>
          <a:prstGeom prst="rect">
            <a:avLst/>
          </a:prstGeom>
          <a:noFill/>
          <a:ln>
            <a:noFill/>
          </a:ln>
        </p:spPr>
      </p:pic>
      <p:pic>
        <p:nvPicPr>
          <p:cNvPr descr="Molar Volume of Gas 2.png" id="1091" name="Google Shape;1091;p95"/>
          <p:cNvPicPr preferRelativeResize="0"/>
          <p:nvPr/>
        </p:nvPicPr>
        <p:blipFill rotWithShape="1">
          <a:blip r:embed="rId7">
            <a:alphaModFix/>
          </a:blip>
          <a:srcRect b="0" l="0" r="0" t="0"/>
          <a:stretch/>
        </p:blipFill>
        <p:spPr>
          <a:xfrm>
            <a:off x="6089318" y="14646"/>
            <a:ext cx="1737360" cy="4113456"/>
          </a:xfrm>
          <a:prstGeom prst="rect">
            <a:avLst/>
          </a:prstGeom>
          <a:noFill/>
          <a:ln>
            <a:noFill/>
          </a:ln>
        </p:spPr>
      </p:pic>
      <p:pic>
        <p:nvPicPr>
          <p:cNvPr descr="Molar Volume of Gas 1.png" id="1092" name="Google Shape;1092;p95"/>
          <p:cNvPicPr preferRelativeResize="0"/>
          <p:nvPr/>
        </p:nvPicPr>
        <p:blipFill rotWithShape="1">
          <a:blip r:embed="rId8">
            <a:alphaModFix/>
          </a:blip>
          <a:srcRect b="0" l="0" r="0" t="0"/>
          <a:stretch/>
        </p:blipFill>
        <p:spPr>
          <a:xfrm>
            <a:off x="6181077" y="29068"/>
            <a:ext cx="1418460" cy="4114800"/>
          </a:xfrm>
          <a:prstGeom prst="rect">
            <a:avLst/>
          </a:prstGeom>
          <a:noFill/>
          <a:ln cap="flat" cmpd="sng" w="9525">
            <a:solidFill>
              <a:srgbClr val="00B0F0"/>
            </a:solidFill>
            <a:prstDash val="solid"/>
            <a:round/>
            <a:headEnd len="sm" w="sm" type="none"/>
            <a:tailEnd len="sm" w="sm" type="none"/>
          </a:ln>
        </p:spPr>
      </p:pic>
      <p:sp>
        <p:nvSpPr>
          <p:cNvPr id="1093" name="Google Shape;1093;p95"/>
          <p:cNvSpPr txBox="1"/>
          <p:nvPr/>
        </p:nvSpPr>
        <p:spPr>
          <a:xfrm rot="-5400000">
            <a:off x="3938707" y="1925121"/>
            <a:ext cx="4114800" cy="338700"/>
          </a:xfrm>
          <a:prstGeom prst="rect">
            <a:avLst/>
          </a:prstGeom>
          <a:solidFill>
            <a:schemeClr val="lt1"/>
          </a:solidFill>
          <a:ln cap="flat" cmpd="sng" w="28575">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Determination of Molar Volume of a Gas</a:t>
            </a:r>
            <a:endParaRPr b="0" i="0" sz="1600" u="none" cap="none" strike="noStrike">
              <a:solidFill>
                <a:schemeClr val="dk1"/>
              </a:solidFill>
              <a:latin typeface="Rockwell"/>
              <a:ea typeface="Rockwell"/>
              <a:cs typeface="Rockwell"/>
              <a:sym typeface="Rockwell"/>
            </a:endParaRPr>
          </a:p>
        </p:txBody>
      </p:sp>
      <p:sp>
        <p:nvSpPr>
          <p:cNvPr id="1094" name="Google Shape;1094;p95"/>
          <p:cNvSpPr txBox="1"/>
          <p:nvPr/>
        </p:nvSpPr>
        <p:spPr>
          <a:xfrm>
            <a:off x="1155724" y="4242913"/>
            <a:ext cx="1167300" cy="1077300"/>
          </a:xfrm>
          <a:prstGeom prst="rect">
            <a:avLst/>
          </a:prstGeom>
          <a:solidFill>
            <a:schemeClr val="lt1"/>
          </a:solidFill>
          <a:ln cap="flat" cmpd="sng" w="28575">
            <a:solidFill>
              <a:srgbClr val="00B0F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Diffusion : Graham’s Law </a:t>
            </a:r>
            <a:endParaRPr b="0" i="0" sz="1400" u="none" cap="none" strike="noStrike">
              <a:solidFill>
                <a:srgbClr val="000000"/>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Demo</a:t>
            </a:r>
            <a:endParaRPr b="0" i="0" sz="1600" u="none" cap="none" strike="noStrike">
              <a:solidFill>
                <a:schemeClr val="dk1"/>
              </a:solidFill>
              <a:latin typeface="Rockwell"/>
              <a:ea typeface="Rockwell"/>
              <a:cs typeface="Rockwell"/>
              <a:sym typeface="Rockwell"/>
            </a:endParaRPr>
          </a:p>
        </p:txBody>
      </p:sp>
      <p:sp>
        <p:nvSpPr>
          <p:cNvPr id="1095" name="Google Shape;1095;p95"/>
          <p:cNvSpPr txBox="1"/>
          <p:nvPr>
            <p:ph idx="1" type="body"/>
          </p:nvPr>
        </p:nvSpPr>
        <p:spPr>
          <a:xfrm>
            <a:off x="2350235" y="4304698"/>
            <a:ext cx="6457500" cy="1077300"/>
          </a:xfrm>
          <a:prstGeom prst="rect">
            <a:avLst/>
          </a:prstGeom>
          <a:solidFill>
            <a:srgbClr val="F5DAF5"/>
          </a:solid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735"/>
              <a:buChar char="■"/>
            </a:pPr>
            <a:r>
              <a:rPr lang="en-US" sz="980"/>
              <a:t>How It’s Done/Analysis:</a:t>
            </a:r>
            <a:endParaRPr/>
          </a:p>
          <a:p>
            <a:pPr indent="-228600" lvl="1" marL="457200" rtl="0" algn="l">
              <a:lnSpc>
                <a:spcPct val="80000"/>
              </a:lnSpc>
              <a:spcBef>
                <a:spcPts val="600"/>
              </a:spcBef>
              <a:spcAft>
                <a:spcPts val="0"/>
              </a:spcAft>
              <a:buSzPts val="735"/>
              <a:buChar char="■"/>
            </a:pPr>
            <a:r>
              <a:rPr lang="en-US" sz="980"/>
              <a:t>Ends of glass tube plugged with soaked cotton</a:t>
            </a:r>
            <a:endParaRPr/>
          </a:p>
          <a:p>
            <a:pPr indent="-228600" lvl="1" marL="457200" rtl="0" algn="l">
              <a:lnSpc>
                <a:spcPct val="80000"/>
              </a:lnSpc>
              <a:spcBef>
                <a:spcPts val="600"/>
              </a:spcBef>
              <a:spcAft>
                <a:spcPts val="0"/>
              </a:spcAft>
              <a:buSzPts val="735"/>
              <a:buChar char="■"/>
            </a:pPr>
            <a:r>
              <a:rPr lang="en-US" sz="980"/>
              <a:t>White ring is NH</a:t>
            </a:r>
            <a:r>
              <a:rPr baseline="-25000" lang="en-US" sz="980"/>
              <a:t>4</a:t>
            </a:r>
            <a:r>
              <a:rPr lang="en-US" sz="980"/>
              <a:t>Cl ppt</a:t>
            </a:r>
            <a:endParaRPr sz="980"/>
          </a:p>
          <a:p>
            <a:pPr indent="-228600" lvl="1" marL="457200" rtl="0" algn="l">
              <a:lnSpc>
                <a:spcPct val="80000"/>
              </a:lnSpc>
              <a:spcBef>
                <a:spcPts val="600"/>
              </a:spcBef>
              <a:spcAft>
                <a:spcPts val="0"/>
              </a:spcAft>
              <a:buSzPts val="735"/>
              <a:buNone/>
            </a:pPr>
            <a:r>
              <a:t/>
            </a:r>
            <a:endParaRPr sz="980"/>
          </a:p>
          <a:p>
            <a:pPr indent="-228600" lvl="1" marL="457200" rtl="0" algn="l">
              <a:lnSpc>
                <a:spcPct val="80000"/>
              </a:lnSpc>
              <a:spcBef>
                <a:spcPts val="600"/>
              </a:spcBef>
              <a:spcAft>
                <a:spcPts val="0"/>
              </a:spcAft>
              <a:buSzPts val="735"/>
              <a:buChar char="■"/>
            </a:pPr>
            <a:r>
              <a:rPr lang="en-US" sz="980"/>
              <a:t>Ppt will not be exactly in middle… </a:t>
            </a:r>
            <a:endParaRPr/>
          </a:p>
          <a:p>
            <a:pPr indent="-228600" lvl="2" marL="685800" rtl="0" algn="l">
              <a:lnSpc>
                <a:spcPct val="80000"/>
              </a:lnSpc>
              <a:spcBef>
                <a:spcPts val="600"/>
              </a:spcBef>
              <a:spcAft>
                <a:spcPts val="0"/>
              </a:spcAft>
              <a:buSzPts val="735"/>
              <a:buChar char="■"/>
            </a:pPr>
            <a:r>
              <a:rPr lang="en-US" sz="980"/>
              <a:t>Molar mass of NH</a:t>
            </a:r>
            <a:r>
              <a:rPr baseline="-25000" lang="en-US" sz="980"/>
              <a:t>3</a:t>
            </a:r>
            <a:r>
              <a:rPr lang="en-US" sz="980"/>
              <a:t> is lower than MM of HCl, so ring will be toward right side of tube</a:t>
            </a:r>
            <a:endParaRPr/>
          </a:p>
          <a:p>
            <a:pPr indent="-228600" lvl="2" marL="685800" rtl="0" algn="l">
              <a:lnSpc>
                <a:spcPct val="80000"/>
              </a:lnSpc>
              <a:spcBef>
                <a:spcPts val="600"/>
              </a:spcBef>
              <a:spcAft>
                <a:spcPts val="0"/>
              </a:spcAft>
              <a:buSzPts val="735"/>
              <a:buChar char="■"/>
            </a:pPr>
            <a:r>
              <a:rPr lang="en-US" sz="980"/>
              <a:t>Graham’s Law can be used to establish ratios which can be applied to distances </a:t>
            </a:r>
            <a:endParaRPr/>
          </a:p>
        </p:txBody>
      </p:sp>
      <p:sp>
        <p:nvSpPr>
          <p:cNvPr id="1096" name="Google Shape;1096;p95"/>
          <p:cNvSpPr/>
          <p:nvPr/>
        </p:nvSpPr>
        <p:spPr>
          <a:xfrm>
            <a:off x="7826678" y="1955108"/>
            <a:ext cx="1092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9"/>
              </a:rPr>
              <a:t>Source 2</a:t>
            </a:r>
            <a:endParaRPr b="0" i="0" sz="1800" u="none" cap="none" strike="noStrike">
              <a:solidFill>
                <a:schemeClr val="dk1"/>
              </a:solidFill>
              <a:latin typeface="Rockwell"/>
              <a:ea typeface="Rockwell"/>
              <a:cs typeface="Rockwell"/>
              <a:sym typeface="Rockwell"/>
            </a:endParaRPr>
          </a:p>
        </p:txBody>
      </p:sp>
      <p:sp>
        <p:nvSpPr>
          <p:cNvPr id="1097" name="Google Shape;1097;p95"/>
          <p:cNvSpPr txBox="1"/>
          <p:nvPr/>
        </p:nvSpPr>
        <p:spPr>
          <a:xfrm>
            <a:off x="7895971" y="2730843"/>
            <a:ext cx="1053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0"/>
              </a:rPr>
              <a:t>Video 2</a:t>
            </a:r>
            <a:endParaRPr b="0" i="0" sz="1800" u="none" cap="none" strike="noStrike">
              <a:solidFill>
                <a:schemeClr val="dk1"/>
              </a:solidFill>
              <a:latin typeface="Rockwell"/>
              <a:ea typeface="Rockwell"/>
              <a:cs typeface="Rockwell"/>
              <a:sym typeface="Rockwell"/>
            </a:endParaRPr>
          </a:p>
        </p:txBody>
      </p:sp>
      <p:sp>
        <p:nvSpPr>
          <p:cNvPr id="1098" name="Google Shape;1098;p95"/>
          <p:cNvSpPr txBox="1"/>
          <p:nvPr/>
        </p:nvSpPr>
        <p:spPr>
          <a:xfrm>
            <a:off x="7883612" y="3100175"/>
            <a:ext cx="1053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1"/>
              </a:rPr>
              <a:t>Video 3</a:t>
            </a:r>
            <a:endParaRPr b="0" i="0" sz="1800" u="none" cap="none" strike="noStrike">
              <a:solidFill>
                <a:schemeClr val="dk1"/>
              </a:solidFill>
              <a:latin typeface="Rockwell"/>
              <a:ea typeface="Rockwell"/>
              <a:cs typeface="Rockwell"/>
              <a:sym typeface="Rockwell"/>
            </a:endParaRPr>
          </a:p>
        </p:txBody>
      </p:sp>
      <p:pic>
        <p:nvPicPr>
          <p:cNvPr descr="http://www.docbrown.info/page03/3_52states/NH3HCldiffexpt.gif" id="1099" name="Google Shape;1099;p95"/>
          <p:cNvPicPr preferRelativeResize="0"/>
          <p:nvPr/>
        </p:nvPicPr>
        <p:blipFill rotWithShape="1">
          <a:blip r:embed="rId12">
            <a:alphaModFix/>
          </a:blip>
          <a:srcRect b="0" l="0" r="0" t="0"/>
          <a:stretch/>
        </p:blipFill>
        <p:spPr>
          <a:xfrm>
            <a:off x="2334469" y="4227898"/>
            <a:ext cx="6457580" cy="1248467"/>
          </a:xfrm>
          <a:prstGeom prst="rect">
            <a:avLst/>
          </a:prstGeom>
          <a:noFill/>
          <a:ln cap="flat" cmpd="sng" w="9525">
            <a:solidFill>
              <a:srgbClr val="00B0F0"/>
            </a:solidFill>
            <a:prstDash val="solid"/>
            <a:round/>
            <a:headEnd len="sm" w="sm" type="none"/>
            <a:tailEnd len="sm" w="sm" type="none"/>
          </a:ln>
        </p:spPr>
      </p:pic>
      <p:sp>
        <p:nvSpPr>
          <p:cNvPr id="1100" name="Google Shape;1100;p95"/>
          <p:cNvSpPr/>
          <p:nvPr/>
        </p:nvSpPr>
        <p:spPr>
          <a:xfrm>
            <a:off x="12768" y="720132"/>
            <a:ext cx="9039600" cy="50001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1101" name="Google Shape;1101;p95"/>
          <p:cNvPicPr preferRelativeResize="0"/>
          <p:nvPr/>
        </p:nvPicPr>
        <p:blipFill rotWithShape="1">
          <a:blip r:embed="rId13">
            <a:alphaModFix/>
          </a:blip>
          <a:srcRect b="35493" l="26887" r="32513" t="26725"/>
          <a:stretch/>
        </p:blipFill>
        <p:spPr>
          <a:xfrm>
            <a:off x="236978" y="942585"/>
            <a:ext cx="8366473" cy="4377546"/>
          </a:xfrm>
          <a:prstGeom prst="rect">
            <a:avLst/>
          </a:prstGeom>
          <a:noFill/>
          <a:ln>
            <a:noFill/>
          </a:ln>
        </p:spPr>
      </p:pic>
      <p:sp>
        <p:nvSpPr>
          <p:cNvPr id="1102" name="Google Shape;1102;p95"/>
          <p:cNvSpPr/>
          <p:nvPr/>
        </p:nvSpPr>
        <p:spPr>
          <a:xfrm>
            <a:off x="402280" y="4289667"/>
            <a:ext cx="6972600" cy="970800"/>
          </a:xfrm>
          <a:prstGeom prst="roundRect">
            <a:avLst>
              <a:gd fmla="val 16667" name="adj"/>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mc:AlternateContent>
    <mc:Choice Requires="p14">
      <p:transition spd="slow" p14:dur="10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84"/>
                                        </p:tgtEl>
                                        <p:attrNameLst>
                                          <p:attrName>ppt_y</p:attrName>
                                        </p:attrNameLst>
                                      </p:cBhvr>
                                      <p:tavLst>
                                        <p:tav fmla="" tm="0">
                                          <p:val>
                                            <p:strVal val="#ppt_y"/>
                                          </p:val>
                                        </p:tav>
                                        <p:tav fmla="" tm="100000">
                                          <p:val>
                                            <p:strVal val="#ppt_y+1"/>
                                          </p:val>
                                        </p:tav>
                                      </p:tavLst>
                                    </p:anim>
                                    <p:set>
                                      <p:cBhvr>
                                        <p:cTn dur="1" fill="hold">
                                          <p:stCondLst>
                                            <p:cond delay="500"/>
                                          </p:stCondLst>
                                        </p:cTn>
                                        <p:tgtEl>
                                          <p:spTgt spid="10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88"/>
                                        </p:tgtEl>
                                        <p:attrNameLst>
                                          <p:attrName>ppt_y</p:attrName>
                                        </p:attrNameLst>
                                      </p:cBhvr>
                                      <p:tavLst>
                                        <p:tav fmla="" tm="0">
                                          <p:val>
                                            <p:strVal val="#ppt_y"/>
                                          </p:val>
                                        </p:tav>
                                        <p:tav fmla="" tm="100000">
                                          <p:val>
                                            <p:strVal val="#ppt_y+1"/>
                                          </p:val>
                                        </p:tav>
                                      </p:tavLst>
                                    </p:anim>
                                    <p:set>
                                      <p:cBhvr>
                                        <p:cTn dur="1" fill="hold">
                                          <p:stCondLst>
                                            <p:cond delay="500"/>
                                          </p:stCondLst>
                                        </p:cTn>
                                        <p:tgtEl>
                                          <p:spTgt spid="108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92"/>
                                        </p:tgtEl>
                                        <p:attrNameLst>
                                          <p:attrName>ppt_y</p:attrName>
                                        </p:attrNameLst>
                                      </p:cBhvr>
                                      <p:tavLst>
                                        <p:tav fmla="" tm="0">
                                          <p:val>
                                            <p:strVal val="#ppt_y"/>
                                          </p:val>
                                        </p:tav>
                                        <p:tav fmla="" tm="100000">
                                          <p:val>
                                            <p:strVal val="#ppt_y+1"/>
                                          </p:val>
                                        </p:tav>
                                      </p:tavLst>
                                    </p:anim>
                                    <p:set>
                                      <p:cBhvr>
                                        <p:cTn dur="1" fill="hold">
                                          <p:stCondLst>
                                            <p:cond delay="500"/>
                                          </p:stCondLst>
                                        </p:cTn>
                                        <p:tgtEl>
                                          <p:spTgt spid="10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91"/>
                                        </p:tgtEl>
                                        <p:attrNameLst>
                                          <p:attrName>ppt_y</p:attrName>
                                        </p:attrNameLst>
                                      </p:cBhvr>
                                      <p:tavLst>
                                        <p:tav fmla="" tm="0">
                                          <p:val>
                                            <p:strVal val="#ppt_y"/>
                                          </p:val>
                                        </p:tav>
                                        <p:tav fmla="" tm="100000">
                                          <p:val>
                                            <p:strVal val="#ppt_y+1"/>
                                          </p:val>
                                        </p:tav>
                                      </p:tavLst>
                                    </p:anim>
                                    <p:set>
                                      <p:cBhvr>
                                        <p:cTn dur="1" fill="hold">
                                          <p:stCondLst>
                                            <p:cond delay="500"/>
                                          </p:stCondLst>
                                        </p:cTn>
                                        <p:tgtEl>
                                          <p:spTgt spid="10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90"/>
                                        </p:tgtEl>
                                        <p:attrNameLst>
                                          <p:attrName>ppt_y</p:attrName>
                                        </p:attrNameLst>
                                      </p:cBhvr>
                                      <p:tavLst>
                                        <p:tav fmla="" tm="0">
                                          <p:val>
                                            <p:strVal val="#ppt_y"/>
                                          </p:val>
                                        </p:tav>
                                        <p:tav fmla="" tm="100000">
                                          <p:val>
                                            <p:strVal val="#ppt_y+1"/>
                                          </p:val>
                                        </p:tav>
                                      </p:tavLst>
                                    </p:anim>
                                    <p:set>
                                      <p:cBhvr>
                                        <p:cTn dur="1" fill="hold">
                                          <p:stCondLst>
                                            <p:cond delay="500"/>
                                          </p:stCondLst>
                                        </p:cTn>
                                        <p:tgtEl>
                                          <p:spTgt spid="109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2" presetSubtype="4">
                                  <p:stCondLst>
                                    <p:cond delay="0"/>
                                  </p:stCondLst>
                                  <p:childTnLst>
                                    <p:anim calcmode="lin" valueType="num">
                                      <p:cBhvr additive="base">
                                        <p:cTn dur="500"/>
                                        <p:tgtEl>
                                          <p:spTgt spid="1099"/>
                                        </p:tgtEl>
                                        <p:attrNameLst>
                                          <p:attrName>ppt_y</p:attrName>
                                        </p:attrNameLst>
                                      </p:cBhvr>
                                      <p:tavLst>
                                        <p:tav fmla="" tm="0">
                                          <p:val>
                                            <p:strVal val="#ppt_y"/>
                                          </p:val>
                                        </p:tav>
                                        <p:tav fmla="" tm="100000">
                                          <p:val>
                                            <p:strVal val="#ppt_y+1"/>
                                          </p:val>
                                        </p:tav>
                                      </p:tavLst>
                                    </p:anim>
                                    <p:set>
                                      <p:cBhvr>
                                        <p:cTn dur="1" fill="hold">
                                          <p:stCondLst>
                                            <p:cond delay="500"/>
                                          </p:stCondLst>
                                        </p:cTn>
                                        <p:tgtEl>
                                          <p:spTgt spid="109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0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1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6" name="Shape 1106"/>
        <p:cNvGrpSpPr/>
        <p:nvPr/>
      </p:nvGrpSpPr>
      <p:grpSpPr>
        <a:xfrm>
          <a:off x="0" y="0"/>
          <a:ext cx="0" cy="0"/>
          <a:chOff x="0" y="0"/>
          <a:chExt cx="0" cy="0"/>
        </a:xfrm>
      </p:grpSpPr>
      <p:sp>
        <p:nvSpPr>
          <p:cNvPr id="1107" name="Google Shape;1107;p96"/>
          <p:cNvSpPr txBox="1"/>
          <p:nvPr>
            <p:ph type="title"/>
          </p:nvPr>
        </p:nvSpPr>
        <p:spPr>
          <a:xfrm>
            <a:off x="498474" y="484094"/>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Dissolving/Dissociation: Solute and Solvent</a:t>
            </a:r>
            <a:endParaRPr/>
          </a:p>
        </p:txBody>
      </p:sp>
      <p:sp>
        <p:nvSpPr>
          <p:cNvPr id="1108" name="Google Shape;1108;p96"/>
          <p:cNvSpPr txBox="1"/>
          <p:nvPr>
            <p:ph idx="2" type="body"/>
          </p:nvPr>
        </p:nvSpPr>
        <p:spPr>
          <a:xfrm>
            <a:off x="4870224" y="1985963"/>
            <a:ext cx="4031806" cy="42963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When drawing solute ions:</a:t>
            </a:r>
            <a:endParaRPr/>
          </a:p>
          <a:p>
            <a:pPr indent="-342900" lvl="0" marL="342900" rtl="0" algn="l">
              <a:lnSpc>
                <a:spcPct val="100000"/>
              </a:lnSpc>
              <a:spcBef>
                <a:spcPts val="2000"/>
              </a:spcBef>
              <a:spcAft>
                <a:spcPts val="0"/>
              </a:spcAft>
              <a:buSzPts val="1350"/>
              <a:buAutoNum type="arabicPeriod"/>
            </a:pPr>
            <a:r>
              <a:rPr lang="en-US"/>
              <a:t>pay attention to size (Na</a:t>
            </a:r>
            <a:r>
              <a:rPr baseline="30000" lang="en-US"/>
              <a:t>+</a:t>
            </a:r>
            <a:r>
              <a:rPr lang="en-US"/>
              <a:t> is smaller than Cl</a:t>
            </a:r>
            <a:r>
              <a:rPr baseline="30000" lang="en-US"/>
              <a:t>-</a:t>
            </a:r>
            <a:r>
              <a:rPr lang="en-US"/>
              <a:t>)</a:t>
            </a:r>
            <a:endParaRPr/>
          </a:p>
          <a:p>
            <a:pPr indent="-342900" lvl="0" marL="342900" rtl="0" algn="l">
              <a:lnSpc>
                <a:spcPct val="100000"/>
              </a:lnSpc>
              <a:spcBef>
                <a:spcPts val="2000"/>
              </a:spcBef>
              <a:spcAft>
                <a:spcPts val="0"/>
              </a:spcAft>
              <a:buSzPts val="1350"/>
              <a:buAutoNum type="arabicPeriod"/>
            </a:pPr>
            <a:r>
              <a:rPr lang="en-US"/>
              <a:t>Draw charges on ion, but not on water</a:t>
            </a:r>
            <a:endParaRPr/>
          </a:p>
          <a:p>
            <a:pPr indent="-342900" lvl="0" marL="342900" rtl="0" algn="l">
              <a:lnSpc>
                <a:spcPct val="100000"/>
              </a:lnSpc>
              <a:spcBef>
                <a:spcPts val="2000"/>
              </a:spcBef>
              <a:spcAft>
                <a:spcPts val="0"/>
              </a:spcAft>
              <a:buSzPts val="1350"/>
              <a:buAutoNum type="arabicPeriod"/>
            </a:pPr>
            <a:r>
              <a:rPr lang="en-US"/>
              <a:t>draw at least 3 water molecules around each</a:t>
            </a:r>
            <a:endParaRPr/>
          </a:p>
          <a:p>
            <a:pPr indent="-342900" lvl="0" marL="342900" rtl="0" algn="l">
              <a:lnSpc>
                <a:spcPct val="100000"/>
              </a:lnSpc>
              <a:spcBef>
                <a:spcPts val="2000"/>
              </a:spcBef>
              <a:spcAft>
                <a:spcPts val="0"/>
              </a:spcAft>
              <a:buSzPts val="1350"/>
              <a:buAutoNum type="arabicPeriod"/>
            </a:pPr>
            <a:r>
              <a:rPr lang="en-US"/>
              <a:t> the negative dipole (oxygen side) points toward cation and the postive dipoles (H side) points towards the anion</a:t>
            </a:r>
            <a:endParaRPr/>
          </a:p>
        </p:txBody>
      </p:sp>
      <p:sp>
        <p:nvSpPr>
          <p:cNvPr id="1109" name="Google Shape;1109;p96"/>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110" name="Google Shape;1110;p96"/>
          <p:cNvSpPr txBox="1"/>
          <p:nvPr/>
        </p:nvSpPr>
        <p:spPr>
          <a:xfrm>
            <a:off x="0" y="6282263"/>
            <a:ext cx="9144000"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2.8: The student can draw and/or interpret representations of solutions that show the interactions between the solute and solvent.																	</a:t>
            </a:r>
            <a:endParaRPr b="0" i="0" sz="1800" u="none" cap="none" strike="noStrike">
              <a:solidFill>
                <a:schemeClr val="dk1"/>
              </a:solidFill>
              <a:latin typeface="Rockwell"/>
              <a:ea typeface="Rockwell"/>
              <a:cs typeface="Rockwell"/>
              <a:sym typeface="Rockwell"/>
            </a:endParaRPr>
          </a:p>
        </p:txBody>
      </p:sp>
      <p:sp>
        <p:nvSpPr>
          <p:cNvPr id="1111" name="Google Shape;1111;p96"/>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pic>
        <p:nvPicPr>
          <p:cNvPr descr="solutesolvent.jpg" id="1112" name="Google Shape;1112;p96"/>
          <p:cNvPicPr preferRelativeResize="0"/>
          <p:nvPr>
            <p:ph idx="1" type="body"/>
          </p:nvPr>
        </p:nvPicPr>
        <p:blipFill rotWithShape="1">
          <a:blip r:embed="rId4">
            <a:alphaModFix/>
          </a:blip>
          <a:srcRect b="-19604" l="0" r="0" t="-19604"/>
          <a:stretch/>
        </p:blipFill>
        <p:spPr>
          <a:xfrm>
            <a:off x="196850" y="1600200"/>
            <a:ext cx="4587066" cy="4681538"/>
          </a:xfrm>
          <a:prstGeom prst="rect">
            <a:avLst/>
          </a:prstGeom>
          <a:noFill/>
          <a:ln>
            <a:noFill/>
          </a:ln>
        </p:spPr>
      </p:pic>
      <p:sp>
        <p:nvSpPr>
          <p:cNvPr id="1113" name="Google Shape;1113;p96"/>
          <p:cNvSpPr txBox="1"/>
          <p:nvPr/>
        </p:nvSpPr>
        <p:spPr>
          <a:xfrm>
            <a:off x="8145208" y="1792196"/>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7" name="Shape 1117"/>
        <p:cNvGrpSpPr/>
        <p:nvPr/>
      </p:nvGrpSpPr>
      <p:grpSpPr>
        <a:xfrm>
          <a:off x="0" y="0"/>
          <a:ext cx="0" cy="0"/>
          <a:chOff x="0" y="0"/>
          <a:chExt cx="0" cy="0"/>
        </a:xfrm>
      </p:grpSpPr>
      <p:sp>
        <p:nvSpPr>
          <p:cNvPr id="1118" name="Google Shape;1118;p97"/>
          <p:cNvSpPr txBox="1"/>
          <p:nvPr>
            <p:ph type="title"/>
          </p:nvPr>
        </p:nvSpPr>
        <p:spPr>
          <a:xfrm>
            <a:off x="609444" y="-19595"/>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Molarity and Particle Views</a:t>
            </a:r>
            <a:endParaRPr/>
          </a:p>
        </p:txBody>
      </p:sp>
      <p:sp>
        <p:nvSpPr>
          <p:cNvPr id="1119" name="Google Shape;1119;p97"/>
          <p:cNvSpPr txBox="1"/>
          <p:nvPr>
            <p:ph idx="2" type="body"/>
          </p:nvPr>
        </p:nvSpPr>
        <p:spPr>
          <a:xfrm>
            <a:off x="498517" y="5104201"/>
            <a:ext cx="8190957" cy="112874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350"/>
              <a:buChar char="■"/>
            </a:pPr>
            <a:r>
              <a:rPr lang="en-US"/>
              <a:t>QUESTION: Rank the six solutions above in order of increasing molarity. Pay attention to volume, and some have equal concentration</a:t>
            </a:r>
            <a:endParaRPr/>
          </a:p>
          <a:p>
            <a:pPr indent="-228600" lvl="0" marL="228600" rtl="0" algn="l">
              <a:lnSpc>
                <a:spcPct val="90000"/>
              </a:lnSpc>
              <a:spcBef>
                <a:spcPts val="2000"/>
              </a:spcBef>
              <a:spcAft>
                <a:spcPts val="0"/>
              </a:spcAft>
              <a:buSzPts val="1350"/>
              <a:buChar char="■"/>
            </a:pPr>
            <a:r>
              <a:rPr lang="en-US"/>
              <a:t>C,D, and E (tied); A and F (tied); most concentrated is B</a:t>
            </a:r>
            <a:endParaRPr/>
          </a:p>
          <a:p>
            <a:pPr indent="-142875" lvl="0" marL="228600" rtl="0" algn="l">
              <a:lnSpc>
                <a:spcPct val="90000"/>
              </a:lnSpc>
              <a:spcBef>
                <a:spcPts val="2000"/>
              </a:spcBef>
              <a:spcAft>
                <a:spcPts val="0"/>
              </a:spcAft>
              <a:buSzPts val="1350"/>
              <a:buNone/>
            </a:pPr>
            <a:r>
              <a:t/>
            </a:r>
            <a:endParaRPr/>
          </a:p>
        </p:txBody>
      </p:sp>
      <p:sp>
        <p:nvSpPr>
          <p:cNvPr id="1120" name="Google Shape;1120;p97"/>
          <p:cNvSpPr txBox="1"/>
          <p:nvPr/>
        </p:nvSpPr>
        <p:spPr>
          <a:xfrm>
            <a:off x="8085252" y="-57310"/>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121" name="Google Shape;1121;p97"/>
          <p:cNvSpPr txBox="1"/>
          <p:nvPr/>
        </p:nvSpPr>
        <p:spPr>
          <a:xfrm>
            <a:off x="0" y="6245276"/>
            <a:ext cx="9144000"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2.9: The student is able to create or interpret representations that link the concept of molarity with particle views of solutions																	</a:t>
            </a:r>
            <a:endParaRPr b="0" i="0" sz="1800" u="none" cap="none" strike="noStrike">
              <a:solidFill>
                <a:schemeClr val="dk1"/>
              </a:solidFill>
              <a:latin typeface="Rockwell"/>
              <a:ea typeface="Rockwell"/>
              <a:cs typeface="Rockwell"/>
              <a:sym typeface="Rockwell"/>
            </a:endParaRPr>
          </a:p>
        </p:txBody>
      </p:sp>
      <p:sp>
        <p:nvSpPr>
          <p:cNvPr id="1122" name="Google Shape;1122;p97"/>
          <p:cNvSpPr txBox="1"/>
          <p:nvPr/>
        </p:nvSpPr>
        <p:spPr>
          <a:xfrm>
            <a:off x="8132878" y="1816854"/>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123" name="Google Shape;1123;p97"/>
          <p:cNvSpPr txBox="1"/>
          <p:nvPr/>
        </p:nvSpPr>
        <p:spPr>
          <a:xfrm>
            <a:off x="-419209" y="295896"/>
            <a:ext cx="184666"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descr="Screen Shot 2016-04-04 at 5.37.11 PM.png" id="1124" name="Google Shape;1124;p97"/>
          <p:cNvPicPr preferRelativeResize="0"/>
          <p:nvPr/>
        </p:nvPicPr>
        <p:blipFill rotWithShape="1">
          <a:blip r:embed="rId5">
            <a:alphaModFix/>
          </a:blip>
          <a:srcRect b="0" l="0" r="0" t="0"/>
          <a:stretch/>
        </p:blipFill>
        <p:spPr>
          <a:xfrm>
            <a:off x="530144" y="690314"/>
            <a:ext cx="7417845" cy="4502974"/>
          </a:xfrm>
          <a:prstGeom prst="rect">
            <a:avLst/>
          </a:prstGeom>
          <a:noFill/>
          <a:ln>
            <a:noFill/>
          </a:ln>
        </p:spPr>
      </p:pic>
      <p:sp>
        <p:nvSpPr>
          <p:cNvPr id="1125" name="Google Shape;1125;p97"/>
          <p:cNvSpPr/>
          <p:nvPr/>
        </p:nvSpPr>
        <p:spPr>
          <a:xfrm>
            <a:off x="591840" y="5769967"/>
            <a:ext cx="6608709" cy="517818"/>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25"/>
                                        </p:tgtEl>
                                      </p:cBhvr>
                                    </p:animEffect>
                                    <p:set>
                                      <p:cBhvr>
                                        <p:cTn dur="1" fill="hold">
                                          <p:stCondLst>
                                            <p:cond delay="2000"/>
                                          </p:stCondLst>
                                        </p:cTn>
                                        <p:tgtEl>
                                          <p:spTgt spid="112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9" name="Shape 1129"/>
        <p:cNvGrpSpPr/>
        <p:nvPr/>
      </p:nvGrpSpPr>
      <p:grpSpPr>
        <a:xfrm>
          <a:off x="0" y="0"/>
          <a:ext cx="0" cy="0"/>
          <a:chOff x="0" y="0"/>
          <a:chExt cx="0" cy="0"/>
        </a:xfrm>
      </p:grpSpPr>
      <p:sp>
        <p:nvSpPr>
          <p:cNvPr id="1130" name="Google Shape;1130;p98"/>
          <p:cNvSpPr txBox="1"/>
          <p:nvPr>
            <p:ph type="title"/>
          </p:nvPr>
        </p:nvSpPr>
        <p:spPr>
          <a:xfrm>
            <a:off x="498474" y="189998"/>
            <a:ext cx="7556313" cy="1116106"/>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Coulomb’s Law and Solubility</a:t>
            </a:r>
            <a:endParaRPr/>
          </a:p>
        </p:txBody>
      </p:sp>
      <p:sp>
        <p:nvSpPr>
          <p:cNvPr id="1131" name="Google Shape;1131;p98"/>
          <p:cNvSpPr txBox="1"/>
          <p:nvPr>
            <p:ph idx="1" type="body"/>
          </p:nvPr>
        </p:nvSpPr>
        <p:spPr>
          <a:xfrm>
            <a:off x="79297" y="813714"/>
            <a:ext cx="8190957" cy="313821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249"/>
              <a:buChar char="■"/>
            </a:pPr>
            <a:r>
              <a:rPr lang="en-US" sz="1665"/>
              <a:t>Ionic compounds can dissolve in polar liquids like water because the ions are attracted to either the positive or negative part of the molecule.</a:t>
            </a:r>
            <a:endParaRPr/>
          </a:p>
          <a:p>
            <a:pPr indent="-228600" lvl="0" marL="228600" rtl="0" algn="l">
              <a:lnSpc>
                <a:spcPct val="80000"/>
              </a:lnSpc>
              <a:spcBef>
                <a:spcPts val="2000"/>
              </a:spcBef>
              <a:spcAft>
                <a:spcPts val="0"/>
              </a:spcAft>
              <a:buSzPts val="1249"/>
              <a:buChar char="■"/>
            </a:pPr>
            <a:r>
              <a:rPr lang="en-US" sz="1665"/>
              <a:t>There is a sort of tug-of-war involved with species dissolved in water. The water pulls individual ions away from the solid. The solid is pulling individual ions back out of the water. There exists an equilibrium based on how strongly the water attracts the ions, versus how strong the ionic solid attracts the ions.</a:t>
            </a:r>
            <a:endParaRPr/>
          </a:p>
          <a:p>
            <a:pPr indent="-228600" lvl="0" marL="228600" rtl="0" algn="l">
              <a:lnSpc>
                <a:spcPct val="80000"/>
              </a:lnSpc>
              <a:spcBef>
                <a:spcPts val="2000"/>
              </a:spcBef>
              <a:spcAft>
                <a:spcPts val="0"/>
              </a:spcAft>
              <a:buSzPts val="1249"/>
              <a:buChar char="■"/>
            </a:pPr>
            <a:r>
              <a:rPr lang="en-US" sz="1665"/>
              <a:t>We can predict the degree of solubility in water for different ionic compounds using Coulomb's law. The smaller the ions, the closer together they are, and the harder it is for the water molecules to pull the ions away from each other. The greater the charge of the ions, the harder it is for the water to pull them away as well.</a:t>
            </a:r>
            <a:endParaRPr sz="1665"/>
          </a:p>
        </p:txBody>
      </p:sp>
      <p:sp>
        <p:nvSpPr>
          <p:cNvPr id="1132" name="Google Shape;1132;p98"/>
          <p:cNvSpPr txBox="1"/>
          <p:nvPr>
            <p:ph idx="2" type="body"/>
          </p:nvPr>
        </p:nvSpPr>
        <p:spPr>
          <a:xfrm>
            <a:off x="338227" y="3696463"/>
            <a:ext cx="5516875" cy="2561142"/>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QUESTION: Predict which of the following pairs should be  more soluble in water, based on  Coulombic attraction.</a:t>
            </a:r>
            <a:endParaRPr/>
          </a:p>
          <a:p>
            <a:pPr indent="-228600" lvl="0" marL="228600" rtl="0" algn="l">
              <a:lnSpc>
                <a:spcPct val="100000"/>
              </a:lnSpc>
              <a:spcBef>
                <a:spcPts val="2000"/>
              </a:spcBef>
              <a:spcAft>
                <a:spcPts val="0"/>
              </a:spcAft>
              <a:buSzPts val="1350"/>
              <a:buChar char="■"/>
            </a:pPr>
            <a:r>
              <a:rPr lang="en-US"/>
              <a:t>LiF  or  NaF</a:t>
            </a:r>
            <a:endParaRPr/>
          </a:p>
          <a:p>
            <a:pPr indent="-228600" lvl="0" marL="228600" rtl="0" algn="l">
              <a:lnSpc>
                <a:spcPct val="100000"/>
              </a:lnSpc>
              <a:spcBef>
                <a:spcPts val="2000"/>
              </a:spcBef>
              <a:spcAft>
                <a:spcPts val="0"/>
              </a:spcAft>
              <a:buSzPts val="1350"/>
              <a:buChar char="■"/>
            </a:pPr>
            <a:r>
              <a:rPr lang="en-US"/>
              <a:t>NaF or KF</a:t>
            </a:r>
            <a:endParaRPr/>
          </a:p>
          <a:p>
            <a:pPr indent="-228600" lvl="0" marL="228600" rtl="0" algn="l">
              <a:lnSpc>
                <a:spcPct val="100000"/>
              </a:lnSpc>
              <a:spcBef>
                <a:spcPts val="2000"/>
              </a:spcBef>
              <a:spcAft>
                <a:spcPts val="0"/>
              </a:spcAft>
              <a:buSzPts val="1350"/>
              <a:buChar char="■"/>
            </a:pPr>
            <a:r>
              <a:rPr lang="en-US"/>
              <a:t>BeO or LiF</a:t>
            </a:r>
            <a:endParaRPr/>
          </a:p>
        </p:txBody>
      </p:sp>
      <p:sp>
        <p:nvSpPr>
          <p:cNvPr id="1133" name="Google Shape;1133;p98"/>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134" name="Google Shape;1134;p98"/>
          <p:cNvSpPr txBox="1"/>
          <p:nvPr/>
        </p:nvSpPr>
        <p:spPr>
          <a:xfrm>
            <a:off x="0" y="6257605"/>
            <a:ext cx="9144000" cy="92333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2.14: Apply Coulomb’s law to describe the interactions of ions, &amp; the attractions of ions/solvents to explain the factors that contribute to solubility of ionic compounds.																</a:t>
            </a:r>
            <a:endParaRPr b="0" i="0" sz="1800" u="none" cap="none" strike="noStrike">
              <a:solidFill>
                <a:schemeClr val="dk1"/>
              </a:solidFill>
              <a:latin typeface="Rockwell"/>
              <a:ea typeface="Rockwell"/>
              <a:cs typeface="Rockwell"/>
              <a:sym typeface="Rockwell"/>
            </a:endParaRPr>
          </a:p>
        </p:txBody>
      </p:sp>
      <p:pic>
        <p:nvPicPr>
          <p:cNvPr descr="coulomb.png" id="1135" name="Google Shape;1135;p98"/>
          <p:cNvPicPr preferRelativeResize="0"/>
          <p:nvPr/>
        </p:nvPicPr>
        <p:blipFill rotWithShape="1">
          <a:blip r:embed="rId4">
            <a:alphaModFix/>
          </a:blip>
          <a:srcRect b="0" l="0" r="0" t="0"/>
          <a:stretch/>
        </p:blipFill>
        <p:spPr>
          <a:xfrm>
            <a:off x="5671656" y="3516434"/>
            <a:ext cx="3491811" cy="2796972"/>
          </a:xfrm>
          <a:prstGeom prst="rect">
            <a:avLst/>
          </a:prstGeom>
          <a:noFill/>
          <a:ln cap="flat" cmpd="sng" w="19050">
            <a:solidFill>
              <a:srgbClr val="762299"/>
            </a:solidFill>
            <a:prstDash val="solid"/>
            <a:round/>
            <a:headEnd len="sm" w="sm" type="none"/>
            <a:tailEnd len="sm" w="sm" type="none"/>
          </a:ln>
        </p:spPr>
      </p:pic>
      <p:sp>
        <p:nvSpPr>
          <p:cNvPr id="1136" name="Google Shape;1136;p98"/>
          <p:cNvSpPr txBox="1"/>
          <p:nvPr/>
        </p:nvSpPr>
        <p:spPr>
          <a:xfrm>
            <a:off x="8120548" y="1816854"/>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1137" name="Google Shape;1137;p98"/>
          <p:cNvSpPr/>
          <p:nvPr/>
        </p:nvSpPr>
        <p:spPr>
          <a:xfrm>
            <a:off x="1331606" y="4795977"/>
            <a:ext cx="653473" cy="345211"/>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138" name="Google Shape;1138;p98"/>
          <p:cNvSpPr/>
          <p:nvPr/>
        </p:nvSpPr>
        <p:spPr>
          <a:xfrm>
            <a:off x="1331607" y="5293588"/>
            <a:ext cx="456198" cy="345211"/>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139" name="Google Shape;1139;p98"/>
          <p:cNvSpPr/>
          <p:nvPr/>
        </p:nvSpPr>
        <p:spPr>
          <a:xfrm>
            <a:off x="1356265" y="5836064"/>
            <a:ext cx="517845" cy="345211"/>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7"/>
                                        </p:tgtEl>
                                        <p:attrNameLst>
                                          <p:attrName>style.visibility</p:attrName>
                                        </p:attrNameLst>
                                      </p:cBhvr>
                                      <p:to>
                                        <p:strVal val="visible"/>
                                      </p:to>
                                    </p:set>
                                    <p:animEffect filter="fade" transition="in">
                                      <p:cBhvr>
                                        <p:cTn dur="500"/>
                                        <p:tgtEl>
                                          <p:spTgt spid="11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8"/>
                                        </p:tgtEl>
                                        <p:attrNameLst>
                                          <p:attrName>style.visibility</p:attrName>
                                        </p:attrNameLst>
                                      </p:cBhvr>
                                      <p:to>
                                        <p:strVal val="visible"/>
                                      </p:to>
                                    </p:set>
                                    <p:animEffect filter="fade" transition="in">
                                      <p:cBhvr>
                                        <p:cTn dur="1000"/>
                                        <p:tgtEl>
                                          <p:spTgt spid="11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39"/>
                                        </p:tgtEl>
                                        <p:attrNameLst>
                                          <p:attrName>style.visibility</p:attrName>
                                        </p:attrNameLst>
                                      </p:cBhvr>
                                      <p:to>
                                        <p:strVal val="visible"/>
                                      </p:to>
                                    </p:set>
                                    <p:animEffect filter="fade" transition="in">
                                      <p:cBhvr>
                                        <p:cTn dur="2000"/>
                                        <p:tgtEl>
                                          <p:spTgt spid="1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3" name="Shape 1143"/>
        <p:cNvGrpSpPr/>
        <p:nvPr/>
      </p:nvGrpSpPr>
      <p:grpSpPr>
        <a:xfrm>
          <a:off x="0" y="0"/>
          <a:ext cx="0" cy="0"/>
          <a:chOff x="0" y="0"/>
          <a:chExt cx="0" cy="0"/>
        </a:xfrm>
      </p:grpSpPr>
      <p:pic>
        <p:nvPicPr>
          <p:cNvPr id="1144" name="Google Shape;1144;p99"/>
          <p:cNvPicPr preferRelativeResize="0"/>
          <p:nvPr/>
        </p:nvPicPr>
        <p:blipFill rotWithShape="1">
          <a:blip r:embed="rId3">
            <a:alphaModFix/>
          </a:blip>
          <a:srcRect b="0" l="0" r="0" t="0"/>
          <a:stretch/>
        </p:blipFill>
        <p:spPr>
          <a:xfrm>
            <a:off x="98636" y="2186185"/>
            <a:ext cx="4301241" cy="3920939"/>
          </a:xfrm>
          <a:prstGeom prst="rect">
            <a:avLst/>
          </a:prstGeom>
          <a:noFill/>
          <a:ln>
            <a:noFill/>
          </a:ln>
        </p:spPr>
      </p:pic>
      <p:pic>
        <p:nvPicPr>
          <p:cNvPr id="1145" name="Google Shape;1145;p99"/>
          <p:cNvPicPr preferRelativeResize="0"/>
          <p:nvPr/>
        </p:nvPicPr>
        <p:blipFill rotWithShape="1">
          <a:blip r:embed="rId4">
            <a:alphaModFix/>
          </a:blip>
          <a:srcRect b="0" l="0" r="0" t="0"/>
          <a:stretch/>
        </p:blipFill>
        <p:spPr>
          <a:xfrm>
            <a:off x="3662595" y="1661745"/>
            <a:ext cx="4379949" cy="2176203"/>
          </a:xfrm>
          <a:prstGeom prst="rect">
            <a:avLst/>
          </a:prstGeom>
          <a:noFill/>
          <a:ln>
            <a:noFill/>
          </a:ln>
        </p:spPr>
      </p:pic>
      <p:sp>
        <p:nvSpPr>
          <p:cNvPr id="1146" name="Google Shape;1146;p99"/>
          <p:cNvSpPr txBox="1"/>
          <p:nvPr>
            <p:ph type="title"/>
          </p:nvPr>
        </p:nvSpPr>
        <p:spPr>
          <a:xfrm>
            <a:off x="498474" y="-21395"/>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Beer-Lambert Law - used to measure the concentration of </a:t>
            </a:r>
            <a:r>
              <a:rPr b="1" i="1" lang="en-US"/>
              <a:t>colored</a:t>
            </a:r>
            <a:r>
              <a:rPr lang="en-US"/>
              <a:t> solutions</a:t>
            </a:r>
            <a:endParaRPr/>
          </a:p>
        </p:txBody>
      </p:sp>
      <p:sp>
        <p:nvSpPr>
          <p:cNvPr id="1147" name="Google Shape;1147;p99"/>
          <p:cNvSpPr txBox="1"/>
          <p:nvPr>
            <p:ph idx="2" type="body"/>
          </p:nvPr>
        </p:nvSpPr>
        <p:spPr>
          <a:xfrm>
            <a:off x="4399878" y="1985963"/>
            <a:ext cx="3987900" cy="4140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a:p>
            <a:pPr indent="0" lvl="0" marL="0" marR="0" rtl="0" algn="ctr">
              <a:lnSpc>
                <a:spcPct val="100000"/>
              </a:lnSpc>
              <a:spcBef>
                <a:spcPts val="0"/>
              </a:spcBef>
              <a:spcAft>
                <a:spcPts val="0"/>
              </a:spcAft>
              <a:buClr>
                <a:schemeClr val="accent1"/>
              </a:buClr>
              <a:buSzPts val="1350"/>
              <a:buFont typeface="Noto Sans Symbols"/>
              <a:buNone/>
            </a:pPr>
            <a:r>
              <a:rPr b="1" lang="en-US" sz="3600"/>
              <a:t>A = abc</a:t>
            </a:r>
            <a:endParaRPr b="1" sz="3600"/>
          </a:p>
          <a:p>
            <a:pPr indent="-228600" lvl="0" marL="228600" marR="0" rtl="0" algn="l">
              <a:lnSpc>
                <a:spcPct val="100000"/>
              </a:lnSpc>
              <a:spcBef>
                <a:spcPts val="0"/>
              </a:spcBef>
              <a:spcAft>
                <a:spcPts val="0"/>
              </a:spcAft>
              <a:buClr>
                <a:schemeClr val="accent1"/>
              </a:buClr>
              <a:buSzPts val="1350"/>
              <a:buFont typeface="Noto Sans Symbols"/>
              <a:buNone/>
            </a:pPr>
            <a:r>
              <a:rPr lang="en-US"/>
              <a:t>A = absorbance</a:t>
            </a:r>
            <a:endParaRPr/>
          </a:p>
          <a:p>
            <a:pPr indent="-228600" lvl="0" marL="228600" marR="0" rtl="0" algn="l">
              <a:lnSpc>
                <a:spcPct val="100000"/>
              </a:lnSpc>
              <a:spcBef>
                <a:spcPts val="0"/>
              </a:spcBef>
              <a:spcAft>
                <a:spcPts val="0"/>
              </a:spcAft>
              <a:buClr>
                <a:schemeClr val="accent1"/>
              </a:buClr>
              <a:buSzPts val="1350"/>
              <a:buFont typeface="Noto Sans Symbols"/>
              <a:buNone/>
            </a:pPr>
            <a:r>
              <a:rPr lang="en-US"/>
              <a:t>a = molar absorptivity (constant for material being tested)</a:t>
            </a:r>
            <a:endParaRPr/>
          </a:p>
          <a:p>
            <a:pPr indent="-228600" lvl="0" marL="228600" marR="0" rtl="0" algn="l">
              <a:lnSpc>
                <a:spcPct val="100000"/>
              </a:lnSpc>
              <a:spcBef>
                <a:spcPts val="0"/>
              </a:spcBef>
              <a:spcAft>
                <a:spcPts val="0"/>
              </a:spcAft>
              <a:buClr>
                <a:schemeClr val="accent1"/>
              </a:buClr>
              <a:buSzPts val="1350"/>
              <a:buFont typeface="Noto Sans Symbols"/>
              <a:buNone/>
            </a:pPr>
            <a:r>
              <a:rPr lang="en-US"/>
              <a:t>b = path length (cuvette = 1 cm)</a:t>
            </a:r>
            <a:endParaRPr/>
          </a:p>
          <a:p>
            <a:pPr indent="-228600" lvl="0" marL="228600" marR="0" rtl="0" algn="l">
              <a:lnSpc>
                <a:spcPct val="100000"/>
              </a:lnSpc>
              <a:spcBef>
                <a:spcPts val="0"/>
              </a:spcBef>
              <a:spcAft>
                <a:spcPts val="0"/>
              </a:spcAft>
              <a:buClr>
                <a:schemeClr val="accent1"/>
              </a:buClr>
              <a:buSzPts val="1350"/>
              <a:buFont typeface="Noto Sans Symbols"/>
              <a:buNone/>
            </a:pPr>
            <a:r>
              <a:rPr lang="en-US"/>
              <a:t>c = concentration</a:t>
            </a:r>
            <a:endParaRPr/>
          </a:p>
          <a:p>
            <a:pPr indent="-228600" lvl="0" marL="457200" marR="0" rtl="0" algn="l">
              <a:lnSpc>
                <a:spcPct val="100000"/>
              </a:lnSpc>
              <a:spcBef>
                <a:spcPts val="0"/>
              </a:spcBef>
              <a:spcAft>
                <a:spcPts val="0"/>
              </a:spcAft>
              <a:buSzPts val="1350"/>
              <a:buChar char="■"/>
            </a:pPr>
            <a:r>
              <a:rPr lang="en-US"/>
              <a:t>Taken at fixed wavelength</a:t>
            </a:r>
            <a:endParaRPr/>
          </a:p>
        </p:txBody>
      </p:sp>
      <p:sp>
        <p:nvSpPr>
          <p:cNvPr id="1148" name="Google Shape;1148;p99"/>
          <p:cNvSpPr txBox="1"/>
          <p:nvPr/>
        </p:nvSpPr>
        <p:spPr>
          <a:xfrm>
            <a:off x="7737128" y="-47370"/>
            <a:ext cx="1407000" cy="469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rPr>
              <a:t>Source 1, </a:t>
            </a:r>
            <a:r>
              <a:rPr b="0" i="0" lang="en-US" sz="1800" u="sng" cap="none" strike="noStrike">
                <a:solidFill>
                  <a:schemeClr val="hlink"/>
                </a:solidFill>
                <a:latin typeface="Rockwell"/>
                <a:ea typeface="Rockwell"/>
                <a:cs typeface="Rockwell"/>
                <a:sym typeface="Rockwell"/>
                <a:hlinkClick r:id="rId5"/>
              </a:rPr>
              <a:t>2</a:t>
            </a:r>
            <a:endParaRPr b="0" i="0" sz="1800" u="sng" cap="none" strike="noStrike">
              <a:solidFill>
                <a:schemeClr val="hlink"/>
              </a:solidFill>
              <a:latin typeface="Rockwell"/>
              <a:ea typeface="Rockwell"/>
              <a:cs typeface="Rockwell"/>
              <a:sym typeface="Rockwell"/>
              <a:hlinkClick r:id="rId6"/>
            </a:endParaRPr>
          </a:p>
        </p:txBody>
      </p:sp>
      <p:sp>
        <p:nvSpPr>
          <p:cNvPr id="1149" name="Google Shape;1149;p99"/>
          <p:cNvSpPr txBox="1"/>
          <p:nvPr/>
        </p:nvSpPr>
        <p:spPr>
          <a:xfrm>
            <a:off x="0" y="610713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LO1.16: Design and/or interpret the results of an experiment regarding the absorption of light to determine the concentration of an absorbing species in solution</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150" name="Google Shape;1150;p99"/>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7"/>
              </a:rPr>
              <a:t>Video</a:t>
            </a:r>
            <a:endParaRPr b="0" i="0" sz="1400" u="none" cap="none" strike="noStrike">
              <a:solidFill>
                <a:srgbClr val="000000"/>
              </a:solidFill>
              <a:latin typeface="Arial"/>
              <a:ea typeface="Arial"/>
              <a:cs typeface="Arial"/>
              <a:sym typeface="Arial"/>
            </a:endParaRPr>
          </a:p>
        </p:txBody>
      </p:sp>
      <p:pic>
        <p:nvPicPr>
          <p:cNvPr descr="Screen Shot 2016-04-07 at 8.30.44 PM.png" id="1151" name="Google Shape;1151;p99"/>
          <p:cNvPicPr preferRelativeResize="0"/>
          <p:nvPr/>
        </p:nvPicPr>
        <p:blipFill rotWithShape="1">
          <a:blip r:embed="rId8">
            <a:alphaModFix/>
          </a:blip>
          <a:srcRect b="0" l="0" r="0" t="0"/>
          <a:stretch/>
        </p:blipFill>
        <p:spPr>
          <a:xfrm>
            <a:off x="1405580" y="199868"/>
            <a:ext cx="6330709" cy="6551431"/>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1152" name="Google Shape;1152;p99"/>
          <p:cNvSpPr/>
          <p:nvPr/>
        </p:nvSpPr>
        <p:spPr>
          <a:xfrm>
            <a:off x="1405580" y="5671335"/>
            <a:ext cx="6732000" cy="10386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2"/>
                                        </p:tgtEl>
                                        <p:attrNameLst>
                                          <p:attrName>style.visibility</p:attrName>
                                        </p:attrNameLst>
                                      </p:cBhvr>
                                      <p:to>
                                        <p:strVal val="visible"/>
                                      </p:to>
                                    </p:set>
                                    <p:animEffect filter="fade" transition="in">
                                      <p:cBhvr>
                                        <p:cTn dur="500"/>
                                        <p:tgtEl>
                                          <p:spTgt spid="1152"/>
                                        </p:tgtEl>
                                      </p:cBhvr>
                                    </p:animEffect>
                                  </p:childTnLst>
                                </p:cTn>
                              </p:par>
                              <p:par>
                                <p:cTn fill="hold" nodeType="withEffect" presetClass="entr" presetID="10" presetSubtype="0">
                                  <p:stCondLst>
                                    <p:cond delay="0"/>
                                  </p:stCondLst>
                                  <p:childTnLst>
                                    <p:set>
                                      <p:cBhvr>
                                        <p:cTn dur="1" fill="hold">
                                          <p:stCondLst>
                                            <p:cond delay="0"/>
                                          </p:stCondLst>
                                        </p:cTn>
                                        <p:tgtEl>
                                          <p:spTgt spid="1151"/>
                                        </p:tgtEl>
                                        <p:attrNameLst>
                                          <p:attrName>style.visibility</p:attrName>
                                        </p:attrNameLst>
                                      </p:cBhvr>
                                      <p:to>
                                        <p:strVal val="visible"/>
                                      </p:to>
                                    </p:set>
                                    <p:animEffect filter="fade" transition="in">
                                      <p:cBhvr>
                                        <p:cTn dur="500"/>
                                        <p:tgtEl>
                                          <p:spTgt spid="11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152"/>
                                        </p:tgtEl>
                                      </p:cBhvr>
                                    </p:animEffect>
                                    <p:set>
                                      <p:cBhvr>
                                        <p:cTn dur="1" fill="hold">
                                          <p:stCondLst>
                                            <p:cond delay="2000"/>
                                          </p:stCondLst>
                                        </p:cTn>
                                        <p:tgtEl>
                                          <p:spTgt spid="11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6" name="Shape 1156"/>
        <p:cNvGrpSpPr/>
        <p:nvPr/>
      </p:nvGrpSpPr>
      <p:grpSpPr>
        <a:xfrm>
          <a:off x="0" y="0"/>
          <a:ext cx="0" cy="0"/>
          <a:chOff x="0" y="0"/>
          <a:chExt cx="0" cy="0"/>
        </a:xfrm>
      </p:grpSpPr>
      <p:sp>
        <p:nvSpPr>
          <p:cNvPr id="1157" name="Google Shape;1157;p100"/>
          <p:cNvSpPr txBox="1"/>
          <p:nvPr>
            <p:ph type="title"/>
          </p:nvPr>
        </p:nvSpPr>
        <p:spPr>
          <a:xfrm>
            <a:off x="1296768" y="3124200"/>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4 </a:t>
            </a:r>
            <a:endParaRPr sz="4000"/>
          </a:p>
        </p:txBody>
      </p:sp>
      <p:sp>
        <p:nvSpPr>
          <p:cNvPr id="1158" name="Google Shape;1158;p100"/>
          <p:cNvSpPr txBox="1"/>
          <p:nvPr>
            <p:ph idx="1" type="body"/>
          </p:nvPr>
        </p:nvSpPr>
        <p:spPr>
          <a:xfrm>
            <a:off x="1296779" y="4375950"/>
            <a:ext cx="62193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Chemical Reactions 7-9%</a:t>
            </a:r>
            <a:endParaRPr sz="5000"/>
          </a:p>
        </p:txBody>
      </p:sp>
      <p:pic>
        <p:nvPicPr>
          <p:cNvPr id="1159" name="Google Shape;1159;p100"/>
          <p:cNvPicPr preferRelativeResize="0"/>
          <p:nvPr/>
        </p:nvPicPr>
        <p:blipFill rotWithShape="1">
          <a:blip r:embed="rId3">
            <a:alphaModFix/>
          </a:blip>
          <a:srcRect b="0" l="0" r="0" t="0"/>
          <a:stretch/>
        </p:blipFill>
        <p:spPr>
          <a:xfrm>
            <a:off x="2496678" y="1078162"/>
            <a:ext cx="5962859" cy="1849522"/>
          </a:xfrm>
          <a:prstGeom prst="rect">
            <a:avLst/>
          </a:prstGeom>
          <a:noFill/>
          <a:ln cap="flat" cmpd="sng" w="76200">
            <a:solidFill>
              <a:schemeClr val="accent4"/>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3" name="Shape 1163"/>
        <p:cNvGrpSpPr/>
        <p:nvPr/>
      </p:nvGrpSpPr>
      <p:grpSpPr>
        <a:xfrm>
          <a:off x="0" y="0"/>
          <a:ext cx="0" cy="0"/>
          <a:chOff x="0" y="0"/>
          <a:chExt cx="0" cy="0"/>
        </a:xfrm>
      </p:grpSpPr>
      <p:sp>
        <p:nvSpPr>
          <p:cNvPr id="1164" name="Google Shape;1164;p101"/>
          <p:cNvSpPr/>
          <p:nvPr/>
        </p:nvSpPr>
        <p:spPr>
          <a:xfrm>
            <a:off x="371318" y="966345"/>
            <a:ext cx="6181500" cy="483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400"/>
              <a:buFont typeface="Arial"/>
              <a:buNone/>
            </a:pPr>
            <a:r>
              <a:rPr b="0" i="0" lang="en-US" sz="4400" u="none" cap="none" strike="noStrike">
                <a:solidFill>
                  <a:schemeClr val="lt1"/>
                </a:solidFill>
                <a:latin typeface="Century Gothic"/>
                <a:ea typeface="Century Gothic"/>
                <a:cs typeface="Century Gothic"/>
                <a:sym typeface="Century Gothic"/>
              </a:rPr>
              <a:t>Changes in matter involve the rearrangement and/or reorganizations of atoms and/or the transfer of electrons.</a:t>
            </a:r>
            <a:endParaRPr b="0" i="0" sz="1400" u="none" cap="none" strike="noStrike">
              <a:solidFill>
                <a:srgbClr val="000000"/>
              </a:solidFill>
              <a:latin typeface="Arial"/>
              <a:ea typeface="Arial"/>
              <a:cs typeface="Arial"/>
              <a:sym typeface="Arial"/>
            </a:endParaRPr>
          </a:p>
        </p:txBody>
      </p:sp>
      <p:pic>
        <p:nvPicPr>
          <p:cNvPr descr="acids_bases_ph_scale_small-copy-300x258.jpg" id="1165" name="Google Shape;1165;p101"/>
          <p:cNvPicPr preferRelativeResize="0"/>
          <p:nvPr>
            <p:ph idx="2" type="pic"/>
          </p:nvPr>
        </p:nvPicPr>
        <p:blipFill rotWithShape="1">
          <a:blip r:embed="rId3">
            <a:alphaModFix/>
          </a:blip>
          <a:srcRect b="0" l="6635" r="6625" t="0"/>
          <a:stretch/>
        </p:blipFill>
        <p:spPr>
          <a:xfrm>
            <a:off x="6802438" y="2374940"/>
            <a:ext cx="2057400" cy="2039100"/>
          </a:xfrm>
          <a:prstGeom prst="rect">
            <a:avLst/>
          </a:prstGeom>
          <a:noFill/>
          <a:ln>
            <a:noFill/>
          </a:ln>
        </p:spPr>
      </p:pic>
      <p:pic>
        <p:nvPicPr>
          <p:cNvPr descr="water1.jpg" id="1166" name="Google Shape;1166;p101"/>
          <p:cNvPicPr preferRelativeResize="0"/>
          <p:nvPr>
            <p:ph idx="3" type="pic"/>
          </p:nvPr>
        </p:nvPicPr>
        <p:blipFill rotWithShape="1">
          <a:blip r:embed="rId4">
            <a:alphaModFix/>
          </a:blip>
          <a:srcRect b="-36311" l="-46629" r="-38042" t="-42387"/>
          <a:stretch/>
        </p:blipFill>
        <p:spPr>
          <a:xfrm>
            <a:off x="5714431" y="3745312"/>
            <a:ext cx="4071000" cy="2710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8" name="Shape 468"/>
        <p:cNvGrpSpPr/>
        <p:nvPr/>
      </p:nvGrpSpPr>
      <p:grpSpPr>
        <a:xfrm>
          <a:off x="0" y="0"/>
          <a:ext cx="0" cy="0"/>
          <a:chOff x="0" y="0"/>
          <a:chExt cx="0" cy="0"/>
        </a:xfrm>
      </p:grpSpPr>
      <p:pic>
        <p:nvPicPr>
          <p:cNvPr id="469" name="Google Shape;469;p48"/>
          <p:cNvPicPr preferRelativeResize="0"/>
          <p:nvPr/>
        </p:nvPicPr>
        <p:blipFill rotWithShape="1">
          <a:blip r:embed="rId3">
            <a:alphaModFix/>
          </a:blip>
          <a:srcRect b="0" l="0" r="0" t="0"/>
          <a:stretch/>
        </p:blipFill>
        <p:spPr>
          <a:xfrm>
            <a:off x="462820" y="1105807"/>
            <a:ext cx="3561831" cy="4749108"/>
          </a:xfrm>
          <a:prstGeom prst="rect">
            <a:avLst/>
          </a:prstGeom>
          <a:noFill/>
          <a:ln>
            <a:noFill/>
          </a:ln>
        </p:spPr>
      </p:pic>
      <p:sp>
        <p:nvSpPr>
          <p:cNvPr id="470" name="Google Shape;470;p48"/>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Identifying Purity of a Substance</a:t>
            </a:r>
            <a:endParaRPr/>
          </a:p>
        </p:txBody>
      </p:sp>
      <p:sp>
        <p:nvSpPr>
          <p:cNvPr id="471" name="Google Shape;471;p48"/>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472" name="Google Shape;472;p48"/>
          <p:cNvSpPr txBox="1"/>
          <p:nvPr>
            <p:ph idx="2" type="body"/>
          </p:nvPr>
        </p:nvSpPr>
        <p:spPr>
          <a:xfrm>
            <a:off x="4308518" y="1163815"/>
            <a:ext cx="3915522" cy="4691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350"/>
              <a:buChar char="■"/>
            </a:pPr>
            <a:r>
              <a:rPr lang="en-US"/>
              <a:t>Impurities in a substance can change the percent composition by mass </a:t>
            </a:r>
            <a:endParaRPr/>
          </a:p>
          <a:p>
            <a:pPr indent="-228600" lvl="0" marL="457200" rtl="0" algn="l">
              <a:lnSpc>
                <a:spcPct val="100000"/>
              </a:lnSpc>
              <a:spcBef>
                <a:spcPts val="0"/>
              </a:spcBef>
              <a:spcAft>
                <a:spcPts val="0"/>
              </a:spcAft>
              <a:buSzPts val="1350"/>
              <a:buChar char="■"/>
            </a:pPr>
            <a:r>
              <a:rPr lang="en-US"/>
              <a:t>If more of a certain element is added from an impurity, then the percent mass of that element will increase and vice versa</a:t>
            </a:r>
            <a:endParaRPr/>
          </a:p>
          <a:p>
            <a:pPr indent="-228600" lvl="0" marL="457200" rtl="0" algn="l">
              <a:lnSpc>
                <a:spcPct val="100000"/>
              </a:lnSpc>
              <a:spcBef>
                <a:spcPts val="0"/>
              </a:spcBef>
              <a:spcAft>
                <a:spcPts val="0"/>
              </a:spcAft>
              <a:buSzPts val="1350"/>
              <a:buChar char="■"/>
            </a:pPr>
            <a:r>
              <a:rPr lang="en-US"/>
              <a:t>When heating a hydrate, the substance is heated several times to ensure the water is driven off</a:t>
            </a:r>
            <a:endParaRPr/>
          </a:p>
          <a:p>
            <a:pPr indent="-228600" lvl="1" marL="685800" rtl="0" algn="l">
              <a:lnSpc>
                <a:spcPct val="100000"/>
              </a:lnSpc>
              <a:spcBef>
                <a:spcPts val="0"/>
              </a:spcBef>
              <a:spcAft>
                <a:spcPts val="0"/>
              </a:spcAft>
              <a:buSzPts val="1350"/>
              <a:buChar char="■"/>
            </a:pPr>
            <a:r>
              <a:rPr lang="en-US"/>
              <a:t>Then you are simply left with the pure substance and no excess water</a:t>
            </a:r>
            <a:endParaRPr/>
          </a:p>
          <a:p>
            <a:pPr indent="-142875" lvl="0" marL="457200" rtl="0" algn="l">
              <a:lnSpc>
                <a:spcPct val="100000"/>
              </a:lnSpc>
              <a:spcBef>
                <a:spcPts val="0"/>
              </a:spcBef>
              <a:spcAft>
                <a:spcPts val="0"/>
              </a:spcAft>
              <a:buSzPts val="1350"/>
              <a:buNone/>
            </a:pPr>
            <a:r>
              <a:t/>
            </a:r>
            <a:endParaRPr/>
          </a:p>
        </p:txBody>
      </p:sp>
      <p:sp>
        <p:nvSpPr>
          <p:cNvPr id="473" name="Google Shape;473;p48"/>
          <p:cNvSpPr txBox="1"/>
          <p:nvPr/>
        </p:nvSpPr>
        <p:spPr>
          <a:xfrm>
            <a:off x="70525" y="6008076"/>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1.3:  The student is able to select and apply mathematical relationships to mass data in order to justify a claim regarding the identity and/or estimated purity of a substance.</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474" name="Google Shape;474;p48"/>
          <p:cNvSpPr txBox="1"/>
          <p:nvPr/>
        </p:nvSpPr>
        <p:spPr>
          <a:xfrm>
            <a:off x="8065720" y="-62015"/>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475" name="Google Shape;475;p48"/>
          <p:cNvSpPr txBox="1"/>
          <p:nvPr/>
        </p:nvSpPr>
        <p:spPr>
          <a:xfrm>
            <a:off x="8137627" y="1788699"/>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Video</a:t>
            </a:r>
            <a:endParaRPr b="0" i="0" sz="1800" u="sng" cap="none" strike="noStrike">
              <a:solidFill>
                <a:schemeClr val="hlink"/>
              </a:solidFill>
              <a:latin typeface="Rockwell"/>
              <a:ea typeface="Rockwell"/>
              <a:cs typeface="Rockwell"/>
              <a:sym typeface="Rockwell"/>
              <a:hlinkClick r:id="rId6"/>
            </a:endParaRPr>
          </a:p>
        </p:txBody>
      </p:sp>
      <p:sp>
        <p:nvSpPr>
          <p:cNvPr id="476" name="Google Shape;476;p48"/>
          <p:cNvSpPr txBox="1"/>
          <p:nvPr/>
        </p:nvSpPr>
        <p:spPr>
          <a:xfrm>
            <a:off x="4414026" y="5424755"/>
            <a:ext cx="641144" cy="276999"/>
          </a:xfrm>
          <a:prstGeom prst="rect">
            <a:avLst/>
          </a:prstGeom>
          <a:solidFill>
            <a:schemeClr val="lt1"/>
          </a:solidFill>
          <a:ln>
            <a:noFill/>
          </a:ln>
        </p:spPr>
        <p:txBody>
          <a:bodyPr anchorCtr="0" anchor="t" bIns="45700" lIns="91425" spcFirstLastPara="1" rIns="91425" wrap="square" tIns="45700">
            <a:noAutofit/>
          </a:bodyPr>
          <a:lstStyle/>
          <a:p>
            <a:pPr indent="0" lvl="0" marL="0" marR="0" rtl="0" algn="just">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Times New Roman"/>
              <a:ea typeface="Times New Roman"/>
              <a:cs typeface="Times New Roman"/>
              <a:sym typeface="Times New Roman"/>
            </a:endParaRPr>
          </a:p>
        </p:txBody>
      </p:sp>
      <p:sp>
        <p:nvSpPr>
          <p:cNvPr id="477" name="Google Shape;477;p48"/>
          <p:cNvSpPr txBox="1"/>
          <p:nvPr/>
        </p:nvSpPr>
        <p:spPr>
          <a:xfrm>
            <a:off x="239706" y="2264456"/>
            <a:ext cx="7474998" cy="2862322"/>
          </a:xfrm>
          <a:prstGeom prst="rect">
            <a:avLst/>
          </a:prstGeom>
          <a:solidFill>
            <a:schemeClr val="accent6"/>
          </a:solidFill>
          <a:ln cap="flat" cmpd="sng" w="25400">
            <a:solidFill>
              <a:srgbClr val="7675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The mass percent of oxygen in pure glucose, C</a:t>
            </a:r>
            <a:r>
              <a:rPr b="0" baseline="-25000" i="0" lang="en-US" sz="1800" u="none" cap="none" strike="noStrike">
                <a:solidFill>
                  <a:schemeClr val="lt1"/>
                </a:solidFill>
                <a:latin typeface="Rockwell"/>
                <a:ea typeface="Rockwell"/>
                <a:cs typeface="Rockwell"/>
                <a:sym typeface="Rockwell"/>
              </a:rPr>
              <a:t>6</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12</a:t>
            </a:r>
            <a:r>
              <a:rPr b="0" i="0" lang="en-US" sz="1800" u="none" cap="none" strike="noStrike">
                <a:solidFill>
                  <a:schemeClr val="lt1"/>
                </a:solidFill>
                <a:latin typeface="Rockwell"/>
                <a:ea typeface="Rockwell"/>
                <a:cs typeface="Rockwell"/>
                <a:sym typeface="Rockwell"/>
              </a:rPr>
              <a:t>O</a:t>
            </a:r>
            <a:r>
              <a:rPr b="0" baseline="-25000" i="0" lang="en-US" sz="1800" u="none" cap="none" strike="noStrike">
                <a:solidFill>
                  <a:schemeClr val="lt1"/>
                </a:solidFill>
                <a:latin typeface="Rockwell"/>
                <a:ea typeface="Rockwell"/>
                <a:cs typeface="Rockwell"/>
                <a:sym typeface="Rockwell"/>
              </a:rPr>
              <a:t>6</a:t>
            </a:r>
            <a:r>
              <a:rPr b="0" i="0" lang="en-US" sz="1800" u="none" cap="none" strike="noStrike">
                <a:solidFill>
                  <a:schemeClr val="lt1"/>
                </a:solidFill>
                <a:latin typeface="Rockwell"/>
                <a:ea typeface="Rockwell"/>
                <a:cs typeface="Rockwell"/>
                <a:sym typeface="Rockwell"/>
              </a:rPr>
              <a:t> is 53.3 percent. A chemist analyzes a sample of glucose that contains impurities and determines that the mass percent of oxygen is 49.7 percent. Which of the follow impurities could account for the low mass percent of oxygen in the sample?</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Rockwell"/>
              <a:buAutoNum type="alphaLcPeriod"/>
            </a:pPr>
            <a:r>
              <a:rPr b="0" i="0" lang="en-US" sz="1800" u="none" cap="none" strike="noStrike">
                <a:solidFill>
                  <a:schemeClr val="lt1"/>
                </a:solidFill>
                <a:latin typeface="Rockwell"/>
                <a:ea typeface="Rockwell"/>
                <a:cs typeface="Rockwell"/>
                <a:sym typeface="Rockwell"/>
              </a:rPr>
              <a:t>n-eicosane (C</a:t>
            </a:r>
            <a:r>
              <a:rPr b="0" baseline="-25000" i="0" lang="en-US" sz="1800" u="none" cap="none" strike="noStrike">
                <a:solidFill>
                  <a:schemeClr val="lt1"/>
                </a:solidFill>
                <a:latin typeface="Rockwell"/>
                <a:ea typeface="Rockwell"/>
                <a:cs typeface="Rockwell"/>
                <a:sym typeface="Rockwell"/>
              </a:rPr>
              <a:t>20</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42</a:t>
            </a:r>
            <a:r>
              <a:rPr b="0" i="0" lang="en-US" sz="1800" u="none" cap="none" strike="noStrike">
                <a:solidFill>
                  <a:schemeClr val="lt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Rockwell"/>
              <a:buAutoNum type="alphaLcPeriod"/>
            </a:pPr>
            <a:r>
              <a:rPr b="0" i="0" lang="en-US" sz="1800" u="none" cap="none" strike="noStrike">
                <a:solidFill>
                  <a:schemeClr val="lt1"/>
                </a:solidFill>
                <a:latin typeface="Rockwell"/>
                <a:ea typeface="Rockwell"/>
                <a:cs typeface="Rockwell"/>
                <a:sym typeface="Rockwell"/>
              </a:rPr>
              <a:t>ribose C</a:t>
            </a:r>
            <a:r>
              <a:rPr b="0" baseline="-25000" i="0" lang="en-US" sz="1800" u="none" cap="none" strike="noStrike">
                <a:solidFill>
                  <a:schemeClr val="lt1"/>
                </a:solidFill>
                <a:latin typeface="Rockwell"/>
                <a:ea typeface="Rockwell"/>
                <a:cs typeface="Rockwell"/>
                <a:sym typeface="Rockwell"/>
              </a:rPr>
              <a:t>5</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10</a:t>
            </a:r>
            <a:r>
              <a:rPr b="0" i="0" lang="en-US" sz="1800" u="none" cap="none" strike="noStrike">
                <a:solidFill>
                  <a:schemeClr val="lt1"/>
                </a:solidFill>
                <a:latin typeface="Rockwell"/>
                <a:ea typeface="Rockwell"/>
                <a:cs typeface="Rockwell"/>
                <a:sym typeface="Rockwell"/>
              </a:rPr>
              <a:t>O</a:t>
            </a:r>
            <a:r>
              <a:rPr b="0" baseline="-25000" i="0" lang="en-US" sz="1800" u="none" cap="none" strike="noStrike">
                <a:solidFill>
                  <a:schemeClr val="lt1"/>
                </a:solidFill>
                <a:latin typeface="Rockwell"/>
                <a:ea typeface="Rockwell"/>
                <a:cs typeface="Rockwell"/>
                <a:sym typeface="Rockwell"/>
              </a:rPr>
              <a:t>5</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Rockwell"/>
              <a:buAutoNum type="alphaLcPeriod"/>
            </a:pPr>
            <a:r>
              <a:rPr b="0" i="0" lang="en-US" sz="1800" u="none" cap="none" strike="noStrike">
                <a:solidFill>
                  <a:schemeClr val="lt1"/>
                </a:solidFill>
                <a:latin typeface="Rockwell"/>
                <a:ea typeface="Rockwell"/>
                <a:cs typeface="Rockwell"/>
                <a:sym typeface="Rockwell"/>
              </a:rPr>
              <a:t>fructose, C</a:t>
            </a:r>
            <a:r>
              <a:rPr b="0" baseline="-25000" i="0" lang="en-US" sz="1800" u="none" cap="none" strike="noStrike">
                <a:solidFill>
                  <a:schemeClr val="lt1"/>
                </a:solidFill>
                <a:latin typeface="Rockwell"/>
                <a:ea typeface="Rockwell"/>
                <a:cs typeface="Rockwell"/>
                <a:sym typeface="Rockwell"/>
              </a:rPr>
              <a:t>6</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12</a:t>
            </a:r>
            <a:r>
              <a:rPr b="0" i="0" lang="en-US" sz="1800" u="none" cap="none" strike="noStrike">
                <a:solidFill>
                  <a:schemeClr val="lt1"/>
                </a:solidFill>
                <a:latin typeface="Rockwell"/>
                <a:ea typeface="Rockwell"/>
                <a:cs typeface="Rockwell"/>
                <a:sym typeface="Rockwell"/>
              </a:rPr>
              <a:t>O</a:t>
            </a:r>
            <a:r>
              <a:rPr b="0" baseline="-25000" i="0" lang="en-US" sz="1800" u="none" cap="none" strike="noStrike">
                <a:solidFill>
                  <a:schemeClr val="lt1"/>
                </a:solidFill>
                <a:latin typeface="Rockwell"/>
                <a:ea typeface="Rockwell"/>
                <a:cs typeface="Rockwell"/>
                <a:sym typeface="Rockwell"/>
              </a:rPr>
              <a:t>6</a:t>
            </a:r>
            <a:endParaRPr b="0" i="0" sz="1400" u="none" cap="none" strike="noStrike">
              <a:solidFill>
                <a:srgbClr val="000000"/>
              </a:solidFill>
              <a:latin typeface="Arial"/>
              <a:ea typeface="Arial"/>
              <a:cs typeface="Arial"/>
              <a:sym typeface="Arial"/>
            </a:endParaRPr>
          </a:p>
          <a:p>
            <a:pPr indent="-342900" lvl="0" marL="342900" marR="0" rtl="0" algn="l">
              <a:lnSpc>
                <a:spcPct val="100000"/>
              </a:lnSpc>
              <a:spcBef>
                <a:spcPts val="0"/>
              </a:spcBef>
              <a:spcAft>
                <a:spcPts val="0"/>
              </a:spcAft>
              <a:buClr>
                <a:schemeClr val="lt1"/>
              </a:buClr>
              <a:buSzPts val="1800"/>
              <a:buFont typeface="Rockwell"/>
              <a:buAutoNum type="alphaLcPeriod"/>
            </a:pPr>
            <a:r>
              <a:rPr b="0" i="0" lang="en-US" sz="1800" u="none" cap="none" strike="noStrike">
                <a:solidFill>
                  <a:schemeClr val="lt1"/>
                </a:solidFill>
                <a:latin typeface="Rockwell"/>
                <a:ea typeface="Rockwell"/>
                <a:cs typeface="Rockwell"/>
                <a:sym typeface="Rockwell"/>
              </a:rPr>
              <a:t>sucrose C</a:t>
            </a:r>
            <a:r>
              <a:rPr b="0" baseline="-25000" i="0" lang="en-US" sz="1800" u="none" cap="none" strike="noStrike">
                <a:solidFill>
                  <a:schemeClr val="lt1"/>
                </a:solidFill>
                <a:latin typeface="Rockwell"/>
                <a:ea typeface="Rockwell"/>
                <a:cs typeface="Rockwell"/>
                <a:sym typeface="Rockwell"/>
              </a:rPr>
              <a:t>12</a:t>
            </a: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22</a:t>
            </a:r>
            <a:r>
              <a:rPr b="0" i="0" lang="en-US" sz="1800" u="none" cap="none" strike="noStrike">
                <a:solidFill>
                  <a:schemeClr val="lt1"/>
                </a:solidFill>
                <a:latin typeface="Rockwell"/>
                <a:ea typeface="Rockwell"/>
                <a:cs typeface="Rockwell"/>
                <a:sym typeface="Rockwell"/>
              </a:rPr>
              <a:t>O</a:t>
            </a:r>
            <a:r>
              <a:rPr b="0" baseline="-25000" i="0" lang="en-US" sz="1800" u="none" cap="none" strike="noStrike">
                <a:solidFill>
                  <a:schemeClr val="lt1"/>
                </a:solidFill>
                <a:latin typeface="Rockwell"/>
                <a:ea typeface="Rockwell"/>
                <a:cs typeface="Rockwell"/>
                <a:sym typeface="Rockwell"/>
              </a:rPr>
              <a:t>11</a:t>
            </a:r>
            <a:endParaRPr b="0" i="0" sz="1400" u="none" cap="none" strike="noStrike">
              <a:solidFill>
                <a:srgbClr val="000000"/>
              </a:solidFill>
              <a:latin typeface="Arial"/>
              <a:ea typeface="Arial"/>
              <a:cs typeface="Arial"/>
              <a:sym typeface="Arial"/>
            </a:endParaRPr>
          </a:p>
          <a:p>
            <a:pPr indent="-228600" lvl="0" marL="342900" marR="0" rtl="0" algn="l">
              <a:lnSpc>
                <a:spcPct val="100000"/>
              </a:lnSpc>
              <a:spcBef>
                <a:spcPts val="0"/>
              </a:spcBef>
              <a:spcAft>
                <a:spcPts val="0"/>
              </a:spcAft>
              <a:buClr>
                <a:schemeClr val="dk1"/>
              </a:buClr>
              <a:buSzPts val="1800"/>
              <a:buFont typeface="Rockwell"/>
              <a:buNone/>
            </a:pPr>
            <a:r>
              <a:t/>
            </a:r>
            <a:endParaRPr b="0" i="0" sz="1800" u="none" cap="none" strike="noStrike">
              <a:solidFill>
                <a:schemeClr val="lt1"/>
              </a:solidFill>
              <a:latin typeface="Rockwell"/>
              <a:ea typeface="Rockwell"/>
              <a:cs typeface="Rockwell"/>
              <a:sym typeface="Rockwell"/>
            </a:endParaRPr>
          </a:p>
        </p:txBody>
      </p:sp>
      <p:sp>
        <p:nvSpPr>
          <p:cNvPr id="478" name="Google Shape;478;p48"/>
          <p:cNvSpPr/>
          <p:nvPr/>
        </p:nvSpPr>
        <p:spPr>
          <a:xfrm>
            <a:off x="239706" y="3648723"/>
            <a:ext cx="7474998" cy="355107"/>
          </a:xfrm>
          <a:prstGeom prst="frame">
            <a:avLst>
              <a:gd fmla="val 12500" name="adj1"/>
            </a:avLst>
          </a:prstGeom>
          <a:gradFill>
            <a:gsLst>
              <a:gs pos="0">
                <a:srgbClr val="4A174B"/>
              </a:gs>
              <a:gs pos="100000">
                <a:srgbClr val="AD90AE"/>
              </a:gs>
            </a:gsLst>
            <a:lin ang="5400000"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479" name="Google Shape;479;p48"/>
          <p:cNvSpPr txBox="1"/>
          <p:nvPr/>
        </p:nvSpPr>
        <p:spPr>
          <a:xfrm>
            <a:off x="2982908" y="3667781"/>
            <a:ext cx="4805676"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a. Is  the only option with a %O lower than 49.7%</a:t>
            </a:r>
            <a:endParaRPr b="0" i="0" sz="16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77"/>
                                        </p:tgtEl>
                                        <p:attrNameLst>
                                          <p:attrName>style.visibility</p:attrName>
                                        </p:attrNameLst>
                                      </p:cBhvr>
                                      <p:to>
                                        <p:strVal val="visible"/>
                                      </p:to>
                                    </p:set>
                                    <p:anim calcmode="lin" valueType="num">
                                      <p:cBhvr additive="base">
                                        <p:cTn dur="500"/>
                                        <p:tgtEl>
                                          <p:spTgt spid="47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8"/>
                                        </p:tgtEl>
                                        <p:attrNameLst>
                                          <p:attrName>style.visibility</p:attrName>
                                        </p:attrNameLst>
                                      </p:cBhvr>
                                      <p:to>
                                        <p:strVal val="visible"/>
                                      </p:to>
                                    </p:set>
                                    <p:animEffect filter="fade" transition="in">
                                      <p:cBhvr>
                                        <p:cTn dur="500"/>
                                        <p:tgtEl>
                                          <p:spTgt spid="478"/>
                                        </p:tgtEl>
                                      </p:cBhvr>
                                    </p:animEffect>
                                  </p:childTnLst>
                                </p:cTn>
                              </p:par>
                              <p:par>
                                <p:cTn fill="hold" nodeType="withEffect" presetClass="entr" presetID="1" presetSubtype="0">
                                  <p:stCondLst>
                                    <p:cond delay="0"/>
                                  </p:stCondLst>
                                  <p:childTnLst>
                                    <p:set>
                                      <p:cBhvr>
                                        <p:cTn dur="1" fill="hold">
                                          <p:stCondLst>
                                            <p:cond delay="0"/>
                                          </p:stCondLst>
                                        </p:cTn>
                                        <p:tgtEl>
                                          <p:spTgt spid="4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0" name="Shape 1170"/>
        <p:cNvGrpSpPr/>
        <p:nvPr/>
      </p:nvGrpSpPr>
      <p:grpSpPr>
        <a:xfrm>
          <a:off x="0" y="0"/>
          <a:ext cx="0" cy="0"/>
          <a:chOff x="0" y="0"/>
          <a:chExt cx="0" cy="0"/>
        </a:xfrm>
      </p:grpSpPr>
      <p:sp>
        <p:nvSpPr>
          <p:cNvPr id="1171" name="Google Shape;1171;p102"/>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172" name="Google Shape;1172;p10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173" name="Google Shape;1173;p102"/>
          <p:cNvSpPr txBox="1"/>
          <p:nvPr/>
        </p:nvSpPr>
        <p:spPr>
          <a:xfrm>
            <a:off x="0" y="6273199"/>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3.1: 	Students can translate among macroscopic observations of change, chemical equations, and particle views.															</a:t>
            </a:r>
            <a:endParaRPr b="0" i="0" sz="1800" u="none" cap="none" strike="noStrike">
              <a:solidFill>
                <a:schemeClr val="dk1"/>
              </a:solidFill>
              <a:latin typeface="Rockwell"/>
              <a:ea typeface="Rockwell"/>
              <a:cs typeface="Rockwell"/>
              <a:sym typeface="Rockwell"/>
            </a:endParaRPr>
          </a:p>
        </p:txBody>
      </p:sp>
      <p:sp>
        <p:nvSpPr>
          <p:cNvPr id="1174" name="Google Shape;1174;p10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175" name="Google Shape;1175;p10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D:\data\files\CHEM12_C11_figure_11.4.png" id="1176" name="Google Shape;1176;p102"/>
          <p:cNvPicPr preferRelativeResize="0"/>
          <p:nvPr/>
        </p:nvPicPr>
        <p:blipFill rotWithShape="1">
          <a:blip r:embed="rId5">
            <a:alphaModFix/>
          </a:blip>
          <a:srcRect b="7483" l="0" r="0" t="0"/>
          <a:stretch/>
        </p:blipFill>
        <p:spPr>
          <a:xfrm>
            <a:off x="80157" y="1133302"/>
            <a:ext cx="2888307" cy="2672207"/>
          </a:xfrm>
          <a:prstGeom prst="rect">
            <a:avLst/>
          </a:prstGeom>
          <a:noFill/>
          <a:ln>
            <a:noFill/>
          </a:ln>
        </p:spPr>
      </p:pic>
      <p:pic>
        <p:nvPicPr>
          <p:cNvPr descr="D:\data\files\CHEM12_C11_figure_11.5.png" id="1177" name="Google Shape;1177;p102"/>
          <p:cNvPicPr preferRelativeResize="0"/>
          <p:nvPr/>
        </p:nvPicPr>
        <p:blipFill rotWithShape="1">
          <a:blip r:embed="rId6">
            <a:alphaModFix/>
          </a:blip>
          <a:srcRect b="22546" l="0" r="0" t="0"/>
          <a:stretch/>
        </p:blipFill>
        <p:spPr>
          <a:xfrm>
            <a:off x="4390863" y="1059816"/>
            <a:ext cx="3449844" cy="2672081"/>
          </a:xfrm>
          <a:prstGeom prst="rect">
            <a:avLst/>
          </a:prstGeom>
          <a:noFill/>
          <a:ln>
            <a:noFill/>
          </a:ln>
        </p:spPr>
      </p:pic>
      <p:sp>
        <p:nvSpPr>
          <p:cNvPr id="1178" name="Google Shape;1178;p102"/>
          <p:cNvSpPr txBox="1"/>
          <p:nvPr/>
        </p:nvSpPr>
        <p:spPr>
          <a:xfrm>
            <a:off x="173438" y="893524"/>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Synthesis</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 + B 🡪 AB</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179" name="Google Shape;1179;p102"/>
          <p:cNvSpPr txBox="1"/>
          <p:nvPr/>
        </p:nvSpPr>
        <p:spPr>
          <a:xfrm>
            <a:off x="4521056" y="853171"/>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Decomposition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AB 🡪 A + B</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180" name="Google Shape;1180;p102"/>
          <p:cNvSpPr txBox="1"/>
          <p:nvPr/>
        </p:nvSpPr>
        <p:spPr>
          <a:xfrm>
            <a:off x="3291724" y="6142394"/>
            <a:ext cx="62364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Open Sans"/>
                <a:ea typeface="Open Sans"/>
                <a:cs typeface="Open Sans"/>
                <a:sym typeface="Open Sans"/>
              </a:rPr>
              <a:t>Images from: Wilbraham, Antony C. </a:t>
            </a:r>
            <a:r>
              <a:rPr b="0" i="1" lang="en-US" sz="1100" u="none" cap="none" strike="noStrike">
                <a:solidFill>
                  <a:schemeClr val="dk1"/>
                </a:solidFill>
                <a:latin typeface="Open Sans"/>
                <a:ea typeface="Open Sans"/>
                <a:cs typeface="Open Sans"/>
                <a:sym typeface="Open Sans"/>
              </a:rPr>
              <a:t>Pearson Chemistry</a:t>
            </a:r>
            <a:r>
              <a:rPr b="0" i="0" lang="en-US" sz="1100" u="none" cap="none" strike="noStrike">
                <a:solidFill>
                  <a:schemeClr val="dk1"/>
                </a:solidFill>
                <a:latin typeface="Open Sans"/>
                <a:ea typeface="Open Sans"/>
                <a:cs typeface="Open Sans"/>
                <a:sym typeface="Open Sans"/>
              </a:rPr>
              <a:t>. Boston, MA: Pearson, 2012. Print.</a:t>
            </a:r>
            <a:endParaRPr b="0" i="0" sz="1400" u="none" cap="none" strike="noStrike">
              <a:solidFill>
                <a:srgbClr val="000000"/>
              </a:solidFill>
              <a:latin typeface="Arial"/>
              <a:ea typeface="Arial"/>
              <a:cs typeface="Arial"/>
              <a:sym typeface="Arial"/>
            </a:endParaRPr>
          </a:p>
        </p:txBody>
      </p:sp>
      <p:sp>
        <p:nvSpPr>
          <p:cNvPr id="1181" name="Google Shape;1181;p102"/>
          <p:cNvSpPr txBox="1"/>
          <p:nvPr/>
        </p:nvSpPr>
        <p:spPr>
          <a:xfrm>
            <a:off x="173438" y="3584149"/>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Single Displacement</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 + BC 🡪 AC + B</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182" name="Google Shape;1182;p102"/>
          <p:cNvSpPr txBox="1"/>
          <p:nvPr/>
        </p:nvSpPr>
        <p:spPr>
          <a:xfrm>
            <a:off x="4521056" y="3488148"/>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Double Displacement</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AB + CD🡪 AD + CB</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descr="D:\data\files\CHEM12_C11_figure_11.6.png" id="1183" name="Google Shape;1183;p102"/>
          <p:cNvPicPr preferRelativeResize="0"/>
          <p:nvPr/>
        </p:nvPicPr>
        <p:blipFill rotWithShape="1">
          <a:blip r:embed="rId7">
            <a:alphaModFix/>
          </a:blip>
          <a:srcRect b="21382" l="0" r="0" t="0"/>
          <a:stretch/>
        </p:blipFill>
        <p:spPr>
          <a:xfrm>
            <a:off x="-99622" y="3719890"/>
            <a:ext cx="3247863" cy="2553311"/>
          </a:xfrm>
          <a:prstGeom prst="rect">
            <a:avLst/>
          </a:prstGeom>
          <a:noFill/>
          <a:ln>
            <a:noFill/>
          </a:ln>
        </p:spPr>
      </p:pic>
      <p:pic>
        <p:nvPicPr>
          <p:cNvPr descr="D:\data\files\CHEM12_C11_figure_11.7.png" id="1184" name="Google Shape;1184;p102"/>
          <p:cNvPicPr preferRelativeResize="0"/>
          <p:nvPr/>
        </p:nvPicPr>
        <p:blipFill rotWithShape="1">
          <a:blip r:embed="rId8">
            <a:alphaModFix/>
          </a:blip>
          <a:srcRect b="20861" l="0" r="0" t="0"/>
          <a:stretch/>
        </p:blipFill>
        <p:spPr>
          <a:xfrm>
            <a:off x="4189328" y="3584149"/>
            <a:ext cx="3232727" cy="2558246"/>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8" name="Shape 1188"/>
        <p:cNvGrpSpPr/>
        <p:nvPr/>
      </p:nvGrpSpPr>
      <p:grpSpPr>
        <a:xfrm>
          <a:off x="0" y="0"/>
          <a:ext cx="0" cy="0"/>
          <a:chOff x="0" y="0"/>
          <a:chExt cx="0" cy="0"/>
        </a:xfrm>
      </p:grpSpPr>
      <p:sp>
        <p:nvSpPr>
          <p:cNvPr id="1189" name="Google Shape;1189;p103"/>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Types of Chemical Reactions</a:t>
            </a:r>
            <a:endParaRPr/>
          </a:p>
        </p:txBody>
      </p:sp>
      <p:sp>
        <p:nvSpPr>
          <p:cNvPr id="1190" name="Google Shape;1190;p103"/>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191" name="Google Shape;1191;p103"/>
          <p:cNvSpPr txBox="1"/>
          <p:nvPr/>
        </p:nvSpPr>
        <p:spPr>
          <a:xfrm>
            <a:off x="0" y="6273199"/>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3.1: 	Students can translate among macroscopic observations of change, chemical equations, and particle views.															</a:t>
            </a:r>
            <a:endParaRPr b="0" i="0" sz="1800" u="none" cap="none" strike="noStrike">
              <a:solidFill>
                <a:schemeClr val="dk1"/>
              </a:solidFill>
              <a:latin typeface="Rockwell"/>
              <a:ea typeface="Rockwell"/>
              <a:cs typeface="Rockwell"/>
              <a:sym typeface="Rockwell"/>
            </a:endParaRPr>
          </a:p>
        </p:txBody>
      </p:sp>
      <p:sp>
        <p:nvSpPr>
          <p:cNvPr id="1192" name="Google Shape;1192;p10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Source</a:t>
            </a:r>
            <a:endParaRPr b="0" i="0" sz="1800" u="none" cap="none" strike="noStrike">
              <a:solidFill>
                <a:schemeClr val="dk1"/>
              </a:solidFill>
              <a:latin typeface="Rockwell"/>
              <a:ea typeface="Rockwell"/>
              <a:cs typeface="Rockwell"/>
              <a:sym typeface="Rockwell"/>
            </a:endParaRPr>
          </a:p>
        </p:txBody>
      </p:sp>
      <p:sp>
        <p:nvSpPr>
          <p:cNvPr id="1193" name="Google Shape;1193;p10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Video</a:t>
            </a:r>
            <a:endParaRPr b="0" i="0" sz="1800" u="none" cap="none" strike="noStrike">
              <a:solidFill>
                <a:schemeClr val="dk1"/>
              </a:solidFill>
              <a:latin typeface="Rockwell"/>
              <a:ea typeface="Rockwell"/>
              <a:cs typeface="Rockwell"/>
              <a:sym typeface="Rockwell"/>
            </a:endParaRPr>
          </a:p>
        </p:txBody>
      </p:sp>
      <p:sp>
        <p:nvSpPr>
          <p:cNvPr id="1194" name="Google Shape;1194;p103"/>
          <p:cNvSpPr txBox="1"/>
          <p:nvPr/>
        </p:nvSpPr>
        <p:spPr>
          <a:xfrm>
            <a:off x="173438" y="893524"/>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Combustion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C</a:t>
            </a:r>
            <a:r>
              <a:rPr b="1" baseline="-25000" i="0" lang="en-US" sz="1800" u="none" cap="none" strike="noStrike">
                <a:solidFill>
                  <a:schemeClr val="dk1"/>
                </a:solidFill>
                <a:latin typeface="Rockwell"/>
                <a:ea typeface="Rockwell"/>
                <a:cs typeface="Rockwell"/>
                <a:sym typeface="Rockwell"/>
              </a:rPr>
              <a:t>x</a:t>
            </a:r>
            <a:r>
              <a:rPr b="1" i="0" lang="en-US" sz="1800" u="none" cap="none" strike="noStrike">
                <a:solidFill>
                  <a:schemeClr val="dk1"/>
                </a:solidFill>
                <a:latin typeface="Rockwell"/>
                <a:ea typeface="Rockwell"/>
                <a:cs typeface="Rockwell"/>
                <a:sym typeface="Rockwell"/>
              </a:rPr>
              <a:t>H</a:t>
            </a:r>
            <a:r>
              <a:rPr b="1" baseline="-25000" i="0" lang="en-US" sz="1800" u="none" cap="none" strike="noStrike">
                <a:solidFill>
                  <a:schemeClr val="dk1"/>
                </a:solidFill>
                <a:latin typeface="Rockwell"/>
                <a:ea typeface="Rockwell"/>
                <a:cs typeface="Rockwell"/>
                <a:sym typeface="Rockwell"/>
              </a:rPr>
              <a:t>x</a:t>
            </a:r>
            <a:r>
              <a:rPr b="1" i="0" lang="en-US" sz="1800" u="none" cap="none" strike="noStrike">
                <a:solidFill>
                  <a:schemeClr val="dk1"/>
                </a:solidFill>
                <a:latin typeface="Rockwell"/>
                <a:ea typeface="Rockwell"/>
                <a:cs typeface="Rockwell"/>
                <a:sym typeface="Rockwell"/>
              </a:rPr>
              <a:t> + O</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 🡪 CO</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 + H</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195" name="Google Shape;1195;p103"/>
          <p:cNvSpPr txBox="1"/>
          <p:nvPr/>
        </p:nvSpPr>
        <p:spPr>
          <a:xfrm>
            <a:off x="4521056" y="853171"/>
            <a:ext cx="35766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Acid-Base (Neutralization)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HA + BOH 🡪 H</a:t>
            </a:r>
            <a:r>
              <a:rPr b="1" baseline="-25000" i="0" lang="en-US" sz="1800" u="none" cap="none" strike="noStrike">
                <a:solidFill>
                  <a:schemeClr val="dk1"/>
                </a:solidFill>
                <a:latin typeface="Rockwell"/>
                <a:ea typeface="Rockwell"/>
                <a:cs typeface="Rockwell"/>
                <a:sym typeface="Rockwell"/>
              </a:rPr>
              <a:t>2</a:t>
            </a:r>
            <a:r>
              <a:rPr b="1" i="0" lang="en-US" sz="1800" u="none" cap="none" strike="noStrike">
                <a:solidFill>
                  <a:schemeClr val="dk1"/>
                </a:solidFill>
                <a:latin typeface="Rockwell"/>
                <a:ea typeface="Rockwell"/>
                <a:cs typeface="Rockwell"/>
                <a:sym typeface="Rockwell"/>
              </a:rPr>
              <a:t>O + BA</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196" name="Google Shape;1196;p103"/>
          <p:cNvSpPr txBox="1"/>
          <p:nvPr/>
        </p:nvSpPr>
        <p:spPr>
          <a:xfrm rot="-5400000">
            <a:off x="2010670" y="2290848"/>
            <a:ext cx="1986300" cy="6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Open Sans"/>
                <a:ea typeface="Open Sans"/>
                <a:cs typeface="Open Sans"/>
                <a:sym typeface="Open Sans"/>
              </a:rPr>
              <a:t>C. </a:t>
            </a:r>
            <a:r>
              <a:rPr b="0" i="1" lang="en-US" sz="1100" u="none" cap="none" strike="noStrike">
                <a:solidFill>
                  <a:schemeClr val="dk1"/>
                </a:solidFill>
                <a:latin typeface="Open Sans"/>
                <a:ea typeface="Open Sans"/>
                <a:cs typeface="Open Sans"/>
                <a:sym typeface="Open Sans"/>
              </a:rPr>
              <a:t>Pearson Chemistry</a:t>
            </a:r>
            <a:r>
              <a:rPr b="0" i="0" lang="en-US" sz="1100" u="none" cap="none" strike="noStrike">
                <a:solidFill>
                  <a:schemeClr val="dk1"/>
                </a:solidFill>
                <a:latin typeface="Open Sans"/>
                <a:ea typeface="Open Sans"/>
                <a:cs typeface="Open Sans"/>
                <a:sym typeface="Open Sans"/>
              </a:rPr>
              <a:t>. Boston, MA: Pearson, 2012. Print.</a:t>
            </a:r>
            <a:endParaRPr b="0" i="0" sz="1400" u="none" cap="none" strike="noStrike">
              <a:solidFill>
                <a:srgbClr val="000000"/>
              </a:solidFill>
              <a:latin typeface="Arial"/>
              <a:ea typeface="Arial"/>
              <a:cs typeface="Arial"/>
              <a:sym typeface="Arial"/>
            </a:endParaRPr>
          </a:p>
        </p:txBody>
      </p:sp>
      <p:sp>
        <p:nvSpPr>
          <p:cNvPr id="1197" name="Google Shape;1197;p103"/>
          <p:cNvSpPr txBox="1"/>
          <p:nvPr/>
        </p:nvSpPr>
        <p:spPr>
          <a:xfrm>
            <a:off x="173438" y="3584149"/>
            <a:ext cx="35766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Oxidation-Reduction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 </a:t>
            </a:r>
            <a:r>
              <a:rPr b="1" baseline="30000" i="0" lang="en-US" sz="1800" u="none" cap="none" strike="noStrike">
                <a:solidFill>
                  <a:schemeClr val="dk1"/>
                </a:solidFill>
                <a:latin typeface="Rockwell"/>
                <a:ea typeface="Rockwell"/>
                <a:cs typeface="Rockwell"/>
                <a:sym typeface="Rockwell"/>
              </a:rPr>
              <a:t>+ </a:t>
            </a:r>
            <a:r>
              <a:rPr b="1" i="0" lang="en-US" sz="1800" u="none" cap="none" strike="noStrike">
                <a:solidFill>
                  <a:schemeClr val="dk1"/>
                </a:solidFill>
                <a:latin typeface="Rockwell"/>
                <a:ea typeface="Rockwell"/>
                <a:cs typeface="Rockwell"/>
                <a:sym typeface="Rockwell"/>
              </a:rPr>
              <a:t>+ e</a:t>
            </a:r>
            <a:r>
              <a:rPr b="1" baseline="30000" i="0" lang="en-US" sz="1800" u="none" cap="none" strike="noStrike">
                <a:solidFill>
                  <a:schemeClr val="dk1"/>
                </a:solidFill>
                <a:latin typeface="Rockwell"/>
                <a:ea typeface="Rockwell"/>
                <a:cs typeface="Rockwell"/>
                <a:sym typeface="Rockwell"/>
              </a:rPr>
              <a:t>-</a:t>
            </a:r>
            <a:r>
              <a:rPr b="1" i="0" lang="en-US" sz="1800" u="none" cap="none" strike="noStrike">
                <a:solidFill>
                  <a:schemeClr val="dk1"/>
                </a:solidFill>
                <a:latin typeface="Rockwell"/>
                <a:ea typeface="Rockwell"/>
                <a:cs typeface="Rockwell"/>
                <a:sym typeface="Rockwell"/>
              </a:rPr>
              <a:t>  🡪  A</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B  🡪  B + e</a:t>
            </a:r>
            <a:r>
              <a:rPr b="1" baseline="30000" i="0" lang="en-US" sz="1800" u="none" cap="none" strike="noStrike">
                <a:solidFill>
                  <a:schemeClr val="dk1"/>
                </a:solidFill>
                <a:latin typeface="Rockwell"/>
                <a:ea typeface="Rockwell"/>
                <a:cs typeface="Rockwell"/>
                <a:sym typeface="Rockwell"/>
              </a:rPr>
              <a:t>-</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198" name="Google Shape;1198;p103"/>
          <p:cNvSpPr txBox="1"/>
          <p:nvPr/>
        </p:nvSpPr>
        <p:spPr>
          <a:xfrm>
            <a:off x="4521055" y="3488148"/>
            <a:ext cx="41982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Precipitation</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dk1"/>
                </a:solidFill>
                <a:latin typeface="Rockwell"/>
                <a:ea typeface="Rockwell"/>
                <a:cs typeface="Rockwell"/>
                <a:sym typeface="Rockwell"/>
              </a:rPr>
              <a:t>AB (aq) + CD (aq)🡪 AD (aq) + CB (s)</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pic>
        <p:nvPicPr>
          <p:cNvPr descr="D:\data\files\CHEM12_C11_figure_11.8.png" id="1199" name="Google Shape;1199;p103"/>
          <p:cNvPicPr preferRelativeResize="0"/>
          <p:nvPr/>
        </p:nvPicPr>
        <p:blipFill rotWithShape="1">
          <a:blip r:embed="rId4">
            <a:alphaModFix/>
          </a:blip>
          <a:srcRect b="10434" l="0" r="0" t="0"/>
          <a:stretch/>
        </p:blipFill>
        <p:spPr>
          <a:xfrm>
            <a:off x="173438" y="1242131"/>
            <a:ext cx="2614871" cy="2342017"/>
          </a:xfrm>
          <a:prstGeom prst="rect">
            <a:avLst/>
          </a:prstGeom>
          <a:noFill/>
          <a:ln>
            <a:noFill/>
          </a:ln>
        </p:spPr>
      </p:pic>
      <p:pic>
        <p:nvPicPr>
          <p:cNvPr descr="https://s-media-cache-ak0.pinimg.com/736x/f7/23/93/f723936cc7d58c4a4b114bb2f39a4202.jpg" id="1200" name="Google Shape;1200;p103"/>
          <p:cNvPicPr preferRelativeResize="0"/>
          <p:nvPr/>
        </p:nvPicPr>
        <p:blipFill rotWithShape="1">
          <a:blip r:embed="rId5">
            <a:alphaModFix/>
          </a:blip>
          <a:srcRect b="0" l="0" r="0" t="0"/>
          <a:stretch/>
        </p:blipFill>
        <p:spPr>
          <a:xfrm>
            <a:off x="5408033" y="4205399"/>
            <a:ext cx="2424113" cy="1809750"/>
          </a:xfrm>
          <a:prstGeom prst="rect">
            <a:avLst/>
          </a:prstGeom>
          <a:noFill/>
          <a:ln>
            <a:noFill/>
          </a:ln>
        </p:spPr>
      </p:pic>
      <p:pic>
        <p:nvPicPr>
          <p:cNvPr id="1201" name="Google Shape;1201;p103">
            <a:hlinkClick r:id="rId6"/>
          </p:cNvPr>
          <p:cNvPicPr preferRelativeResize="0"/>
          <p:nvPr/>
        </p:nvPicPr>
        <p:blipFill rotWithShape="1">
          <a:blip r:embed="rId7">
            <a:alphaModFix/>
          </a:blip>
          <a:srcRect b="0" l="0" r="0" t="0"/>
          <a:stretch/>
        </p:blipFill>
        <p:spPr>
          <a:xfrm>
            <a:off x="173437" y="4491148"/>
            <a:ext cx="3171332" cy="1524001"/>
          </a:xfrm>
          <a:prstGeom prst="rect">
            <a:avLst/>
          </a:prstGeom>
          <a:noFill/>
          <a:ln>
            <a:noFill/>
          </a:ln>
        </p:spPr>
      </p:pic>
      <p:pic>
        <p:nvPicPr>
          <p:cNvPr id="1202" name="Google Shape;1202;p103"/>
          <p:cNvPicPr preferRelativeResize="0"/>
          <p:nvPr/>
        </p:nvPicPr>
        <p:blipFill rotWithShape="1">
          <a:blip r:embed="rId8">
            <a:alphaModFix/>
          </a:blip>
          <a:srcRect b="0" l="0" r="0" t="17478"/>
          <a:stretch/>
        </p:blipFill>
        <p:spPr>
          <a:xfrm>
            <a:off x="4991966" y="1493594"/>
            <a:ext cx="2152650" cy="184717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6" name="Shape 1206"/>
        <p:cNvGrpSpPr/>
        <p:nvPr/>
      </p:nvGrpSpPr>
      <p:grpSpPr>
        <a:xfrm>
          <a:off x="0" y="0"/>
          <a:ext cx="0" cy="0"/>
          <a:chOff x="0" y="0"/>
          <a:chExt cx="0" cy="0"/>
        </a:xfrm>
      </p:grpSpPr>
      <p:sp>
        <p:nvSpPr>
          <p:cNvPr id="1207" name="Google Shape;1207;p104"/>
          <p:cNvSpPr txBox="1"/>
          <p:nvPr>
            <p:ph type="title"/>
          </p:nvPr>
        </p:nvSpPr>
        <p:spPr>
          <a:xfrm>
            <a:off x="498474" y="-17081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Evidence of Chemical Change</a:t>
            </a:r>
            <a:endParaRPr/>
          </a:p>
        </p:txBody>
      </p:sp>
      <p:sp>
        <p:nvSpPr>
          <p:cNvPr id="1208" name="Google Shape;1208;p104"/>
          <p:cNvSpPr/>
          <p:nvPr/>
        </p:nvSpPr>
        <p:spPr>
          <a:xfrm>
            <a:off x="210986" y="904514"/>
            <a:ext cx="7559100" cy="351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3366"/>
              </a:buClr>
              <a:buSzPts val="1800"/>
              <a:buFont typeface="Noto Sans Symbols"/>
              <a:buNone/>
            </a:pPr>
            <a:r>
              <a:t/>
            </a:r>
            <a:endParaRPr b="0" i="0" sz="2400" u="none" cap="none" strike="noStrike">
              <a:solidFill>
                <a:srgbClr val="666699"/>
              </a:solidFill>
              <a:latin typeface="Rockwell"/>
              <a:ea typeface="Rockwell"/>
              <a:cs typeface="Rockwell"/>
              <a:sym typeface="Rockwell"/>
            </a:endParaRPr>
          </a:p>
        </p:txBody>
      </p:sp>
      <p:sp>
        <p:nvSpPr>
          <p:cNvPr id="1209" name="Google Shape;1209;p10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3"/>
              </a:rPr>
              <a:t>Source</a:t>
            </a:r>
            <a:endParaRPr b="0" i="0" sz="1800" u="none" cap="none" strike="noStrike">
              <a:solidFill>
                <a:srgbClr val="000000"/>
              </a:solidFill>
              <a:latin typeface="Rockwell"/>
              <a:ea typeface="Rockwell"/>
              <a:cs typeface="Rockwell"/>
              <a:sym typeface="Rockwell"/>
            </a:endParaRPr>
          </a:p>
        </p:txBody>
      </p:sp>
      <p:sp>
        <p:nvSpPr>
          <p:cNvPr id="1210" name="Google Shape;1210;p104"/>
          <p:cNvSpPr txBox="1"/>
          <p:nvPr/>
        </p:nvSpPr>
        <p:spPr>
          <a:xfrm>
            <a:off x="8156093" y="1579600"/>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4"/>
              </a:rPr>
              <a:t>Video</a:t>
            </a:r>
            <a:endParaRPr b="0" i="0" sz="1800" u="none" cap="none" strike="noStrike">
              <a:solidFill>
                <a:srgbClr val="000000"/>
              </a:solidFill>
              <a:latin typeface="Rockwell"/>
              <a:ea typeface="Rockwell"/>
              <a:cs typeface="Rockwell"/>
              <a:sym typeface="Rockwell"/>
            </a:endParaRPr>
          </a:p>
        </p:txBody>
      </p:sp>
      <p:sp>
        <p:nvSpPr>
          <p:cNvPr id="1211" name="Google Shape;1211;p104"/>
          <p:cNvSpPr txBox="1"/>
          <p:nvPr/>
        </p:nvSpPr>
        <p:spPr>
          <a:xfrm>
            <a:off x="0" y="5993604"/>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3.10: Evaluate the classification of a process as a physical, chemical, or ambiguous change based on both macroscopic observations and the distinction between rearrangement of covalent interactions and noncovalent interactions</a:t>
            </a:r>
            <a:r>
              <a:rPr b="0" i="0" lang="en-US" sz="1800" u="none" cap="none" strike="noStrike">
                <a:solidFill>
                  <a:schemeClr val="dk1"/>
                </a:solidFill>
                <a:latin typeface="Rokkitt"/>
                <a:ea typeface="Rokkitt"/>
                <a:cs typeface="Rokkitt"/>
                <a:sym typeface="Rokkitt"/>
              </a:rPr>
              <a:t>.</a:t>
            </a: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rPr b="0" i="0" lang="en-US" sz="11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450"/>
              <a:buFont typeface="Rokkitt"/>
              <a:buNone/>
            </a:pP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212" name="Google Shape;1212;p104"/>
          <p:cNvSpPr/>
          <p:nvPr/>
        </p:nvSpPr>
        <p:spPr>
          <a:xfrm>
            <a:off x="8157537" y="1814074"/>
            <a:ext cx="91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5"/>
              </a:rPr>
              <a:t>Video</a:t>
            </a:r>
            <a:endParaRPr b="0" i="0" sz="1800" u="none" cap="none" strike="noStrike">
              <a:solidFill>
                <a:srgbClr val="000000"/>
              </a:solidFill>
              <a:latin typeface="Rockwell"/>
              <a:ea typeface="Rockwell"/>
              <a:cs typeface="Rockwell"/>
              <a:sym typeface="Rockwell"/>
            </a:endParaRPr>
          </a:p>
        </p:txBody>
      </p:sp>
      <p:pic>
        <p:nvPicPr>
          <p:cNvPr id="1213" name="Google Shape;1213;p104"/>
          <p:cNvPicPr preferRelativeResize="0"/>
          <p:nvPr/>
        </p:nvPicPr>
        <p:blipFill rotWithShape="1">
          <a:blip r:embed="rId6">
            <a:alphaModFix/>
          </a:blip>
          <a:srcRect b="0" l="0" r="0" t="0"/>
          <a:stretch/>
        </p:blipFill>
        <p:spPr>
          <a:xfrm>
            <a:off x="2078640" y="507307"/>
            <a:ext cx="4733656" cy="1732780"/>
          </a:xfrm>
          <a:prstGeom prst="rect">
            <a:avLst/>
          </a:prstGeom>
          <a:noFill/>
          <a:ln cap="flat" cmpd="sng" w="38100">
            <a:solidFill>
              <a:schemeClr val="accent1"/>
            </a:solidFill>
            <a:prstDash val="solid"/>
            <a:round/>
            <a:headEnd len="sm" w="sm" type="none"/>
            <a:tailEnd len="sm" w="sm" type="none"/>
          </a:ln>
        </p:spPr>
      </p:pic>
      <p:sp>
        <p:nvSpPr>
          <p:cNvPr id="1214" name="Google Shape;1214;p104"/>
          <p:cNvSpPr txBox="1"/>
          <p:nvPr/>
        </p:nvSpPr>
        <p:spPr>
          <a:xfrm>
            <a:off x="102946" y="2386062"/>
            <a:ext cx="8948100" cy="36933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50"/>
              <a:buFont typeface="Arial"/>
              <a:buNone/>
            </a:pPr>
            <a:r>
              <a:rPr b="1" i="0" lang="en-US" sz="1550" u="sng" cap="none" strike="noStrike">
                <a:solidFill>
                  <a:schemeClr val="lt1"/>
                </a:solidFill>
                <a:latin typeface="Rockwell"/>
                <a:ea typeface="Rockwell"/>
                <a:cs typeface="Rockwell"/>
                <a:sym typeface="Rockwell"/>
              </a:rPr>
              <a:t>Chemical Changes: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Production of a gas: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2KClO</a:t>
            </a:r>
            <a:r>
              <a:rPr b="0" baseline="-25000" i="0" lang="en-US" sz="1550" u="none" cap="none" strike="noStrike">
                <a:solidFill>
                  <a:schemeClr val="lt1"/>
                </a:solidFill>
                <a:latin typeface="Rockwell"/>
                <a:ea typeface="Rockwell"/>
                <a:cs typeface="Rockwell"/>
                <a:sym typeface="Rockwell"/>
              </a:rPr>
              <a:t>3</a:t>
            </a:r>
            <a:r>
              <a:rPr b="0" i="0" lang="en-US" sz="1550" u="none" cap="none" strike="noStrike">
                <a:solidFill>
                  <a:schemeClr val="lt1"/>
                </a:solidFill>
                <a:latin typeface="Rockwell"/>
                <a:ea typeface="Rockwell"/>
                <a:cs typeface="Rockwell"/>
                <a:sym typeface="Rockwell"/>
              </a:rPr>
              <a:t> </a:t>
            </a:r>
            <a:r>
              <a:rPr b="0" baseline="-25000" i="0" lang="en-US" sz="1550" u="none" cap="none" strike="noStrike">
                <a:solidFill>
                  <a:schemeClr val="lt1"/>
                </a:solidFill>
                <a:latin typeface="Rockwell"/>
                <a:ea typeface="Rockwell"/>
                <a:cs typeface="Rockwell"/>
                <a:sym typeface="Rockwell"/>
              </a:rPr>
              <a:t>(s) </a:t>
            </a:r>
            <a:r>
              <a:rPr b="0" i="0" lang="en-US" sz="1550" u="none" cap="none" strike="noStrike">
                <a:solidFill>
                  <a:schemeClr val="lt1"/>
                </a:solidFill>
                <a:latin typeface="Rockwell"/>
                <a:ea typeface="Rockwell"/>
                <a:cs typeface="Rockwell"/>
                <a:sym typeface="Rockwell"/>
              </a:rPr>
              <a:t>+ heat → 2KCl </a:t>
            </a:r>
            <a:r>
              <a:rPr b="0" baseline="-25000" i="0" lang="en-US" sz="1550" u="none" cap="none" strike="noStrike">
                <a:solidFill>
                  <a:schemeClr val="lt1"/>
                </a:solidFill>
                <a:latin typeface="Rockwell"/>
                <a:ea typeface="Rockwell"/>
                <a:cs typeface="Rockwell"/>
                <a:sym typeface="Rockwell"/>
              </a:rPr>
              <a:t>(s) </a:t>
            </a:r>
            <a:r>
              <a:rPr b="0" i="0" lang="en-US" sz="1550" u="none" cap="none" strike="noStrike">
                <a:solidFill>
                  <a:schemeClr val="lt1"/>
                </a:solidFill>
                <a:latin typeface="Rockwell"/>
                <a:ea typeface="Rockwell"/>
                <a:cs typeface="Rockwell"/>
                <a:sym typeface="Rockwell"/>
              </a:rPr>
              <a:t>+</a:t>
            </a:r>
            <a:r>
              <a:rPr b="0" baseline="-25000" i="0" lang="en-US" sz="1550" u="none" cap="none" strike="noStrike">
                <a:solidFill>
                  <a:schemeClr val="lt1"/>
                </a:solidFill>
                <a:latin typeface="Rockwell"/>
                <a:ea typeface="Rockwell"/>
                <a:cs typeface="Rockwell"/>
                <a:sym typeface="Rockwell"/>
              </a:rPr>
              <a:t> </a:t>
            </a:r>
            <a:r>
              <a:rPr b="0" i="0" lang="en-US" sz="1550" u="none" cap="none" strike="noStrike">
                <a:solidFill>
                  <a:schemeClr val="lt1"/>
                </a:solidFill>
                <a:latin typeface="Rockwell"/>
                <a:ea typeface="Rockwell"/>
                <a:cs typeface="Rockwell"/>
                <a:sym typeface="Rockwell"/>
              </a:rPr>
              <a:t> 3O</a:t>
            </a:r>
            <a:r>
              <a:rPr b="0" baseline="-25000" i="0" lang="en-US" sz="1550" u="none" cap="none" strike="noStrike">
                <a:solidFill>
                  <a:schemeClr val="lt1"/>
                </a:solidFill>
                <a:latin typeface="Rockwell"/>
                <a:ea typeface="Rockwell"/>
                <a:cs typeface="Rockwell"/>
                <a:sym typeface="Rockwell"/>
              </a:rPr>
              <a:t>2 (g)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baseline="-2500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Formation of a precipitate: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AgNO</a:t>
            </a:r>
            <a:r>
              <a:rPr b="0" baseline="-25000" i="0" lang="en-US" sz="1550" u="none" cap="none" strike="noStrike">
                <a:solidFill>
                  <a:schemeClr val="lt1"/>
                </a:solidFill>
                <a:latin typeface="Rockwell"/>
                <a:ea typeface="Rockwell"/>
                <a:cs typeface="Rockwell"/>
                <a:sym typeface="Rockwell"/>
              </a:rPr>
              <a:t>3</a:t>
            </a:r>
            <a:r>
              <a:rPr b="0" i="0" lang="en-US" sz="1550" u="none" cap="none" strike="noStrike">
                <a:solidFill>
                  <a:schemeClr val="lt1"/>
                </a:solidFill>
                <a:latin typeface="Rockwell"/>
                <a:ea typeface="Rockwell"/>
                <a:cs typeface="Rockwell"/>
                <a:sym typeface="Rockwell"/>
              </a:rPr>
              <a:t>)</a:t>
            </a:r>
            <a:r>
              <a:rPr b="0" baseline="-25000" i="0" lang="en-US" sz="1550" u="none" cap="none" strike="noStrike">
                <a:solidFill>
                  <a:schemeClr val="lt1"/>
                </a:solidFill>
                <a:latin typeface="Rockwell"/>
                <a:ea typeface="Rockwell"/>
                <a:cs typeface="Rockwell"/>
                <a:sym typeface="Rockwell"/>
              </a:rPr>
              <a:t> (aq)</a:t>
            </a:r>
            <a:r>
              <a:rPr b="0" i="0" lang="en-US" sz="1550" u="none" cap="none" strike="noStrike">
                <a:solidFill>
                  <a:schemeClr val="lt1"/>
                </a:solidFill>
                <a:latin typeface="Rockwell"/>
                <a:ea typeface="Rockwell"/>
                <a:cs typeface="Rockwell"/>
                <a:sym typeface="Rockwell"/>
              </a:rPr>
              <a:t> + KCl </a:t>
            </a:r>
            <a:r>
              <a:rPr b="0" baseline="-25000" i="0" lang="en-US" sz="1550" u="none" cap="none" strike="noStrike">
                <a:solidFill>
                  <a:schemeClr val="lt1"/>
                </a:solidFill>
                <a:latin typeface="Rockwell"/>
                <a:ea typeface="Rockwell"/>
                <a:cs typeface="Rockwell"/>
                <a:sym typeface="Rockwell"/>
              </a:rPr>
              <a:t>(aq)</a:t>
            </a:r>
            <a:r>
              <a:rPr b="0" i="0" lang="en-US" sz="1550" u="none" cap="none" strike="noStrike">
                <a:solidFill>
                  <a:schemeClr val="lt1"/>
                </a:solidFill>
                <a:latin typeface="Rockwell"/>
                <a:ea typeface="Rockwell"/>
                <a:cs typeface="Rockwell"/>
                <a:sym typeface="Rockwell"/>
              </a:rPr>
              <a:t> → AgCl </a:t>
            </a:r>
            <a:r>
              <a:rPr b="0" baseline="-25000" i="0" lang="en-US" sz="1550" u="none" cap="none" strike="noStrike">
                <a:solidFill>
                  <a:schemeClr val="lt1"/>
                </a:solidFill>
                <a:latin typeface="Rockwell"/>
                <a:ea typeface="Rockwell"/>
                <a:cs typeface="Rockwell"/>
                <a:sym typeface="Rockwell"/>
              </a:rPr>
              <a:t>(s)</a:t>
            </a:r>
            <a:r>
              <a:rPr b="0" i="0" lang="en-US" sz="1550" u="none" cap="none" strike="noStrike">
                <a:solidFill>
                  <a:schemeClr val="lt1"/>
                </a:solidFill>
                <a:latin typeface="Rockwell"/>
                <a:ea typeface="Rockwell"/>
                <a:cs typeface="Rockwell"/>
                <a:sym typeface="Rockwell"/>
              </a:rPr>
              <a:t>+ 2KNO</a:t>
            </a:r>
            <a:r>
              <a:rPr b="0" baseline="-25000" i="0" lang="en-US" sz="1550" u="none" cap="none" strike="noStrike">
                <a:solidFill>
                  <a:schemeClr val="lt1"/>
                </a:solidFill>
                <a:latin typeface="Rockwell"/>
                <a:ea typeface="Rockwell"/>
                <a:cs typeface="Rockwell"/>
                <a:sym typeface="Rockwell"/>
              </a:rPr>
              <a:t>3 (aq)</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baseline="-2500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Change in color: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Two white solids react to produce a mixture of a yellow and a white solid when shaken forcefully!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Pb(NO</a:t>
            </a:r>
            <a:r>
              <a:rPr b="0" baseline="-25000" i="0" lang="en-US" sz="1550" u="none" cap="none" strike="noStrike">
                <a:solidFill>
                  <a:schemeClr val="lt1"/>
                </a:solidFill>
                <a:latin typeface="Rockwell"/>
                <a:ea typeface="Rockwell"/>
                <a:cs typeface="Rockwell"/>
                <a:sym typeface="Rockwell"/>
              </a:rPr>
              <a:t>3</a:t>
            </a:r>
            <a:r>
              <a:rPr b="0" i="0" lang="en-US" sz="1550" u="none" cap="none" strike="noStrike">
                <a:solidFill>
                  <a:schemeClr val="lt1"/>
                </a:solidFill>
                <a:latin typeface="Rockwell"/>
                <a:ea typeface="Rockwell"/>
                <a:cs typeface="Rockwell"/>
                <a:sym typeface="Rockwell"/>
              </a:rPr>
              <a:t>)</a:t>
            </a:r>
            <a:r>
              <a:rPr b="0" baseline="-25000" i="0" lang="en-US" sz="1550" u="none" cap="none" strike="noStrike">
                <a:solidFill>
                  <a:schemeClr val="lt1"/>
                </a:solidFill>
                <a:latin typeface="Rockwell"/>
                <a:ea typeface="Rockwell"/>
                <a:cs typeface="Rockwell"/>
                <a:sym typeface="Rockwell"/>
              </a:rPr>
              <a:t>2 (s)</a:t>
            </a:r>
            <a:r>
              <a:rPr b="0" i="0" lang="en-US" sz="1550" u="none" cap="none" strike="noStrike">
                <a:solidFill>
                  <a:schemeClr val="lt1"/>
                </a:solidFill>
                <a:latin typeface="Rockwell"/>
                <a:ea typeface="Rockwell"/>
                <a:cs typeface="Rockwell"/>
                <a:sym typeface="Rockwell"/>
              </a:rPr>
              <a:t> + 2KI </a:t>
            </a:r>
            <a:r>
              <a:rPr b="0" baseline="-25000" i="0" lang="en-US" sz="1550" u="none" cap="none" strike="noStrike">
                <a:solidFill>
                  <a:schemeClr val="lt1"/>
                </a:solidFill>
                <a:latin typeface="Rockwell"/>
                <a:ea typeface="Rockwell"/>
                <a:cs typeface="Rockwell"/>
                <a:sym typeface="Rockwell"/>
              </a:rPr>
              <a:t>(s)</a:t>
            </a:r>
            <a:r>
              <a:rPr b="0" i="0" lang="en-US" sz="1550" u="none" cap="none" strike="noStrike">
                <a:solidFill>
                  <a:schemeClr val="lt1"/>
                </a:solidFill>
                <a:latin typeface="Rockwell"/>
                <a:ea typeface="Rockwell"/>
                <a:cs typeface="Rockwell"/>
                <a:sym typeface="Rockwell"/>
              </a:rPr>
              <a:t> → PbI</a:t>
            </a:r>
            <a:r>
              <a:rPr b="0" baseline="-25000" i="0" lang="en-US" sz="1550" u="none" cap="none" strike="noStrike">
                <a:solidFill>
                  <a:schemeClr val="lt1"/>
                </a:solidFill>
                <a:latin typeface="Rockwell"/>
                <a:ea typeface="Rockwell"/>
                <a:cs typeface="Rockwell"/>
                <a:sym typeface="Rockwell"/>
              </a:rPr>
              <a:t>2</a:t>
            </a:r>
            <a:r>
              <a:rPr b="0" i="0" lang="en-US" sz="1550" u="none" cap="none" strike="noStrike">
                <a:solidFill>
                  <a:schemeClr val="lt1"/>
                </a:solidFill>
                <a:latin typeface="Rockwell"/>
                <a:ea typeface="Rockwell"/>
                <a:cs typeface="Rockwell"/>
                <a:sym typeface="Rockwell"/>
              </a:rPr>
              <a:t> </a:t>
            </a:r>
            <a:r>
              <a:rPr b="0" baseline="-25000" i="0" lang="en-US" sz="1550" u="none" cap="none" strike="noStrike">
                <a:solidFill>
                  <a:schemeClr val="lt1"/>
                </a:solidFill>
                <a:latin typeface="Rockwell"/>
                <a:ea typeface="Rockwell"/>
                <a:cs typeface="Rockwell"/>
                <a:sym typeface="Rockwell"/>
              </a:rPr>
              <a:t>(s)</a:t>
            </a:r>
            <a:r>
              <a:rPr b="0" i="0" lang="en-US" sz="1550" u="none" cap="none" strike="noStrike">
                <a:solidFill>
                  <a:schemeClr val="lt1"/>
                </a:solidFill>
                <a:latin typeface="Rockwell"/>
                <a:ea typeface="Rockwell"/>
                <a:cs typeface="Rockwell"/>
                <a:sym typeface="Rockwell"/>
              </a:rPr>
              <a:t>+ 2KNO</a:t>
            </a:r>
            <a:r>
              <a:rPr b="0" baseline="-25000" i="0" lang="en-US" sz="1550" u="none" cap="none" strike="noStrike">
                <a:solidFill>
                  <a:schemeClr val="lt1"/>
                </a:solidFill>
                <a:latin typeface="Rockwell"/>
                <a:ea typeface="Rockwell"/>
                <a:cs typeface="Rockwell"/>
                <a:sym typeface="Rockwell"/>
              </a:rPr>
              <a:t>3 (s)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baseline="-2500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Production of heat*:</a:t>
            </a:r>
            <a:endParaRPr b="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2 Mg </a:t>
            </a:r>
            <a:r>
              <a:rPr b="0" baseline="-25000" i="0" lang="en-US" sz="1550" u="none" cap="none" strike="noStrike">
                <a:solidFill>
                  <a:schemeClr val="lt1"/>
                </a:solidFill>
                <a:latin typeface="Rockwell"/>
                <a:ea typeface="Rockwell"/>
                <a:cs typeface="Rockwell"/>
                <a:sym typeface="Rockwell"/>
              </a:rPr>
              <a:t>(s)</a:t>
            </a:r>
            <a:r>
              <a:rPr b="0" i="0" lang="en-US" sz="1550" u="none" cap="none" strike="noStrike">
                <a:solidFill>
                  <a:schemeClr val="lt1"/>
                </a:solidFill>
                <a:latin typeface="Rockwell"/>
                <a:ea typeface="Rockwell"/>
                <a:cs typeface="Rockwell"/>
                <a:sym typeface="Rockwell"/>
              </a:rPr>
              <a:t> + O</a:t>
            </a:r>
            <a:r>
              <a:rPr b="0" baseline="-25000" i="0" lang="en-US" sz="1550" u="none" cap="none" strike="noStrike">
                <a:solidFill>
                  <a:schemeClr val="lt1"/>
                </a:solidFill>
                <a:latin typeface="Rockwell"/>
                <a:ea typeface="Rockwell"/>
                <a:cs typeface="Rockwell"/>
                <a:sym typeface="Rockwell"/>
              </a:rPr>
              <a:t>2 (s)</a:t>
            </a:r>
            <a:r>
              <a:rPr b="0" i="0" lang="en-US" sz="1550" u="none" cap="none" strike="noStrike">
                <a:solidFill>
                  <a:schemeClr val="lt1"/>
                </a:solidFill>
                <a:latin typeface="Rockwell"/>
                <a:ea typeface="Rockwell"/>
                <a:cs typeface="Rockwell"/>
                <a:sym typeface="Rockwell"/>
              </a:rPr>
              <a:t> → 2MgO </a:t>
            </a:r>
            <a:r>
              <a:rPr b="0" baseline="-25000" i="0" lang="en-US" sz="1550" u="none" cap="none" strike="noStrike">
                <a:solidFill>
                  <a:schemeClr val="lt1"/>
                </a:solidFill>
                <a:latin typeface="Rockwell"/>
                <a:ea typeface="Rockwell"/>
                <a:cs typeface="Rockwell"/>
                <a:sym typeface="Rockwell"/>
              </a:rPr>
              <a:t>(s) </a:t>
            </a:r>
            <a:r>
              <a:rPr b="0" i="0" lang="en-US" sz="1550" u="none" cap="none" strike="noStrike">
                <a:solidFill>
                  <a:schemeClr val="lt1"/>
                </a:solidFill>
                <a:latin typeface="Rockwell"/>
                <a:ea typeface="Rockwell"/>
                <a:cs typeface="Rockwell"/>
                <a:sym typeface="Rockwell"/>
              </a:rPr>
              <a:t>+ heat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*can also include the absorption of heat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rPr b="1" i="0" lang="en-US" sz="1550" u="sng" cap="none" strike="noStrike">
                <a:solidFill>
                  <a:schemeClr val="lt1"/>
                </a:solidFill>
                <a:latin typeface="Rockwell"/>
                <a:ea typeface="Rockwell"/>
                <a:cs typeface="Rockwell"/>
                <a:sym typeface="Rockwell"/>
              </a:rPr>
              <a:t>Physical Changes: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rPr b="0" i="0" lang="en-US" sz="1550" u="none" cap="none" strike="noStrike">
                <a:solidFill>
                  <a:schemeClr val="lt1"/>
                </a:solidFill>
                <a:latin typeface="Rockwell"/>
                <a:ea typeface="Rockwell"/>
                <a:cs typeface="Rockwell"/>
                <a:sym typeface="Rockwell"/>
              </a:rPr>
              <a:t>may produce similar visible evidence (i.e. boiling water creates “bubbles,” but bonds are not broken and reformed. No new substances are made.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550"/>
              <a:buFont typeface="Arial"/>
              <a:buNone/>
            </a:pPr>
            <a:r>
              <a:t/>
            </a:r>
            <a:endParaRPr b="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550"/>
              <a:buFont typeface="Arial"/>
              <a:buNone/>
            </a:pPr>
            <a:r>
              <a:t/>
            </a:r>
            <a:endParaRPr b="0" baseline="-25000" i="0" sz="155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baseline="-25000" i="0" sz="1800" u="none" cap="none" strike="noStrike">
              <a:solidFill>
                <a:schemeClr val="lt1"/>
              </a:solidFill>
              <a:latin typeface="Rockwell"/>
              <a:ea typeface="Rockwell"/>
              <a:cs typeface="Rockwell"/>
              <a:sym typeface="Rockwell"/>
            </a:endParaRPr>
          </a:p>
        </p:txBody>
      </p:sp>
      <p:sp>
        <p:nvSpPr>
          <p:cNvPr id="1215" name="Google Shape;1215;p104"/>
          <p:cNvSpPr txBox="1"/>
          <p:nvPr/>
        </p:nvSpPr>
        <p:spPr>
          <a:xfrm>
            <a:off x="8164383" y="2058465"/>
            <a:ext cx="824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7"/>
              </a:rPr>
              <a:t>Video</a:t>
            </a:r>
            <a:endParaRPr b="0" i="0" sz="1800" u="none" cap="none" strike="noStrike">
              <a:solidFill>
                <a:schemeClr val="dk1"/>
              </a:solidFill>
              <a:latin typeface="Rockwell"/>
              <a:ea typeface="Rockwell"/>
              <a:cs typeface="Rockwell"/>
              <a:sym typeface="Rockwell"/>
            </a:endParaRPr>
          </a:p>
        </p:txBody>
      </p:sp>
      <p:sp>
        <p:nvSpPr>
          <p:cNvPr id="1216" name="Google Shape;1216;p104"/>
          <p:cNvSpPr/>
          <p:nvPr/>
        </p:nvSpPr>
        <p:spPr>
          <a:xfrm>
            <a:off x="1252510" y="711473"/>
            <a:ext cx="4711500" cy="4101300"/>
          </a:xfrm>
          <a:prstGeom prst="cloudCallout">
            <a:avLst>
              <a:gd fmla="val -20833" name="adj1"/>
              <a:gd fmla="val 62500"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Note: it is a common misconception that boiling water makes O</a:t>
            </a:r>
            <a:r>
              <a:rPr b="0" baseline="-25000" i="0" lang="en-US" sz="1800" u="none" cap="none" strike="noStrike">
                <a:solidFill>
                  <a:schemeClr val="lt1"/>
                </a:solidFill>
                <a:latin typeface="Rockwell"/>
                <a:ea typeface="Rockwell"/>
                <a:cs typeface="Rockwell"/>
                <a:sym typeface="Rockwell"/>
              </a:rPr>
              <a:t>2</a:t>
            </a:r>
            <a:r>
              <a:rPr b="0" i="0" lang="en-US" sz="1800" u="none" cap="none" strike="noStrike">
                <a:solidFill>
                  <a:schemeClr val="lt1"/>
                </a:solidFill>
                <a:latin typeface="Rockwell"/>
                <a:ea typeface="Rockwell"/>
                <a:cs typeface="Rockwell"/>
                <a:sym typeface="Rockwell"/>
              </a:rPr>
              <a:t> and H</a:t>
            </a:r>
            <a:r>
              <a:rPr b="0" baseline="-25000" i="0" lang="en-US" sz="1800" u="none" cap="none" strike="noStrike">
                <a:solidFill>
                  <a:schemeClr val="lt1"/>
                </a:solidFill>
                <a:latin typeface="Rockwell"/>
                <a:ea typeface="Rockwell"/>
                <a:cs typeface="Rockwell"/>
                <a:sym typeface="Rockwell"/>
              </a:rPr>
              <a:t>2</a:t>
            </a:r>
            <a:r>
              <a:rPr b="0" i="0" lang="en-US" sz="1800" u="none" cap="none" strike="noStrike">
                <a:solidFill>
                  <a:schemeClr val="lt1"/>
                </a:solidFill>
                <a:latin typeface="Rockwell"/>
                <a:ea typeface="Rockwell"/>
                <a:cs typeface="Rockwell"/>
                <a:sym typeface="Rockwell"/>
              </a:rPr>
              <a:t> gas. Notice that the water molecule stays intact as the water boils. Covalent bonds are not broken with this physical change- only intermolecular attractions (hydrogen bonds) between water molecules.</a:t>
            </a:r>
            <a:endParaRPr b="0" i="0" sz="1800" u="none" cap="none" strike="noStrike">
              <a:solidFill>
                <a:schemeClr val="lt1"/>
              </a:solidFill>
              <a:latin typeface="Rockwell"/>
              <a:ea typeface="Rockwell"/>
              <a:cs typeface="Rockwell"/>
              <a:sym typeface="Rockwell"/>
            </a:endParaRPr>
          </a:p>
        </p:txBody>
      </p:sp>
      <p:pic>
        <p:nvPicPr>
          <p:cNvPr descr="boilingwater.gif" id="1217" name="Google Shape;1217;p104"/>
          <p:cNvPicPr preferRelativeResize="0"/>
          <p:nvPr/>
        </p:nvPicPr>
        <p:blipFill rotWithShape="1">
          <a:blip r:embed="rId8">
            <a:alphaModFix/>
          </a:blip>
          <a:srcRect b="0" l="0" r="0" t="0"/>
          <a:stretch/>
        </p:blipFill>
        <p:spPr>
          <a:xfrm>
            <a:off x="5043176" y="3784169"/>
            <a:ext cx="3442307" cy="2113132"/>
          </a:xfrm>
          <a:prstGeom prst="rect">
            <a:avLst/>
          </a:prstGeom>
          <a:noFill/>
          <a:ln cap="flat" cmpd="sng" w="38100">
            <a:solidFill>
              <a:schemeClr val="accent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1216">
                                            <p:txEl>
                                              <p:pRg end="0" st="0"/>
                                            </p:txEl>
                                          </p:spTgt>
                                        </p:tgtEl>
                                        <p:attrNameLst>
                                          <p:attrName>style.visibility</p:attrName>
                                        </p:attrNameLst>
                                      </p:cBhvr>
                                      <p:to>
                                        <p:strVal val="visible"/>
                                      </p:to>
                                    </p:set>
                                    <p:anim calcmode="lin" valueType="num">
                                      <p:cBhvr additive="base">
                                        <p:cTn dur="500"/>
                                        <p:tgtEl>
                                          <p:spTgt spid="121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1" name="Shape 1221"/>
        <p:cNvGrpSpPr/>
        <p:nvPr/>
      </p:nvGrpSpPr>
      <p:grpSpPr>
        <a:xfrm>
          <a:off x="0" y="0"/>
          <a:ext cx="0" cy="0"/>
          <a:chOff x="0" y="0"/>
          <a:chExt cx="0" cy="0"/>
        </a:xfrm>
      </p:grpSpPr>
      <p:sp>
        <p:nvSpPr>
          <p:cNvPr id="1222" name="Google Shape;1222;p105"/>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Balanced Equations</a:t>
            </a:r>
            <a:endParaRPr/>
          </a:p>
        </p:txBody>
      </p:sp>
      <p:sp>
        <p:nvSpPr>
          <p:cNvPr id="1223" name="Google Shape;1223;p105"/>
          <p:cNvSpPr/>
          <p:nvPr/>
        </p:nvSpPr>
        <p:spPr>
          <a:xfrm>
            <a:off x="365349"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224" name="Google Shape;1224;p105"/>
          <p:cNvSpPr txBox="1"/>
          <p:nvPr/>
        </p:nvSpPr>
        <p:spPr>
          <a:xfrm>
            <a:off x="0" y="5986883"/>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3.2: 	The student can translate an observed chemical change into a balanced chemical equation and justify the choice of equation type (molecular, ionic, or net ionic) in terms of utility for the given circumstances.																</a:t>
            </a:r>
            <a:endParaRPr b="0" i="0" sz="1800" u="none" cap="none" strike="noStrike">
              <a:solidFill>
                <a:schemeClr val="dk1"/>
              </a:solidFill>
              <a:latin typeface="Rockwell"/>
              <a:ea typeface="Rockwell"/>
              <a:cs typeface="Rockwell"/>
              <a:sym typeface="Rockwell"/>
            </a:endParaRPr>
          </a:p>
        </p:txBody>
      </p:sp>
      <p:sp>
        <p:nvSpPr>
          <p:cNvPr id="1225" name="Google Shape;1225;p10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226" name="Google Shape;1226;p105"/>
          <p:cNvSpPr txBox="1"/>
          <p:nvPr/>
        </p:nvSpPr>
        <p:spPr>
          <a:xfrm>
            <a:off x="8157538" y="1816854"/>
            <a:ext cx="9864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Quizlet</a:t>
            </a:r>
            <a:endParaRPr b="0" i="0" sz="1800" u="none" cap="none" strike="noStrike">
              <a:solidFill>
                <a:schemeClr val="dk1"/>
              </a:solidFill>
              <a:latin typeface="Rockwell"/>
              <a:ea typeface="Rockwell"/>
              <a:cs typeface="Rockwell"/>
              <a:sym typeface="Rockwell"/>
            </a:endParaRPr>
          </a:p>
        </p:txBody>
      </p:sp>
      <p:pic>
        <p:nvPicPr>
          <p:cNvPr id="1227" name="Google Shape;1227;p105"/>
          <p:cNvPicPr preferRelativeResize="0"/>
          <p:nvPr/>
        </p:nvPicPr>
        <p:blipFill rotWithShape="1">
          <a:blip r:embed="rId6">
            <a:alphaModFix/>
          </a:blip>
          <a:srcRect b="0" l="0" r="0" t="0"/>
          <a:stretch/>
        </p:blipFill>
        <p:spPr>
          <a:xfrm>
            <a:off x="282221" y="2311230"/>
            <a:ext cx="4705350" cy="3367176"/>
          </a:xfrm>
          <a:prstGeom prst="rect">
            <a:avLst/>
          </a:prstGeom>
          <a:noFill/>
          <a:ln>
            <a:noFill/>
          </a:ln>
        </p:spPr>
      </p:pic>
      <p:graphicFrame>
        <p:nvGraphicFramePr>
          <p:cNvPr id="1228" name="Google Shape;1228;p105"/>
          <p:cNvGraphicFramePr/>
          <p:nvPr/>
        </p:nvGraphicFramePr>
        <p:xfrm>
          <a:off x="498474" y="975303"/>
          <a:ext cx="3000000" cy="3000000"/>
        </p:xfrm>
        <a:graphic>
          <a:graphicData uri="http://schemas.openxmlformats.org/drawingml/2006/table">
            <a:tbl>
              <a:tblPr bandRow="1" firstRow="1">
                <a:noFill/>
                <a:tableStyleId>{87A11DEB-E3CD-4118-B5E7-ECB436E71137}</a:tableStyleId>
              </a:tblPr>
              <a:tblGrid>
                <a:gridCol w="1838050"/>
                <a:gridCol w="5347850"/>
              </a:tblGrid>
              <a:tr h="370850">
                <a:tc>
                  <a:txBody>
                    <a:bodyPr/>
                    <a:lstStyle/>
                    <a:p>
                      <a:pPr indent="0" lvl="0" marL="0" marR="0" rtl="0" algn="r">
                        <a:lnSpc>
                          <a:spcPct val="100000"/>
                        </a:lnSpc>
                        <a:spcBef>
                          <a:spcPts val="0"/>
                        </a:spcBef>
                        <a:spcAft>
                          <a:spcPts val="0"/>
                        </a:spcAft>
                        <a:buClr>
                          <a:srgbClr val="000000"/>
                        </a:buClr>
                        <a:buSzPts val="1200"/>
                        <a:buFont typeface="Arial"/>
                        <a:buNone/>
                      </a:pPr>
                      <a:r>
                        <a:rPr b="1" lang="en-US" sz="1200" u="none" cap="none" strike="noStrike">
                          <a:solidFill>
                            <a:schemeClr val="dk1"/>
                          </a:solidFill>
                        </a:rPr>
                        <a:t>Complete  Molecular: </a:t>
                      </a:r>
                      <a:endParaRPr b="1" sz="1200" u="none" cap="none" strike="noStrike">
                        <a:solidFill>
                          <a:schemeClr val="dk1"/>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Rockwell"/>
                        <a:buNone/>
                      </a:pPr>
                      <a:r>
                        <a:rPr b="0" lang="en-US" sz="1200" u="none" cap="none" strike="noStrike">
                          <a:solidFill>
                            <a:schemeClr val="dk1"/>
                          </a:solidFill>
                        </a:rPr>
                        <a:t>AgNO</a:t>
                      </a:r>
                      <a:r>
                        <a:rPr b="0" baseline="-25000" lang="en-US" sz="1200" u="none" cap="none" strike="noStrike">
                          <a:solidFill>
                            <a:schemeClr val="dk1"/>
                          </a:solidFill>
                        </a:rPr>
                        <a:t>3 </a:t>
                      </a:r>
                      <a:r>
                        <a:rPr b="0" lang="en-US" sz="1200" u="none" cap="none" strike="noStrike">
                          <a:solidFill>
                            <a:schemeClr val="dk1"/>
                          </a:solidFill>
                        </a:rPr>
                        <a:t>(</a:t>
                      </a:r>
                      <a:r>
                        <a:rPr b="0" i="1" lang="en-US" sz="1200" u="none" cap="none" strike="noStrike">
                          <a:solidFill>
                            <a:schemeClr val="dk1"/>
                          </a:solidFill>
                        </a:rPr>
                        <a:t>aq</a:t>
                      </a:r>
                      <a:r>
                        <a:rPr b="0" lang="en-US" sz="1200" u="none" cap="none" strike="noStrike">
                          <a:solidFill>
                            <a:schemeClr val="dk1"/>
                          </a:solidFill>
                        </a:rPr>
                        <a:t>) + KCl</a:t>
                      </a:r>
                      <a:r>
                        <a:rPr b="0" baseline="-25000" lang="en-US" sz="1200" u="none" cap="none" strike="noStrike">
                          <a:solidFill>
                            <a:schemeClr val="dk1"/>
                          </a:solidFill>
                        </a:rPr>
                        <a:t> </a:t>
                      </a:r>
                      <a:r>
                        <a:rPr b="0" lang="en-US" sz="1200" u="none" cap="none" strike="noStrike">
                          <a:solidFill>
                            <a:schemeClr val="dk1"/>
                          </a:solidFill>
                        </a:rPr>
                        <a:t>(</a:t>
                      </a:r>
                      <a:r>
                        <a:rPr b="0" i="1" lang="en-US" sz="1200" u="none" cap="none" strike="noStrike">
                          <a:solidFill>
                            <a:schemeClr val="dk1"/>
                          </a:solidFill>
                        </a:rPr>
                        <a:t>aq</a:t>
                      </a:r>
                      <a:r>
                        <a:rPr b="0" lang="en-US" sz="1200" u="none" cap="none" strike="noStrike">
                          <a:solidFill>
                            <a:schemeClr val="dk1"/>
                          </a:solidFill>
                        </a:rPr>
                        <a:t>)</a:t>
                      </a:r>
                      <a:r>
                        <a:rPr b="0" baseline="-25000" lang="en-US" sz="1200" u="none" cap="none" strike="noStrike">
                          <a:solidFill>
                            <a:schemeClr val="dk1"/>
                          </a:solidFill>
                        </a:rPr>
                        <a:t> </a:t>
                      </a:r>
                      <a:r>
                        <a:rPr b="0" lang="en-US" sz="1200" u="none" cap="none" strike="noStrike">
                          <a:solidFill>
                            <a:schemeClr val="dk1"/>
                          </a:solidFill>
                        </a:rPr>
                        <a:t>⎯→ AgCl</a:t>
                      </a:r>
                      <a:r>
                        <a:rPr b="0" baseline="-25000" lang="en-US" sz="1200" u="none" cap="none" strike="noStrike">
                          <a:solidFill>
                            <a:schemeClr val="dk1"/>
                          </a:solidFill>
                        </a:rPr>
                        <a:t> </a:t>
                      </a:r>
                      <a:r>
                        <a:rPr b="0" lang="en-US" sz="1200" u="none" cap="none" strike="noStrike">
                          <a:solidFill>
                            <a:schemeClr val="dk1"/>
                          </a:solidFill>
                        </a:rPr>
                        <a:t>(</a:t>
                      </a:r>
                      <a:r>
                        <a:rPr b="0" i="1" lang="en-US" sz="1200" u="none" cap="none" strike="noStrike">
                          <a:solidFill>
                            <a:schemeClr val="dk1"/>
                          </a:solidFill>
                        </a:rPr>
                        <a:t>s</a:t>
                      </a:r>
                      <a:r>
                        <a:rPr b="0" lang="en-US" sz="1200" u="none" cap="none" strike="noStrike">
                          <a:solidFill>
                            <a:schemeClr val="dk1"/>
                          </a:solidFill>
                        </a:rPr>
                        <a:t>) + KNO</a:t>
                      </a:r>
                      <a:r>
                        <a:rPr b="0" baseline="-25000" lang="en-US" sz="1200" u="none" cap="none" strike="noStrike">
                          <a:solidFill>
                            <a:schemeClr val="dk1"/>
                          </a:solidFill>
                        </a:rPr>
                        <a:t>3 </a:t>
                      </a:r>
                      <a:r>
                        <a:rPr b="0" lang="en-US" sz="1200" u="none" cap="none" strike="noStrike">
                          <a:solidFill>
                            <a:schemeClr val="dk1"/>
                          </a:solidFill>
                        </a:rPr>
                        <a:t>(</a:t>
                      </a:r>
                      <a:r>
                        <a:rPr b="0" i="1" lang="en-US" sz="1200" u="none" cap="none" strike="noStrike">
                          <a:solidFill>
                            <a:schemeClr val="dk1"/>
                          </a:solidFill>
                        </a:rPr>
                        <a:t>aq</a:t>
                      </a:r>
                      <a:r>
                        <a:rPr b="0" lang="en-US" sz="1200" u="none" cap="none" strike="noStrike">
                          <a:solidFill>
                            <a:schemeClr val="dk1"/>
                          </a:solidFill>
                        </a:rPr>
                        <a: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70850">
                <a:tc>
                  <a:txBody>
                    <a:bodyPr/>
                    <a:lstStyle/>
                    <a:p>
                      <a:pPr indent="0" lvl="0" marL="0" marR="0" rtl="0" algn="r">
                        <a:lnSpc>
                          <a:spcPct val="100000"/>
                        </a:lnSpc>
                        <a:spcBef>
                          <a:spcPts val="0"/>
                        </a:spcBef>
                        <a:spcAft>
                          <a:spcPts val="0"/>
                        </a:spcAft>
                        <a:buClr>
                          <a:srgbClr val="000000"/>
                        </a:buClr>
                        <a:buSzPts val="1200"/>
                        <a:buFont typeface="Arial"/>
                        <a:buNone/>
                      </a:pPr>
                      <a:r>
                        <a:rPr b="1" lang="en-US" sz="1200" u="none" cap="none" strike="noStrike"/>
                        <a:t>Complete Ionic : </a:t>
                      </a:r>
                      <a:endParaRPr b="1" sz="1200" u="none" cap="none" strike="noStrike">
                        <a:solidFill>
                          <a:schemeClr val="dk1"/>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Rockwell"/>
                        <a:buNone/>
                      </a:pPr>
                      <a:r>
                        <a:rPr lang="en-US" sz="1200" u="none" cap="none" strike="noStrike"/>
                        <a:t>Ag</a:t>
                      </a:r>
                      <a:r>
                        <a:rPr baseline="30000" lang="en-US" sz="1200" u="none" cap="none" strike="noStrike"/>
                        <a:t>+</a:t>
                      </a:r>
                      <a:r>
                        <a:rPr lang="en-US" sz="1200" u="none" cap="none" strike="noStrike"/>
                        <a:t>(aq) + NO</a:t>
                      </a:r>
                      <a:r>
                        <a:rPr baseline="-25000" lang="en-US" sz="1200" u="none" cap="none" strike="noStrike"/>
                        <a:t>3</a:t>
                      </a:r>
                      <a:r>
                        <a:rPr baseline="30000" lang="en-US" sz="1200" u="none" cap="none" strike="noStrike"/>
                        <a:t>-</a:t>
                      </a:r>
                      <a:r>
                        <a:rPr lang="en-US" sz="1200" u="none" cap="none" strike="noStrike"/>
                        <a:t>(</a:t>
                      </a:r>
                      <a:r>
                        <a:rPr i="1" lang="en-US" sz="1200" u="none" cap="none" strike="noStrike"/>
                        <a:t>aq</a:t>
                      </a:r>
                      <a:r>
                        <a:rPr lang="en-US" sz="1200" u="none" cap="none" strike="noStrike"/>
                        <a:t>) + K</a:t>
                      </a:r>
                      <a:r>
                        <a:rPr baseline="30000" lang="en-US" sz="1200" u="none" cap="none" strike="noStrike"/>
                        <a:t>+</a:t>
                      </a:r>
                      <a:r>
                        <a:rPr lang="en-US" sz="1200" u="none" cap="none" strike="noStrike"/>
                        <a:t>(aq) + Cl</a:t>
                      </a:r>
                      <a:r>
                        <a:rPr baseline="30000" lang="en-US" sz="1200" u="none" cap="none" strike="noStrike"/>
                        <a:t>-</a:t>
                      </a:r>
                      <a:r>
                        <a:rPr lang="en-US" sz="1200" u="none" cap="none" strike="noStrike"/>
                        <a:t>(</a:t>
                      </a:r>
                      <a:r>
                        <a:rPr i="1" lang="en-US" sz="1200" u="none" cap="none" strike="noStrike"/>
                        <a:t>aq</a:t>
                      </a:r>
                      <a:r>
                        <a:rPr lang="en-US" sz="1200" u="none" cap="none" strike="noStrike"/>
                        <a:t>)</a:t>
                      </a:r>
                      <a:r>
                        <a:rPr baseline="-25000" lang="en-US" sz="1200" u="none" cap="none" strike="noStrike"/>
                        <a:t> </a:t>
                      </a:r>
                      <a:r>
                        <a:rPr lang="en-US" sz="1200" u="none" cap="none" strike="noStrike"/>
                        <a:t>⎯→  AgCl</a:t>
                      </a:r>
                      <a:r>
                        <a:rPr baseline="-25000" lang="en-US" sz="1200" u="none" cap="none" strike="noStrike"/>
                        <a:t> </a:t>
                      </a:r>
                      <a:r>
                        <a:rPr lang="en-US" sz="1200" u="none" cap="none" strike="noStrike"/>
                        <a:t>(</a:t>
                      </a:r>
                      <a:r>
                        <a:rPr i="1" lang="en-US" sz="1200" u="none" cap="none" strike="noStrike"/>
                        <a:t>s</a:t>
                      </a:r>
                      <a:r>
                        <a:rPr lang="en-US" sz="1200" u="none" cap="none" strike="noStrike"/>
                        <a:t>) + K</a:t>
                      </a:r>
                      <a:r>
                        <a:rPr baseline="30000" lang="en-US" sz="1200" u="none" cap="none" strike="noStrike"/>
                        <a:t>+</a:t>
                      </a:r>
                      <a:r>
                        <a:rPr lang="en-US" sz="1200" u="none" cap="none" strike="noStrike"/>
                        <a:t>(aq) + NO</a:t>
                      </a:r>
                      <a:r>
                        <a:rPr baseline="-25000" lang="en-US" sz="1200" u="none" cap="none" strike="noStrike"/>
                        <a:t>3</a:t>
                      </a:r>
                      <a:r>
                        <a:rPr baseline="30000" lang="en-US" sz="1200" u="none" cap="none" strike="noStrike"/>
                        <a:t>-</a:t>
                      </a:r>
                      <a:r>
                        <a:rPr lang="en-US" sz="1200" u="none" cap="none" strike="noStrike"/>
                        <a:t>(</a:t>
                      </a:r>
                      <a:r>
                        <a:rPr i="1" lang="en-US" sz="1200" u="none" cap="none" strike="noStrike"/>
                        <a:t>aq</a:t>
                      </a:r>
                      <a:r>
                        <a:rPr lang="en-US" sz="1200" u="none" cap="none" strike="noStrike"/>
                        <a: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r h="370850">
                <a:tc>
                  <a:txBody>
                    <a:bodyPr/>
                    <a:lstStyle/>
                    <a:p>
                      <a:pPr indent="0" lvl="0" marL="0" marR="0" rtl="0" algn="r">
                        <a:lnSpc>
                          <a:spcPct val="100000"/>
                        </a:lnSpc>
                        <a:spcBef>
                          <a:spcPts val="0"/>
                        </a:spcBef>
                        <a:spcAft>
                          <a:spcPts val="0"/>
                        </a:spcAft>
                        <a:buClr>
                          <a:srgbClr val="000000"/>
                        </a:buClr>
                        <a:buSzPts val="1200"/>
                        <a:buFont typeface="Arial"/>
                        <a:buNone/>
                      </a:pPr>
                      <a:r>
                        <a:rPr b="1" lang="en-US" sz="1200" u="none" cap="none" strike="noStrike"/>
                        <a:t>Net Ionic : </a:t>
                      </a:r>
                      <a:endParaRPr b="1" sz="1200" u="none" cap="none" strike="noStrike">
                        <a:solidFill>
                          <a:schemeClr val="dk1"/>
                        </a:solidFill>
                      </a:endParaRPr>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chemeClr val="dk1"/>
                        </a:buClr>
                        <a:buSzPts val="1200"/>
                        <a:buFont typeface="Rockwell"/>
                        <a:buNone/>
                      </a:pPr>
                      <a:r>
                        <a:rPr lang="en-US" sz="1200" u="none" cap="none" strike="noStrike"/>
                        <a:t>Ag</a:t>
                      </a:r>
                      <a:r>
                        <a:rPr baseline="30000" lang="en-US" sz="1200" u="none" cap="none" strike="noStrike"/>
                        <a:t>+</a:t>
                      </a:r>
                      <a:r>
                        <a:rPr lang="en-US" sz="1200" u="none" cap="none" strike="noStrike"/>
                        <a:t>(aq) + Cl</a:t>
                      </a:r>
                      <a:r>
                        <a:rPr baseline="30000" lang="en-US" sz="1200" u="none" cap="none" strike="noStrike"/>
                        <a:t>-</a:t>
                      </a:r>
                      <a:r>
                        <a:rPr lang="en-US" sz="1200" u="none" cap="none" strike="noStrike"/>
                        <a:t>(</a:t>
                      </a:r>
                      <a:r>
                        <a:rPr i="1" lang="en-US" sz="1200" u="none" cap="none" strike="noStrike"/>
                        <a:t>aq</a:t>
                      </a:r>
                      <a:r>
                        <a:rPr lang="en-US" sz="1200" u="none" cap="none" strike="noStrike"/>
                        <a:t>)</a:t>
                      </a:r>
                      <a:r>
                        <a:rPr baseline="-25000" lang="en-US" sz="1200" u="none" cap="none" strike="noStrike"/>
                        <a:t> </a:t>
                      </a:r>
                      <a:r>
                        <a:rPr lang="en-US" sz="1200" u="none" cap="none" strike="noStrike"/>
                        <a:t>⎯→  AgCl</a:t>
                      </a:r>
                      <a:r>
                        <a:rPr baseline="-25000" lang="en-US" sz="1200" u="none" cap="none" strike="noStrike"/>
                        <a:t> </a:t>
                      </a:r>
                      <a:r>
                        <a:rPr lang="en-US" sz="1200" u="none" cap="none" strike="noStrike"/>
                        <a:t>(</a:t>
                      </a:r>
                      <a:r>
                        <a:rPr i="1" lang="en-US" sz="1200" u="none" cap="none" strike="noStrike"/>
                        <a:t>s</a:t>
                      </a:r>
                      <a:r>
                        <a:rPr lang="en-US" sz="1200" u="none" cap="none" strike="noStrike"/>
                        <a:t>)</a:t>
                      </a:r>
                      <a:endParaRPr sz="1400" u="none" cap="none" strike="noStrike"/>
                    </a:p>
                  </a:txBody>
                  <a:tcPr marT="45725" marB="45725" marR="91450" marL="91450">
                    <a:lnL cap="flat" cmpd="sng" w="9525">
                      <a:solidFill>
                        <a:srgbClr val="000000">
                          <a:alpha val="0"/>
                        </a:srgbClr>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1229" name="Google Shape;1229;p105"/>
          <p:cNvSpPr txBox="1"/>
          <p:nvPr/>
        </p:nvSpPr>
        <p:spPr>
          <a:xfrm>
            <a:off x="5052291" y="2410780"/>
            <a:ext cx="3805500" cy="347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Spectator ions should not be included in your balanced equations.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Remember, the point of a Net Ionic Reaction is to show only those ions that are involved in the reaction.  Chemists are able to substitute reactants containing the same species to create the intended product.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rgbClr val="B660BD"/>
                </a:solidFill>
                <a:latin typeface="Rockwell"/>
                <a:ea typeface="Rockwell"/>
                <a:cs typeface="Rockwell"/>
                <a:sym typeface="Rockwell"/>
              </a:rPr>
              <a:t>You only need to memorize that compounds with nitrate, ammonium, halides and alkali metals are soluble.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3" name="Shape 1233"/>
        <p:cNvGrpSpPr/>
        <p:nvPr/>
      </p:nvGrpSpPr>
      <p:grpSpPr>
        <a:xfrm>
          <a:off x="0" y="0"/>
          <a:ext cx="0" cy="0"/>
          <a:chOff x="0" y="0"/>
          <a:chExt cx="0" cy="0"/>
        </a:xfrm>
      </p:grpSpPr>
      <p:pic>
        <p:nvPicPr>
          <p:cNvPr id="1234" name="Google Shape;1234;p106"/>
          <p:cNvPicPr preferRelativeResize="0"/>
          <p:nvPr/>
        </p:nvPicPr>
        <p:blipFill rotWithShape="1">
          <a:blip r:embed="rId3">
            <a:alphaModFix/>
          </a:blip>
          <a:srcRect b="0" l="0" r="0" t="0"/>
          <a:stretch/>
        </p:blipFill>
        <p:spPr>
          <a:xfrm>
            <a:off x="547795" y="1168906"/>
            <a:ext cx="6936323" cy="5051774"/>
          </a:xfrm>
          <a:prstGeom prst="rect">
            <a:avLst/>
          </a:prstGeom>
          <a:noFill/>
          <a:ln>
            <a:noFill/>
          </a:ln>
        </p:spPr>
      </p:pic>
      <p:sp>
        <p:nvSpPr>
          <p:cNvPr id="1235" name="Google Shape;1235;p106"/>
          <p:cNvSpPr txBox="1"/>
          <p:nvPr>
            <p:ph type="title"/>
          </p:nvPr>
        </p:nvSpPr>
        <p:spPr>
          <a:xfrm>
            <a:off x="443877" y="118486"/>
            <a:ext cx="84087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800"/>
              <a:buFont typeface="Rokkitt"/>
              <a:buNone/>
            </a:pPr>
            <a:r>
              <a:rPr lang="en-US" sz="3200"/>
              <a:t>Use Mole Ratio in balanced equation </a:t>
            </a:r>
            <a:br>
              <a:rPr lang="en-US" sz="3200"/>
            </a:br>
            <a:r>
              <a:rPr lang="en-US" sz="3200"/>
              <a:t>to calculate moles of unknown substance</a:t>
            </a:r>
            <a:endParaRPr/>
          </a:p>
        </p:txBody>
      </p:sp>
      <p:sp>
        <p:nvSpPr>
          <p:cNvPr id="1236" name="Google Shape;1236;p10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Source</a:t>
            </a:r>
            <a:endParaRPr b="0" i="0" sz="1400" u="none" cap="none" strike="noStrike">
              <a:solidFill>
                <a:srgbClr val="000000"/>
              </a:solidFill>
              <a:latin typeface="Arial"/>
              <a:ea typeface="Arial"/>
              <a:cs typeface="Arial"/>
              <a:sym typeface="Arial"/>
            </a:endParaRPr>
          </a:p>
        </p:txBody>
      </p:sp>
      <p:sp>
        <p:nvSpPr>
          <p:cNvPr id="1237" name="Google Shape;1237;p106"/>
          <p:cNvSpPr txBox="1"/>
          <p:nvPr/>
        </p:nvSpPr>
        <p:spPr>
          <a:xfrm>
            <a:off x="0" y="6257671"/>
            <a:ext cx="9144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LO1.18: Apply the conservation of atoms to the rearrangement of atoms in various processes.</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238" name="Google Shape;1238;p106"/>
          <p:cNvSpPr txBox="1"/>
          <p:nvPr/>
        </p:nvSpPr>
        <p:spPr>
          <a:xfrm>
            <a:off x="813287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2" name="Shape 1242"/>
        <p:cNvGrpSpPr/>
        <p:nvPr/>
      </p:nvGrpSpPr>
      <p:grpSpPr>
        <a:xfrm>
          <a:off x="0" y="0"/>
          <a:ext cx="0" cy="0"/>
          <a:chOff x="0" y="0"/>
          <a:chExt cx="0" cy="0"/>
        </a:xfrm>
      </p:grpSpPr>
      <p:sp>
        <p:nvSpPr>
          <p:cNvPr id="1243" name="Google Shape;1243;p107"/>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Law of Conservation of Mass</a:t>
            </a:r>
            <a:endParaRPr/>
          </a:p>
        </p:txBody>
      </p:sp>
      <p:sp>
        <p:nvSpPr>
          <p:cNvPr id="1244" name="Google Shape;1244;p107"/>
          <p:cNvSpPr txBox="1"/>
          <p:nvPr>
            <p:ph idx="1" type="body"/>
          </p:nvPr>
        </p:nvSpPr>
        <p:spPr>
          <a:xfrm>
            <a:off x="498517" y="1985963"/>
            <a:ext cx="7569300" cy="19659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t/>
            </a:r>
            <a:endParaRPr b="0" i="0" sz="1800" u="none" cap="none" strike="noStrike">
              <a:solidFill>
                <a:srgbClr val="595959"/>
              </a:solidFill>
              <a:latin typeface="Rokkitt"/>
              <a:ea typeface="Rokkitt"/>
              <a:cs typeface="Rokkitt"/>
              <a:sym typeface="Rokkitt"/>
            </a:endParaRPr>
          </a:p>
        </p:txBody>
      </p:sp>
      <p:sp>
        <p:nvSpPr>
          <p:cNvPr id="1245" name="Google Shape;1245;p107"/>
          <p:cNvSpPr txBox="1"/>
          <p:nvPr>
            <p:ph idx="4294967295" type="body"/>
          </p:nvPr>
        </p:nvSpPr>
        <p:spPr>
          <a:xfrm>
            <a:off x="436866" y="4263596"/>
            <a:ext cx="7569300" cy="19659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0"/>
              </a:spcBef>
              <a:spcAft>
                <a:spcPts val="0"/>
              </a:spcAft>
              <a:buSzPts val="1800"/>
              <a:buNone/>
            </a:pPr>
            <a:r>
              <a:rPr b="1" lang="en-US" sz="2400">
                <a:solidFill>
                  <a:srgbClr val="333333"/>
                </a:solidFill>
                <a:latin typeface="Verdana"/>
                <a:ea typeface="Verdana"/>
                <a:cs typeface="Verdana"/>
                <a:sym typeface="Verdana"/>
              </a:rPr>
              <a:t>N</a:t>
            </a:r>
            <a:r>
              <a:rPr b="1" baseline="-25000" lang="en-US" sz="2400">
                <a:solidFill>
                  <a:srgbClr val="333333"/>
                </a:solidFill>
                <a:latin typeface="Verdana"/>
                <a:ea typeface="Verdana"/>
                <a:cs typeface="Verdana"/>
                <a:sym typeface="Verdana"/>
              </a:rPr>
              <a:t>2</a:t>
            </a:r>
            <a:r>
              <a:rPr b="1" lang="en-US" sz="2400">
                <a:solidFill>
                  <a:srgbClr val="333333"/>
                </a:solidFill>
                <a:latin typeface="Verdana"/>
                <a:ea typeface="Verdana"/>
                <a:cs typeface="Verdana"/>
                <a:sym typeface="Verdana"/>
              </a:rPr>
              <a:t> + 3H</a:t>
            </a:r>
            <a:r>
              <a:rPr b="1" baseline="-25000" lang="en-US" sz="2400">
                <a:solidFill>
                  <a:srgbClr val="333333"/>
                </a:solidFill>
                <a:latin typeface="Verdana"/>
                <a:ea typeface="Verdana"/>
                <a:cs typeface="Verdana"/>
                <a:sym typeface="Verdana"/>
              </a:rPr>
              <a:t>2</a:t>
            </a:r>
            <a:r>
              <a:rPr b="1" lang="en-US" sz="2400">
                <a:solidFill>
                  <a:srgbClr val="333333"/>
                </a:solidFill>
                <a:latin typeface="Verdana"/>
                <a:ea typeface="Verdana"/>
                <a:cs typeface="Verdana"/>
                <a:sym typeface="Verdana"/>
              </a:rPr>
              <a:t> → 2NH</a:t>
            </a:r>
            <a:r>
              <a:rPr b="1" baseline="-25000" lang="en-US" sz="2400">
                <a:solidFill>
                  <a:srgbClr val="333333"/>
                </a:solidFill>
                <a:latin typeface="Verdana"/>
                <a:ea typeface="Verdana"/>
                <a:cs typeface="Verdana"/>
                <a:sym typeface="Verdana"/>
              </a:rPr>
              <a:t>3</a:t>
            </a:r>
            <a:endParaRPr/>
          </a:p>
          <a:p>
            <a:pPr indent="-228600" lvl="0" marL="228600" marR="0" rtl="0" algn="l">
              <a:lnSpc>
                <a:spcPct val="100000"/>
              </a:lnSpc>
              <a:spcBef>
                <a:spcPts val="0"/>
              </a:spcBef>
              <a:spcAft>
                <a:spcPts val="0"/>
              </a:spcAft>
              <a:buClr>
                <a:schemeClr val="accent1"/>
              </a:buClr>
              <a:buSzPts val="1500"/>
              <a:buFont typeface="Noto Sans Symbols"/>
              <a:buNone/>
            </a:pPr>
            <a:r>
              <a:t/>
            </a:r>
            <a:endParaRPr/>
          </a:p>
        </p:txBody>
      </p:sp>
      <p:sp>
        <p:nvSpPr>
          <p:cNvPr id="1246" name="Google Shape;1246;p107"/>
          <p:cNvSpPr txBox="1"/>
          <p:nvPr/>
        </p:nvSpPr>
        <p:spPr>
          <a:xfrm>
            <a:off x="8054787" y="-4547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3"/>
              </a:rPr>
              <a:t>Source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Rockwell"/>
              <a:buNone/>
            </a:pPr>
            <a:r>
              <a:t/>
            </a:r>
            <a:endParaRPr b="0" i="0" sz="1800" u="none" cap="none" strike="noStrike">
              <a:solidFill>
                <a:schemeClr val="dk1"/>
              </a:solidFill>
              <a:latin typeface="Rockwell"/>
              <a:ea typeface="Rockwell"/>
              <a:cs typeface="Rockwell"/>
              <a:sym typeface="Rockwell"/>
            </a:endParaRPr>
          </a:p>
        </p:txBody>
      </p:sp>
      <p:sp>
        <p:nvSpPr>
          <p:cNvPr id="1247" name="Google Shape;1247;p107"/>
          <p:cNvSpPr txBox="1"/>
          <p:nvPr/>
        </p:nvSpPr>
        <p:spPr>
          <a:xfrm>
            <a:off x="0" y="610713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LO1.17: Express the law of conservation of mass quantitatively and qualitatively using symbolic representations and particulate drawings</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248" name="Google Shape;1248;p107"/>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1249" name="Google Shape;1249;p107"/>
          <p:cNvPicPr preferRelativeResize="0"/>
          <p:nvPr/>
        </p:nvPicPr>
        <p:blipFill rotWithShape="1">
          <a:blip r:embed="rId5">
            <a:alphaModFix/>
          </a:blip>
          <a:srcRect b="0" l="0" r="0" t="0"/>
          <a:stretch/>
        </p:blipFill>
        <p:spPr>
          <a:xfrm>
            <a:off x="197275" y="1216149"/>
            <a:ext cx="7278098" cy="3123655"/>
          </a:xfrm>
          <a:prstGeom prst="rect">
            <a:avLst/>
          </a:prstGeom>
          <a:noFill/>
          <a:ln>
            <a:noFill/>
          </a:ln>
        </p:spPr>
      </p:pic>
      <p:pic>
        <p:nvPicPr>
          <p:cNvPr descr="Screen Shot 2016-04-07 at 8.32.15 PM.png" id="1250" name="Google Shape;1250;p107"/>
          <p:cNvPicPr preferRelativeResize="0"/>
          <p:nvPr/>
        </p:nvPicPr>
        <p:blipFill rotWithShape="1">
          <a:blip r:embed="rId6">
            <a:alphaModFix/>
          </a:blip>
          <a:srcRect b="0" l="0" r="0" t="0"/>
          <a:stretch/>
        </p:blipFill>
        <p:spPr>
          <a:xfrm>
            <a:off x="1421370" y="200530"/>
            <a:ext cx="6054003" cy="653418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1251" name="Google Shape;1251;p107"/>
          <p:cNvSpPr/>
          <p:nvPr/>
        </p:nvSpPr>
        <p:spPr>
          <a:xfrm>
            <a:off x="1421370" y="5864833"/>
            <a:ext cx="6275700" cy="940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51"/>
                                        </p:tgtEl>
                                        <p:attrNameLst>
                                          <p:attrName>style.visibility</p:attrName>
                                        </p:attrNameLst>
                                      </p:cBhvr>
                                      <p:to>
                                        <p:strVal val="visible"/>
                                      </p:to>
                                    </p:set>
                                  </p:childTnLst>
                                </p:cTn>
                              </p:par>
                              <p:par>
                                <p:cTn fill="hold" nodeType="withEffect" presetClass="entr" presetID="10" presetSubtype="0">
                                  <p:stCondLst>
                                    <p:cond delay="0"/>
                                  </p:stCondLst>
                                  <p:childTnLst>
                                    <p:set>
                                      <p:cBhvr>
                                        <p:cTn dur="1" fill="hold">
                                          <p:stCondLst>
                                            <p:cond delay="0"/>
                                          </p:stCondLst>
                                        </p:cTn>
                                        <p:tgtEl>
                                          <p:spTgt spid="1250"/>
                                        </p:tgtEl>
                                        <p:attrNameLst>
                                          <p:attrName>style.visibility</p:attrName>
                                        </p:attrNameLst>
                                      </p:cBhvr>
                                      <p:to>
                                        <p:strVal val="visible"/>
                                      </p:to>
                                    </p:set>
                                    <p:animEffect filter="fade" transition="in">
                                      <p:cBhvr>
                                        <p:cTn dur="500"/>
                                        <p:tgtEl>
                                          <p:spTgt spid="12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51"/>
                                        </p:tgtEl>
                                      </p:cBhvr>
                                    </p:animEffect>
                                    <p:set>
                                      <p:cBhvr>
                                        <p:cTn dur="1" fill="hold">
                                          <p:stCondLst>
                                            <p:cond delay="2000"/>
                                          </p:stCondLst>
                                        </p:cTn>
                                        <p:tgtEl>
                                          <p:spTgt spid="1251"/>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5" name="Shape 1255"/>
        <p:cNvGrpSpPr/>
        <p:nvPr/>
      </p:nvGrpSpPr>
      <p:grpSpPr>
        <a:xfrm>
          <a:off x="0" y="0"/>
          <a:ext cx="0" cy="0"/>
          <a:chOff x="0" y="0"/>
          <a:chExt cx="0" cy="0"/>
        </a:xfrm>
      </p:grpSpPr>
      <p:sp>
        <p:nvSpPr>
          <p:cNvPr id="1256" name="Google Shape;1256;p108"/>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Experimental Design</a:t>
            </a:r>
            <a:endParaRPr/>
          </a:p>
        </p:txBody>
      </p:sp>
      <p:sp>
        <p:nvSpPr>
          <p:cNvPr id="1257" name="Google Shape;1257;p108"/>
          <p:cNvSpPr txBox="1"/>
          <p:nvPr>
            <p:ph idx="1" type="body"/>
          </p:nvPr>
        </p:nvSpPr>
        <p:spPr>
          <a:xfrm>
            <a:off x="476521" y="882559"/>
            <a:ext cx="7680900" cy="2441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249"/>
              <a:buNone/>
            </a:pPr>
            <a:r>
              <a:rPr b="1" lang="en-US" sz="1665">
                <a:solidFill>
                  <a:srgbClr val="76337A"/>
                </a:solidFill>
              </a:rPr>
              <a:t>Synthesis</a:t>
            </a:r>
            <a:endParaRPr/>
          </a:p>
          <a:p>
            <a:pPr indent="-228600" lvl="0" marL="228600" rtl="0" algn="l">
              <a:lnSpc>
                <a:spcPct val="80000"/>
              </a:lnSpc>
              <a:spcBef>
                <a:spcPts val="2000"/>
              </a:spcBef>
              <a:spcAft>
                <a:spcPts val="0"/>
              </a:spcAft>
              <a:buSzPts val="1249"/>
              <a:buNone/>
            </a:pPr>
            <a:r>
              <a:rPr lang="en-US" sz="1665">
                <a:solidFill>
                  <a:srgbClr val="76337A"/>
                </a:solidFill>
              </a:rPr>
              <a:t>A sample of pure Cu is heated in excess pure oxygen. Design an experiment to determine quantitatively whether the product is CuO  or Cu</a:t>
            </a:r>
            <a:r>
              <a:rPr baseline="-25000" lang="en-US" sz="1665">
                <a:solidFill>
                  <a:srgbClr val="76337A"/>
                </a:solidFill>
              </a:rPr>
              <a:t>2</a:t>
            </a:r>
            <a:r>
              <a:rPr lang="en-US" sz="1665">
                <a:solidFill>
                  <a:srgbClr val="76337A"/>
                </a:solidFill>
              </a:rPr>
              <a:t>O.</a:t>
            </a:r>
            <a:endParaRPr/>
          </a:p>
          <a:p>
            <a:pPr indent="3175" lvl="0" marL="0" rtl="0" algn="l">
              <a:lnSpc>
                <a:spcPct val="80000"/>
              </a:lnSpc>
              <a:spcBef>
                <a:spcPts val="2000"/>
              </a:spcBef>
              <a:spcAft>
                <a:spcPts val="0"/>
              </a:spcAft>
              <a:buSzPts val="1249"/>
              <a:buNone/>
            </a:pPr>
            <a:r>
              <a:rPr lang="en-US" sz="1665"/>
              <a:t>Find the mass of the copper.  Heat in oxygen to a constant new mass.  Subtract to find the mass of oxygen that combined with the copper. Compare the moles of oxygen atoms to the moles of original copper atoms to determine the formula.</a:t>
            </a:r>
            <a:endParaRPr/>
          </a:p>
        </p:txBody>
      </p:sp>
      <p:sp>
        <p:nvSpPr>
          <p:cNvPr id="1258" name="Google Shape;1258;p108"/>
          <p:cNvSpPr txBox="1"/>
          <p:nvPr>
            <p:ph idx="2" type="body"/>
          </p:nvPr>
        </p:nvSpPr>
        <p:spPr>
          <a:xfrm>
            <a:off x="499864" y="3323850"/>
            <a:ext cx="8190900" cy="22653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249"/>
              <a:buNone/>
            </a:pPr>
            <a:r>
              <a:rPr b="1" lang="en-US" sz="1665">
                <a:solidFill>
                  <a:srgbClr val="76337A"/>
                </a:solidFill>
              </a:rPr>
              <a:t>Decomposition</a:t>
            </a:r>
            <a:r>
              <a:rPr lang="en-US" sz="1665">
                <a:solidFill>
                  <a:srgbClr val="76337A"/>
                </a:solidFill>
              </a:rPr>
              <a:t>		 CaCO</a:t>
            </a:r>
            <a:r>
              <a:rPr baseline="-25000" lang="en-US" sz="1665">
                <a:solidFill>
                  <a:srgbClr val="76337A"/>
                </a:solidFill>
              </a:rPr>
              <a:t>3</a:t>
            </a:r>
            <a:r>
              <a:rPr lang="en-US" sz="1665">
                <a:solidFill>
                  <a:srgbClr val="76337A"/>
                </a:solidFill>
              </a:rPr>
              <a:t>(s)   🡪 CaO(s)  +  CO</a:t>
            </a:r>
            <a:r>
              <a:rPr baseline="-25000" lang="en-US" sz="1665">
                <a:solidFill>
                  <a:srgbClr val="76337A"/>
                </a:solidFill>
              </a:rPr>
              <a:t>2</a:t>
            </a:r>
            <a:r>
              <a:rPr lang="en-US" sz="1665">
                <a:solidFill>
                  <a:srgbClr val="76337A"/>
                </a:solidFill>
              </a:rPr>
              <a:t>(g)</a:t>
            </a:r>
            <a:endParaRPr/>
          </a:p>
          <a:p>
            <a:pPr indent="-228600" lvl="0" marL="228600" rtl="0" algn="l">
              <a:lnSpc>
                <a:spcPct val="80000"/>
              </a:lnSpc>
              <a:spcBef>
                <a:spcPts val="2000"/>
              </a:spcBef>
              <a:spcAft>
                <a:spcPts val="0"/>
              </a:spcAft>
              <a:buSzPts val="1249"/>
              <a:buNone/>
            </a:pPr>
            <a:r>
              <a:rPr lang="en-US" sz="1665">
                <a:solidFill>
                  <a:srgbClr val="76337A"/>
                </a:solidFill>
              </a:rPr>
              <a:t>Design a plan to prove  experimentally that this reaction illustrates conservation of mass. </a:t>
            </a:r>
            <a:endParaRPr/>
          </a:p>
          <a:p>
            <a:pPr indent="0" lvl="0" marL="0" rtl="0" algn="l">
              <a:lnSpc>
                <a:spcPct val="80000"/>
              </a:lnSpc>
              <a:spcBef>
                <a:spcPts val="2000"/>
              </a:spcBef>
              <a:spcAft>
                <a:spcPts val="0"/>
              </a:spcAft>
              <a:buSzPts val="1249"/>
              <a:buNone/>
            </a:pPr>
            <a:r>
              <a:rPr lang="en-US" sz="1665"/>
              <a:t>Find the mass of calcium carbonate and seal it in a rigid container.  Evacuate the container of remaining gas.  Heat the container and take pressure readings (this will be the pressure exerted by the CO</a:t>
            </a:r>
            <a:r>
              <a:rPr baseline="-25000" lang="en-US" sz="1665"/>
              <a:t>2</a:t>
            </a:r>
            <a:r>
              <a:rPr lang="en-US" sz="1665"/>
              <a:t>). Using PV=nRT, calculate the moles of carbon dioxide gas present in the container and compare it to the molar relationships afforded by the balanced chemical equation.</a:t>
            </a:r>
            <a:endParaRPr sz="1665"/>
          </a:p>
        </p:txBody>
      </p:sp>
      <p:sp>
        <p:nvSpPr>
          <p:cNvPr id="1259" name="Google Shape;1259;p10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260" name="Google Shape;1260;p108"/>
          <p:cNvSpPr txBox="1"/>
          <p:nvPr/>
        </p:nvSpPr>
        <p:spPr>
          <a:xfrm>
            <a:off x="0" y="5977647"/>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LO3.5: The student is able to design a plan in order to collect data on the synthesis or decomposition of a compound to confirm the conservation of matter and the law of definite proportions. 																	</a:t>
            </a:r>
            <a:endParaRPr b="0" i="0" sz="1800" u="none" cap="none" strike="noStrike">
              <a:solidFill>
                <a:schemeClr val="dk1"/>
              </a:solidFill>
              <a:latin typeface="Rockwell"/>
              <a:ea typeface="Rockwell"/>
              <a:cs typeface="Rockwell"/>
              <a:sym typeface="Rockwell"/>
            </a:endParaRPr>
          </a:p>
        </p:txBody>
      </p:sp>
      <p:sp>
        <p:nvSpPr>
          <p:cNvPr id="1261" name="Google Shape;1261;p10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262" name="Google Shape;1262;p108"/>
          <p:cNvSpPr/>
          <p:nvPr/>
        </p:nvSpPr>
        <p:spPr>
          <a:xfrm>
            <a:off x="490391" y="2174077"/>
            <a:ext cx="8200500" cy="1136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basic steps</a:t>
            </a:r>
            <a:endParaRPr b="0" i="0" sz="1800" u="none" cap="none" strike="noStrike">
              <a:solidFill>
                <a:schemeClr val="lt1"/>
              </a:solidFill>
              <a:latin typeface="Rockwell"/>
              <a:ea typeface="Rockwell"/>
              <a:cs typeface="Rockwell"/>
              <a:sym typeface="Rockwell"/>
            </a:endParaRPr>
          </a:p>
        </p:txBody>
      </p:sp>
      <p:sp>
        <p:nvSpPr>
          <p:cNvPr id="1263" name="Google Shape;1263;p108"/>
          <p:cNvSpPr/>
          <p:nvPr/>
        </p:nvSpPr>
        <p:spPr>
          <a:xfrm>
            <a:off x="498474" y="4373018"/>
            <a:ext cx="8303100" cy="1216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basic steps</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62"/>
                                        </p:tgtEl>
                                      </p:cBhvr>
                                    </p:animEffect>
                                    <p:set>
                                      <p:cBhvr>
                                        <p:cTn dur="1" fill="hold">
                                          <p:stCondLst>
                                            <p:cond delay="2000"/>
                                          </p:stCondLst>
                                        </p:cTn>
                                        <p:tgtEl>
                                          <p:spTgt spid="126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63"/>
                                        </p:tgtEl>
                                      </p:cBhvr>
                                    </p:animEffect>
                                    <p:set>
                                      <p:cBhvr>
                                        <p:cTn dur="1" fill="hold">
                                          <p:stCondLst>
                                            <p:cond delay="2000"/>
                                          </p:stCondLst>
                                        </p:cTn>
                                        <p:tgtEl>
                                          <p:spTgt spid="126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7" name="Shape 1267"/>
        <p:cNvGrpSpPr/>
        <p:nvPr/>
      </p:nvGrpSpPr>
      <p:grpSpPr>
        <a:xfrm>
          <a:off x="0" y="0"/>
          <a:ext cx="0" cy="0"/>
          <a:chOff x="0" y="0"/>
          <a:chExt cx="0" cy="0"/>
        </a:xfrm>
      </p:grpSpPr>
      <p:sp>
        <p:nvSpPr>
          <p:cNvPr id="1268" name="Google Shape;1268;p109"/>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Data Analysis</a:t>
            </a:r>
            <a:endParaRPr/>
          </a:p>
        </p:txBody>
      </p:sp>
      <p:sp>
        <p:nvSpPr>
          <p:cNvPr id="1269" name="Google Shape;1269;p109"/>
          <p:cNvSpPr txBox="1"/>
          <p:nvPr>
            <p:ph idx="2" type="body"/>
          </p:nvPr>
        </p:nvSpPr>
        <p:spPr>
          <a:xfrm>
            <a:off x="0" y="3152631"/>
            <a:ext cx="9077100" cy="3364200"/>
          </a:xfrm>
          <a:prstGeom prst="rect">
            <a:avLst/>
          </a:prstGeom>
          <a:noFill/>
          <a:ln>
            <a:noFill/>
          </a:ln>
        </p:spPr>
        <p:txBody>
          <a:bodyPr anchorCtr="0" anchor="t" bIns="45700" lIns="91425" spcFirstLastPara="1" rIns="91425" wrap="square" tIns="45700">
            <a:noAutofit/>
          </a:bodyPr>
          <a:lstStyle/>
          <a:p>
            <a:pPr indent="0" lvl="1" marL="228600" rtl="0" algn="l">
              <a:lnSpc>
                <a:spcPct val="110000"/>
              </a:lnSpc>
              <a:spcBef>
                <a:spcPts val="0"/>
              </a:spcBef>
              <a:spcAft>
                <a:spcPts val="0"/>
              </a:spcAft>
              <a:buSzPts val="1050"/>
              <a:buNone/>
            </a:pPr>
            <a:r>
              <a:rPr lang="en-US" sz="1400"/>
              <a:t>1)  Determine the number of moles of tin.  5.200/118.7 = 0.0438 moles. Sn</a:t>
            </a:r>
            <a:endParaRPr sz="1400"/>
          </a:p>
          <a:p>
            <a:pPr indent="0" lvl="1" marL="228600" rtl="0" algn="l">
              <a:lnSpc>
                <a:spcPct val="110000"/>
              </a:lnSpc>
              <a:spcBef>
                <a:spcPts val="0"/>
              </a:spcBef>
              <a:spcAft>
                <a:spcPts val="0"/>
              </a:spcAft>
              <a:buSzPts val="1050"/>
              <a:buNone/>
            </a:pPr>
            <a:r>
              <a:t/>
            </a:r>
            <a:endParaRPr sz="1400"/>
          </a:p>
          <a:p>
            <a:pPr indent="0" lvl="1" marL="228600" rtl="0" algn="l">
              <a:lnSpc>
                <a:spcPct val="110000"/>
              </a:lnSpc>
              <a:spcBef>
                <a:spcPts val="0"/>
              </a:spcBef>
              <a:spcAft>
                <a:spcPts val="0"/>
              </a:spcAft>
              <a:buSzPts val="1050"/>
              <a:buNone/>
            </a:pPr>
            <a:r>
              <a:rPr lang="en-US" sz="1400"/>
              <a:t>2) Subtract the mass of the crucible from the mass after the third heating.  25.252-18.650 = 6.602 g  SnO</a:t>
            </a:r>
            <a:r>
              <a:rPr baseline="-25000" lang="en-US" sz="1400"/>
              <a:t>x</a:t>
            </a:r>
            <a:r>
              <a:rPr lang="en-US" sz="1400"/>
              <a:t> </a:t>
            </a:r>
            <a:endParaRPr/>
          </a:p>
          <a:p>
            <a:pPr indent="0" lvl="1" marL="228600" rtl="0" algn="l">
              <a:lnSpc>
                <a:spcPct val="110000"/>
              </a:lnSpc>
              <a:spcBef>
                <a:spcPts val="0"/>
              </a:spcBef>
              <a:spcAft>
                <a:spcPts val="0"/>
              </a:spcAft>
              <a:buSzPts val="1050"/>
              <a:buNone/>
            </a:pPr>
            <a:r>
              <a:t/>
            </a:r>
            <a:endParaRPr sz="1400"/>
          </a:p>
          <a:p>
            <a:pPr indent="0" lvl="1" marL="228600" rtl="0" algn="l">
              <a:lnSpc>
                <a:spcPct val="110000"/>
              </a:lnSpc>
              <a:spcBef>
                <a:spcPts val="0"/>
              </a:spcBef>
              <a:spcAft>
                <a:spcPts val="0"/>
              </a:spcAft>
              <a:buSzPts val="1050"/>
              <a:buNone/>
            </a:pPr>
            <a:r>
              <a:rPr lang="en-US" sz="1400"/>
              <a:t>3) Subtract the mass of tin from the mass of oxide to get the mass of oxygen.     6.602-5.200 = 1.402 grams of oxygen.</a:t>
            </a:r>
            <a:endParaRPr/>
          </a:p>
          <a:p>
            <a:pPr indent="0" lvl="1" marL="228600" rtl="0" algn="l">
              <a:lnSpc>
                <a:spcPct val="110000"/>
              </a:lnSpc>
              <a:spcBef>
                <a:spcPts val="0"/>
              </a:spcBef>
              <a:spcAft>
                <a:spcPts val="0"/>
              </a:spcAft>
              <a:buSzPts val="1050"/>
              <a:buNone/>
            </a:pPr>
            <a:r>
              <a:t/>
            </a:r>
            <a:endParaRPr sz="1400"/>
          </a:p>
          <a:p>
            <a:pPr indent="0" lvl="1" marL="228600" rtl="0" algn="l">
              <a:lnSpc>
                <a:spcPct val="110000"/>
              </a:lnSpc>
              <a:spcBef>
                <a:spcPts val="0"/>
              </a:spcBef>
              <a:spcAft>
                <a:spcPts val="0"/>
              </a:spcAft>
              <a:buSzPts val="1050"/>
              <a:buNone/>
            </a:pPr>
            <a:r>
              <a:rPr lang="en-US" sz="1400"/>
              <a:t>4) Calculate the moles of oxygen atoms, and divide by the moles of tin atoms to get the formula ratio.   </a:t>
            </a:r>
            <a:endParaRPr/>
          </a:p>
          <a:p>
            <a:pPr indent="0" lvl="1" marL="228600" rtl="0" algn="l">
              <a:lnSpc>
                <a:spcPct val="110000"/>
              </a:lnSpc>
              <a:spcBef>
                <a:spcPts val="0"/>
              </a:spcBef>
              <a:spcAft>
                <a:spcPts val="0"/>
              </a:spcAft>
              <a:buSzPts val="1050"/>
              <a:buNone/>
            </a:pPr>
            <a:r>
              <a:t/>
            </a:r>
            <a:endParaRPr sz="1400"/>
          </a:p>
          <a:p>
            <a:pPr indent="0" lvl="1" marL="228600" rtl="0" algn="l">
              <a:lnSpc>
                <a:spcPct val="110000"/>
              </a:lnSpc>
              <a:spcBef>
                <a:spcPts val="0"/>
              </a:spcBef>
              <a:spcAft>
                <a:spcPts val="0"/>
              </a:spcAft>
              <a:buSzPts val="1050"/>
              <a:buNone/>
            </a:pPr>
            <a:r>
              <a:rPr lang="en-US" sz="1400"/>
              <a:t>1.402 g/16.00 g/mol of atoms  =  0.0876 moles.    0.0876/0.0438  =  2.00  </a:t>
            </a:r>
            <a:endParaRPr/>
          </a:p>
          <a:p>
            <a:pPr indent="0" lvl="1" marL="228600" rtl="0" algn="ctr">
              <a:lnSpc>
                <a:spcPct val="110000"/>
              </a:lnSpc>
              <a:spcBef>
                <a:spcPts val="0"/>
              </a:spcBef>
              <a:spcAft>
                <a:spcPts val="0"/>
              </a:spcAft>
              <a:buSzPts val="1050"/>
              <a:buNone/>
            </a:pPr>
            <a:r>
              <a:t/>
            </a:r>
            <a:endParaRPr b="1" sz="1400"/>
          </a:p>
          <a:p>
            <a:pPr indent="0" lvl="1" marL="228600" rtl="0" algn="ctr">
              <a:lnSpc>
                <a:spcPct val="110000"/>
              </a:lnSpc>
              <a:spcBef>
                <a:spcPts val="0"/>
              </a:spcBef>
              <a:spcAft>
                <a:spcPts val="0"/>
              </a:spcAft>
              <a:buSzPts val="1050"/>
              <a:buNone/>
            </a:pPr>
            <a:r>
              <a:rPr b="1" lang="en-US" sz="1400"/>
              <a:t> The formula must be SnO</a:t>
            </a:r>
            <a:r>
              <a:rPr b="1" baseline="-25000" lang="en-US" sz="1400"/>
              <a:t>2</a:t>
            </a:r>
            <a:r>
              <a:rPr b="1" lang="en-US" sz="1400"/>
              <a:t>.</a:t>
            </a:r>
            <a:endParaRPr/>
          </a:p>
          <a:p>
            <a:pPr indent="0" lvl="1" marL="228600" rtl="0" algn="l">
              <a:lnSpc>
                <a:spcPct val="100000"/>
              </a:lnSpc>
              <a:spcBef>
                <a:spcPts val="600"/>
              </a:spcBef>
              <a:spcAft>
                <a:spcPts val="0"/>
              </a:spcAft>
              <a:buSzPts val="900"/>
              <a:buNone/>
            </a:pPr>
            <a:r>
              <a:t/>
            </a:r>
            <a:endParaRPr sz="1200"/>
          </a:p>
        </p:txBody>
      </p:sp>
      <p:sp>
        <p:nvSpPr>
          <p:cNvPr id="1270" name="Google Shape;1270;p109"/>
          <p:cNvSpPr txBox="1"/>
          <p:nvPr/>
        </p:nvSpPr>
        <p:spPr>
          <a:xfrm>
            <a:off x="8097582" y="-28420"/>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271" name="Google Shape;1271;p109"/>
          <p:cNvSpPr txBox="1"/>
          <p:nvPr/>
        </p:nvSpPr>
        <p:spPr>
          <a:xfrm>
            <a:off x="0" y="6258727"/>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endParaRPr b="0" i="0" sz="1800" u="none" cap="none" strike="noStrike">
              <a:solidFill>
                <a:schemeClr val="dk1"/>
              </a:solidFill>
              <a:latin typeface="Rockwell"/>
              <a:ea typeface="Rockwell"/>
              <a:cs typeface="Rockwell"/>
              <a:sym typeface="Rockwell"/>
            </a:endParaRPr>
          </a:p>
        </p:txBody>
      </p:sp>
      <p:sp>
        <p:nvSpPr>
          <p:cNvPr id="1272" name="Google Shape;1272;p10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273" name="Google Shape;1273;p109"/>
          <p:cNvSpPr txBox="1"/>
          <p:nvPr>
            <p:ph idx="1" type="body"/>
          </p:nvPr>
        </p:nvSpPr>
        <p:spPr>
          <a:xfrm>
            <a:off x="295273" y="932872"/>
            <a:ext cx="7772400" cy="25473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971"/>
              <a:buNone/>
            </a:pPr>
            <a:r>
              <a:rPr lang="en-US" sz="1295">
                <a:solidFill>
                  <a:srgbClr val="76337A"/>
                </a:solidFill>
              </a:rPr>
              <a:t>When tin is treated with concentrated nitric acid, and the resulting mixture  is strongly heated, the only</a:t>
            </a:r>
            <a:endParaRPr/>
          </a:p>
          <a:p>
            <a:pPr indent="0" lvl="0" marL="0" rtl="0" algn="l">
              <a:lnSpc>
                <a:spcPct val="90000"/>
              </a:lnSpc>
              <a:spcBef>
                <a:spcPts val="0"/>
              </a:spcBef>
              <a:spcAft>
                <a:spcPts val="0"/>
              </a:spcAft>
              <a:buSzPts val="971"/>
              <a:buNone/>
            </a:pPr>
            <a:r>
              <a:rPr lang="en-US" sz="1295">
                <a:solidFill>
                  <a:srgbClr val="76337A"/>
                </a:solidFill>
              </a:rPr>
              <a:t>remaining product is an oxide of tin.  A student wishes to find out whether it is SnO or SnO2.</a:t>
            </a:r>
            <a:br>
              <a:rPr lang="en-US" sz="1295">
                <a:solidFill>
                  <a:srgbClr val="76337A"/>
                </a:solidFill>
              </a:rPr>
            </a:br>
            <a:br>
              <a:rPr lang="en-US" sz="1295">
                <a:solidFill>
                  <a:srgbClr val="76337A"/>
                </a:solidFill>
              </a:rPr>
            </a:br>
            <a:r>
              <a:rPr lang="en-US" sz="1295">
                <a:solidFill>
                  <a:srgbClr val="76337A"/>
                </a:solidFill>
              </a:rPr>
              <a:t>Mass of pure tin    5.200 grams.</a:t>
            </a:r>
            <a:endParaRPr/>
          </a:p>
          <a:p>
            <a:pPr indent="0" lvl="0" marL="0" rtl="0" algn="l">
              <a:lnSpc>
                <a:spcPct val="90000"/>
              </a:lnSpc>
              <a:spcBef>
                <a:spcPts val="0"/>
              </a:spcBef>
              <a:spcAft>
                <a:spcPts val="0"/>
              </a:spcAft>
              <a:buSzPts val="971"/>
              <a:buNone/>
            </a:pPr>
            <a:r>
              <a:rPr lang="en-US" sz="1295">
                <a:solidFill>
                  <a:srgbClr val="76337A"/>
                </a:solidFill>
              </a:rPr>
              <a:t>Mass of dry crucible    18.650 g </a:t>
            </a:r>
            <a:endParaRPr/>
          </a:p>
          <a:p>
            <a:pPr indent="0" lvl="0" marL="0" rtl="0" algn="l">
              <a:lnSpc>
                <a:spcPct val="90000"/>
              </a:lnSpc>
              <a:spcBef>
                <a:spcPts val="0"/>
              </a:spcBef>
              <a:spcAft>
                <a:spcPts val="0"/>
              </a:spcAft>
              <a:buSzPts val="971"/>
              <a:buNone/>
            </a:pPr>
            <a:r>
              <a:rPr lang="en-US" sz="1295">
                <a:solidFill>
                  <a:srgbClr val="76337A"/>
                </a:solidFill>
              </a:rPr>
              <a:t>Mass of crucible + oxide after first heating    25.500 g </a:t>
            </a:r>
            <a:endParaRPr/>
          </a:p>
          <a:p>
            <a:pPr indent="0" lvl="0" marL="0" rtl="0" algn="l">
              <a:lnSpc>
                <a:spcPct val="90000"/>
              </a:lnSpc>
              <a:spcBef>
                <a:spcPts val="0"/>
              </a:spcBef>
              <a:spcAft>
                <a:spcPts val="0"/>
              </a:spcAft>
              <a:buSzPts val="971"/>
              <a:buNone/>
            </a:pPr>
            <a:r>
              <a:rPr lang="en-US" sz="1295">
                <a:solidFill>
                  <a:srgbClr val="76337A"/>
                </a:solidFill>
              </a:rPr>
              <a:t>Mass after second heating    25. 253 g </a:t>
            </a:r>
            <a:endParaRPr/>
          </a:p>
          <a:p>
            <a:pPr indent="0" lvl="0" marL="0" rtl="0" algn="l">
              <a:lnSpc>
                <a:spcPct val="90000"/>
              </a:lnSpc>
              <a:spcBef>
                <a:spcPts val="0"/>
              </a:spcBef>
              <a:spcAft>
                <a:spcPts val="0"/>
              </a:spcAft>
              <a:buSzPts val="971"/>
              <a:buNone/>
            </a:pPr>
            <a:r>
              <a:rPr lang="en-US" sz="1295">
                <a:solidFill>
                  <a:srgbClr val="76337A"/>
                </a:solidFill>
              </a:rPr>
              <a:t>Mass after third heating    25. 252 g</a:t>
            </a:r>
            <a:endParaRPr/>
          </a:p>
          <a:p>
            <a:pPr indent="0" lvl="0" marL="0" rtl="0" algn="l">
              <a:lnSpc>
                <a:spcPct val="90000"/>
              </a:lnSpc>
              <a:spcBef>
                <a:spcPts val="0"/>
              </a:spcBef>
              <a:spcAft>
                <a:spcPts val="0"/>
              </a:spcAft>
              <a:buSzPts val="1040"/>
              <a:buNone/>
            </a:pPr>
            <a:r>
              <a:t/>
            </a:r>
            <a:endParaRPr b="1" sz="1387">
              <a:solidFill>
                <a:srgbClr val="76337A"/>
              </a:solidFill>
            </a:endParaRPr>
          </a:p>
          <a:p>
            <a:pPr indent="0" lvl="0" marL="0" rtl="0" algn="l">
              <a:lnSpc>
                <a:spcPct val="90000"/>
              </a:lnSpc>
              <a:spcBef>
                <a:spcPts val="0"/>
              </a:spcBef>
              <a:spcAft>
                <a:spcPts val="0"/>
              </a:spcAft>
              <a:buSzPts val="1040"/>
              <a:buNone/>
            </a:pPr>
            <a:r>
              <a:rPr b="1" lang="en-US" sz="1387">
                <a:solidFill>
                  <a:srgbClr val="76337A"/>
                </a:solidFill>
              </a:rPr>
              <a:t>How can you use this data, and the law of conservation of mass, to determine the formula of the product?</a:t>
            </a:r>
            <a:br>
              <a:rPr lang="en-US" sz="1665">
                <a:solidFill>
                  <a:srgbClr val="76337A"/>
                </a:solidFill>
              </a:rPr>
            </a:br>
            <a:endParaRPr sz="1665">
              <a:solidFill>
                <a:srgbClr val="76337A"/>
              </a:solidFill>
            </a:endParaRPr>
          </a:p>
        </p:txBody>
      </p:sp>
      <p:sp>
        <p:nvSpPr>
          <p:cNvPr id="1274" name="Google Shape;1274;p109"/>
          <p:cNvSpPr/>
          <p:nvPr/>
        </p:nvSpPr>
        <p:spPr>
          <a:xfrm>
            <a:off x="204720" y="3152631"/>
            <a:ext cx="8757300" cy="31062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74"/>
                                        </p:tgtEl>
                                      </p:cBhvr>
                                    </p:animEffect>
                                    <p:set>
                                      <p:cBhvr>
                                        <p:cTn dur="1" fill="hold">
                                          <p:stCondLst>
                                            <p:cond delay="2000"/>
                                          </p:stCondLst>
                                        </p:cTn>
                                        <p:tgtEl>
                                          <p:spTgt spid="127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78" name="Shape 1278"/>
        <p:cNvGrpSpPr/>
        <p:nvPr/>
      </p:nvGrpSpPr>
      <p:grpSpPr>
        <a:xfrm>
          <a:off x="0" y="0"/>
          <a:ext cx="0" cy="0"/>
          <a:chOff x="0" y="0"/>
          <a:chExt cx="0" cy="0"/>
        </a:xfrm>
      </p:grpSpPr>
      <p:sp>
        <p:nvSpPr>
          <p:cNvPr id="1279" name="Google Shape;1279;p110"/>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Making Predictions</a:t>
            </a:r>
            <a:endParaRPr/>
          </a:p>
        </p:txBody>
      </p:sp>
      <p:sp>
        <p:nvSpPr>
          <p:cNvPr id="1280" name="Google Shape;1280;p11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Source</a:t>
            </a:r>
            <a:endParaRPr b="0" i="0" sz="1800" u="none" cap="none" strike="noStrike">
              <a:solidFill>
                <a:schemeClr val="dk1"/>
              </a:solidFill>
              <a:latin typeface="Rockwell"/>
              <a:ea typeface="Rockwell"/>
              <a:cs typeface="Rockwell"/>
              <a:sym typeface="Rockwell"/>
            </a:endParaRPr>
          </a:p>
        </p:txBody>
      </p:sp>
      <p:sp>
        <p:nvSpPr>
          <p:cNvPr id="1281" name="Google Shape;1281;p11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Video</a:t>
            </a:r>
            <a:endParaRPr b="0" i="0" sz="1800" u="none" cap="none" strike="noStrike">
              <a:solidFill>
                <a:schemeClr val="dk1"/>
              </a:solidFill>
              <a:latin typeface="Rockwell"/>
              <a:ea typeface="Rockwell"/>
              <a:cs typeface="Rockwell"/>
              <a:sym typeface="Rockwell"/>
            </a:endParaRPr>
          </a:p>
        </p:txBody>
      </p:sp>
      <p:sp>
        <p:nvSpPr>
          <p:cNvPr id="1282" name="Google Shape;1282;p110"/>
          <p:cNvSpPr txBox="1"/>
          <p:nvPr/>
        </p:nvSpPr>
        <p:spPr>
          <a:xfrm>
            <a:off x="0" y="5968411"/>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3.3: The student is able to use stoichiometric calculations to predict the results of performing a reaction in the laboratory and/or to analyze deviations from the expected results. 																	</a:t>
            </a:r>
            <a:endParaRPr b="0" i="0" sz="1800" u="none" cap="none" strike="noStrike">
              <a:solidFill>
                <a:schemeClr val="dk1"/>
              </a:solidFill>
              <a:latin typeface="Rockwell"/>
              <a:ea typeface="Rockwell"/>
              <a:cs typeface="Rockwell"/>
              <a:sym typeface="Rockwell"/>
            </a:endParaRPr>
          </a:p>
        </p:txBody>
      </p:sp>
      <p:sp>
        <p:nvSpPr>
          <p:cNvPr id="1283" name="Google Shape;1283;p110"/>
          <p:cNvSpPr txBox="1"/>
          <p:nvPr/>
        </p:nvSpPr>
        <p:spPr>
          <a:xfrm>
            <a:off x="193674" y="948354"/>
            <a:ext cx="7903800" cy="4473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Solid copper carbonate is heated strongly</a:t>
            </a:r>
            <a:r>
              <a:rPr b="0" i="0" lang="en-US" sz="140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CuCO</a:t>
            </a:r>
            <a:r>
              <a:rPr b="0" baseline="-25000" i="0" lang="en-US" sz="1400" u="none" cap="none" strike="noStrike">
                <a:solidFill>
                  <a:schemeClr val="dk1"/>
                </a:solidFill>
                <a:latin typeface="Rockwell"/>
                <a:ea typeface="Rockwell"/>
                <a:cs typeface="Rockwell"/>
                <a:sym typeface="Rockwell"/>
              </a:rPr>
              <a:t>3</a:t>
            </a:r>
            <a:r>
              <a:rPr b="0" i="0" lang="en-US" sz="1400" u="none" cap="none" strike="noStrike">
                <a:solidFill>
                  <a:schemeClr val="dk1"/>
                </a:solidFill>
                <a:latin typeface="Rockwell"/>
                <a:ea typeface="Rockwell"/>
                <a:cs typeface="Rockwell"/>
                <a:sym typeface="Rockwell"/>
              </a:rPr>
              <a:t> (s) 🡪 CuO (s)  + CO</a:t>
            </a:r>
            <a:r>
              <a:rPr b="0" baseline="-25000" i="0" lang="en-US" sz="1400" u="none" cap="none" strike="noStrike">
                <a:solidFill>
                  <a:schemeClr val="dk1"/>
                </a:solidFill>
                <a:latin typeface="Rockwell"/>
                <a:ea typeface="Rockwell"/>
                <a:cs typeface="Rockwell"/>
                <a:sym typeface="Rockwell"/>
              </a:rPr>
              <a:t>2 </a:t>
            </a:r>
            <a:r>
              <a:rPr b="0" i="0" lang="en-US" sz="1400" u="none" cap="none" strike="noStrike">
                <a:solidFill>
                  <a:schemeClr val="dk1"/>
                </a:solidFill>
                <a:latin typeface="Rockwell"/>
                <a:ea typeface="Rockwell"/>
                <a:cs typeface="Rockwell"/>
                <a:sym typeface="Rockwell"/>
              </a:rPr>
              <a:t>(g)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What evidence of a chemical change would be observed with this reaction?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One would observe a color change and evolution of a gas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What is the percent yield of CO</a:t>
            </a:r>
            <a:r>
              <a:rPr b="0" baseline="-25000" i="0" lang="en-US" sz="1400" u="none" cap="none" strike="noStrike">
                <a:solidFill>
                  <a:srgbClr val="4C264C"/>
                </a:solidFill>
                <a:latin typeface="Rockwell"/>
                <a:ea typeface="Rockwell"/>
                <a:cs typeface="Rockwell"/>
                <a:sym typeface="Rockwell"/>
              </a:rPr>
              <a:t>2 </a:t>
            </a:r>
            <a:r>
              <a:rPr b="0" i="0" lang="en-US" sz="1400" u="none" cap="none" strike="noStrike">
                <a:solidFill>
                  <a:srgbClr val="4C264C"/>
                </a:solidFill>
                <a:latin typeface="Rockwell"/>
                <a:ea typeface="Rockwell"/>
                <a:cs typeface="Rockwell"/>
                <a:sym typeface="Rockwell"/>
              </a:rPr>
              <a:t>if you had originally heated 10.0g CuCO</a:t>
            </a:r>
            <a:r>
              <a:rPr b="0" baseline="-25000" i="0" lang="en-US" sz="1400" u="none" cap="none" strike="noStrike">
                <a:solidFill>
                  <a:srgbClr val="4C264C"/>
                </a:solidFill>
                <a:latin typeface="Rockwell"/>
                <a:ea typeface="Rockwell"/>
                <a:cs typeface="Rockwell"/>
                <a:sym typeface="Rockwell"/>
              </a:rPr>
              <a:t>3 </a:t>
            </a:r>
            <a:r>
              <a:rPr b="0" i="0" lang="en-US" sz="1400" u="none" cap="none" strike="noStrike">
                <a:solidFill>
                  <a:srgbClr val="4C264C"/>
                </a:solidFill>
                <a:latin typeface="Rockwell"/>
                <a:ea typeface="Rockwell"/>
                <a:cs typeface="Rockwell"/>
                <a:sym typeface="Rockwell"/>
              </a:rPr>
              <a:t> and captured 3.2g CO</a:t>
            </a:r>
            <a:r>
              <a:rPr b="0" baseline="-25000" i="0" lang="en-US" sz="1400" u="none" cap="none" strike="noStrike">
                <a:solidFill>
                  <a:srgbClr val="4C264C"/>
                </a:solidFill>
                <a:latin typeface="Rockwell"/>
                <a:ea typeface="Rockwell"/>
                <a:cs typeface="Rockwell"/>
                <a:sym typeface="Rockwell"/>
              </a:rPr>
              <a:t>2</a:t>
            </a:r>
            <a:r>
              <a:rPr b="0" i="0" lang="en-US" sz="1400" u="none" cap="none" strike="noStrike">
                <a:solidFill>
                  <a:srgbClr val="4C264C"/>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baseline="-2500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Step 1: Find the Theoretical Yeild</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10.0g CuCO</a:t>
            </a:r>
            <a:r>
              <a:rPr b="0" baseline="-25000" i="0" lang="en-US" sz="1400" u="none" cap="none" strike="noStrike">
                <a:solidFill>
                  <a:schemeClr val="dk1"/>
                </a:solidFill>
                <a:latin typeface="Rockwell"/>
                <a:ea typeface="Rockwell"/>
                <a:cs typeface="Rockwell"/>
                <a:sym typeface="Rockwell"/>
              </a:rPr>
              <a:t>3 </a:t>
            </a:r>
            <a:r>
              <a:rPr b="0" i="0" lang="en-US" sz="1400" u="none" cap="none" strike="noStrike">
                <a:solidFill>
                  <a:schemeClr val="dk1"/>
                </a:solidFill>
                <a:latin typeface="Rockwell"/>
                <a:ea typeface="Rockwell"/>
                <a:cs typeface="Rockwell"/>
                <a:sym typeface="Rockwell"/>
              </a:rPr>
              <a:t>x(1mol/123.555g) x (1mol CO</a:t>
            </a:r>
            <a:r>
              <a:rPr b="0" baseline="-25000" i="0" lang="en-US" sz="1400" u="none" cap="none" strike="noStrike">
                <a:solidFill>
                  <a:schemeClr val="dk1"/>
                </a:solidFill>
                <a:latin typeface="Rockwell"/>
                <a:ea typeface="Rockwell"/>
                <a:cs typeface="Rockwell"/>
                <a:sym typeface="Rockwell"/>
              </a:rPr>
              <a:t>2</a:t>
            </a:r>
            <a:r>
              <a:rPr b="0" i="0" lang="en-US" sz="1400" u="none" cap="none" strike="noStrike">
                <a:solidFill>
                  <a:schemeClr val="dk1"/>
                </a:solidFill>
                <a:latin typeface="Rockwell"/>
                <a:ea typeface="Rockwell"/>
                <a:cs typeface="Rockwell"/>
                <a:sym typeface="Rockwell"/>
              </a:rPr>
              <a:t> /1 molCuCO</a:t>
            </a:r>
            <a:r>
              <a:rPr b="0" baseline="-25000" i="0" lang="en-US" sz="1400" u="none" cap="none" strike="noStrike">
                <a:solidFill>
                  <a:schemeClr val="dk1"/>
                </a:solidFill>
                <a:latin typeface="Rockwell"/>
                <a:ea typeface="Rockwell"/>
                <a:cs typeface="Rockwell"/>
                <a:sym typeface="Rockwell"/>
              </a:rPr>
              <a:t>3</a:t>
            </a:r>
            <a:r>
              <a:rPr b="0" i="0" lang="en-US" sz="1400" u="none" cap="none" strike="noStrike">
                <a:solidFill>
                  <a:schemeClr val="dk1"/>
                </a:solidFill>
                <a:latin typeface="Rockwell"/>
                <a:ea typeface="Rockwell"/>
                <a:cs typeface="Rockwell"/>
                <a:sym typeface="Rockwell"/>
              </a:rPr>
              <a:t> ) X 44.01gCO</a:t>
            </a:r>
            <a:r>
              <a:rPr b="0" baseline="-25000" i="0" lang="en-US" sz="1400" u="none" cap="none" strike="noStrike">
                <a:solidFill>
                  <a:schemeClr val="dk1"/>
                </a:solidFill>
                <a:latin typeface="Rockwell"/>
                <a:ea typeface="Rockwell"/>
                <a:cs typeface="Rockwell"/>
                <a:sym typeface="Rockwell"/>
              </a:rPr>
              <a:t>2</a:t>
            </a:r>
            <a:r>
              <a:rPr b="0" i="0" lang="en-US" sz="1400" u="none" cap="none" strike="noStrike">
                <a:solidFill>
                  <a:schemeClr val="dk1"/>
                </a:solidFill>
                <a:latin typeface="Rockwell"/>
                <a:ea typeface="Rockwell"/>
                <a:cs typeface="Rockwell"/>
                <a:sym typeface="Rockwell"/>
              </a:rPr>
              <a:t>/mol = 3.562 gCO</a:t>
            </a:r>
            <a:r>
              <a:rPr b="0" baseline="-25000" i="0" lang="en-US" sz="1400" u="none" cap="none" strike="noStrike">
                <a:solidFill>
                  <a:schemeClr val="dk1"/>
                </a:solidFill>
                <a:latin typeface="Rockwell"/>
                <a:ea typeface="Rockwell"/>
                <a:cs typeface="Rockwell"/>
                <a:sym typeface="Rockwell"/>
              </a:rPr>
              <a:t>2</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baseline="-2500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Step 2: Find Percent Yield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(3.2 g / 3.562 g) * 100 = 89.8 % 🡪 90% with correct sig figs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4C264C"/>
                </a:solidFill>
                <a:latin typeface="Rockwell"/>
                <a:ea typeface="Rockwell"/>
                <a:cs typeface="Rockwell"/>
                <a:sym typeface="Rockwell"/>
              </a:rPr>
              <a:t>How could you improve your percent yield?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-reheat the solid, to see if there is any further mass loss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-make sure you have pure CuCO</a:t>
            </a:r>
            <a:r>
              <a:rPr b="0" baseline="-25000" i="0" lang="en-US" sz="1400" u="none" cap="none" strike="noStrike">
                <a:solidFill>
                  <a:schemeClr val="dk1"/>
                </a:solidFill>
                <a:latin typeface="Rockwell"/>
                <a:ea typeface="Rockwell"/>
                <a:cs typeface="Rockwell"/>
                <a:sym typeface="Rockwell"/>
              </a:rPr>
              <a:t>3</a:t>
            </a:r>
            <a:endParaRPr b="0" i="0"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Rockwell"/>
              <a:ea typeface="Rockwell"/>
              <a:cs typeface="Rockwell"/>
              <a:sym typeface="Rockwell"/>
            </a:endParaRPr>
          </a:p>
        </p:txBody>
      </p:sp>
      <p:sp>
        <p:nvSpPr>
          <p:cNvPr id="1284" name="Google Shape;1284;p110"/>
          <p:cNvSpPr/>
          <p:nvPr/>
        </p:nvSpPr>
        <p:spPr>
          <a:xfrm>
            <a:off x="193672" y="1321070"/>
            <a:ext cx="7407900" cy="495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285" name="Google Shape;1285;p110"/>
          <p:cNvSpPr/>
          <p:nvPr/>
        </p:nvSpPr>
        <p:spPr>
          <a:xfrm>
            <a:off x="193672" y="2186186"/>
            <a:ext cx="7500300" cy="495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286" name="Google Shape;1286;p110"/>
          <p:cNvSpPr/>
          <p:nvPr/>
        </p:nvSpPr>
        <p:spPr>
          <a:xfrm>
            <a:off x="193674" y="4710173"/>
            <a:ext cx="7629600" cy="12024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287" name="Google Shape;1287;p110"/>
          <p:cNvSpPr/>
          <p:nvPr/>
        </p:nvSpPr>
        <p:spPr>
          <a:xfrm>
            <a:off x="193672" y="3139094"/>
            <a:ext cx="7620300" cy="1212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84"/>
                                        </p:tgtEl>
                                      </p:cBhvr>
                                    </p:animEffect>
                                    <p:set>
                                      <p:cBhvr>
                                        <p:cTn dur="1" fill="hold">
                                          <p:stCondLst>
                                            <p:cond delay="2000"/>
                                          </p:stCondLst>
                                        </p:cTn>
                                        <p:tgtEl>
                                          <p:spTgt spid="12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85"/>
                                        </p:tgtEl>
                                      </p:cBhvr>
                                    </p:animEffect>
                                    <p:set>
                                      <p:cBhvr>
                                        <p:cTn dur="1" fill="hold">
                                          <p:stCondLst>
                                            <p:cond delay="2000"/>
                                          </p:stCondLst>
                                        </p:cTn>
                                        <p:tgtEl>
                                          <p:spTgt spid="1285"/>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87"/>
                                        </p:tgtEl>
                                      </p:cBhvr>
                                    </p:animEffect>
                                    <p:set>
                                      <p:cBhvr>
                                        <p:cTn dur="1" fill="hold">
                                          <p:stCondLst>
                                            <p:cond delay="2000"/>
                                          </p:stCondLst>
                                        </p:cTn>
                                        <p:tgtEl>
                                          <p:spTgt spid="128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286"/>
                                        </p:tgtEl>
                                      </p:cBhvr>
                                    </p:animEffect>
                                    <p:set>
                                      <p:cBhvr>
                                        <p:cTn dur="1" fill="hold">
                                          <p:stCondLst>
                                            <p:cond delay="2000"/>
                                          </p:stCondLst>
                                        </p:cTn>
                                        <p:tgtEl>
                                          <p:spTgt spid="128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1" name="Shape 1291"/>
        <p:cNvGrpSpPr/>
        <p:nvPr/>
      </p:nvGrpSpPr>
      <p:grpSpPr>
        <a:xfrm>
          <a:off x="0" y="0"/>
          <a:ext cx="0" cy="0"/>
          <a:chOff x="0" y="0"/>
          <a:chExt cx="0" cy="0"/>
        </a:xfrm>
      </p:grpSpPr>
      <p:sp>
        <p:nvSpPr>
          <p:cNvPr id="1292" name="Google Shape;1292;p111"/>
          <p:cNvSpPr txBox="1"/>
          <p:nvPr/>
        </p:nvSpPr>
        <p:spPr>
          <a:xfrm>
            <a:off x="311560" y="3807116"/>
            <a:ext cx="3396600" cy="16620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Filter and collect alum crystals</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crystals escape to filtrate, crystals not washed well and remain wet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293" name="Google Shape;1293;p111"/>
          <p:cNvSpPr txBox="1"/>
          <p:nvPr/>
        </p:nvSpPr>
        <p:spPr>
          <a:xfrm>
            <a:off x="311560" y="3807116"/>
            <a:ext cx="3396600" cy="16620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Recrystallize alum in ice bath</a:t>
            </a:r>
            <a:endParaRPr b="0" baseline="-2500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crystals form too quickly, incomplete recrystallization</a:t>
            </a:r>
            <a:endParaRPr b="0" i="0" sz="16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294" name="Google Shape;1294;p111"/>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Synthesis</a:t>
            </a:r>
            <a:endParaRPr>
              <a:solidFill>
                <a:srgbClr val="00B0F0"/>
              </a:solidFill>
            </a:endParaRPr>
          </a:p>
        </p:txBody>
      </p:sp>
      <p:sp>
        <p:nvSpPr>
          <p:cNvPr id="1295" name="Google Shape;1295;p111"/>
          <p:cNvSpPr txBox="1"/>
          <p:nvPr>
            <p:ph idx="1" type="body"/>
          </p:nvPr>
        </p:nvSpPr>
        <p:spPr>
          <a:xfrm>
            <a:off x="455722" y="965540"/>
            <a:ext cx="7599000" cy="24414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945"/>
              <a:buChar char="■"/>
            </a:pPr>
            <a:r>
              <a:rPr lang="en-US" sz="1260"/>
              <a:t>Inorganic Synthesis Examples: </a:t>
            </a:r>
            <a:endParaRPr/>
          </a:p>
          <a:p>
            <a:pPr indent="-228600" lvl="1" marL="457200" rtl="0" algn="l">
              <a:lnSpc>
                <a:spcPct val="80000"/>
              </a:lnSpc>
              <a:spcBef>
                <a:spcPts val="600"/>
              </a:spcBef>
              <a:spcAft>
                <a:spcPts val="0"/>
              </a:spcAft>
              <a:buSzPts val="945"/>
              <a:buChar char="■"/>
            </a:pPr>
            <a:r>
              <a:rPr lang="en-US" sz="1260"/>
              <a:t>Synthesis of Coordination Compound  </a:t>
            </a:r>
            <a:endParaRPr/>
          </a:p>
          <a:p>
            <a:pPr indent="-228600" lvl="1" marL="457200" rtl="0" algn="l">
              <a:lnSpc>
                <a:spcPct val="80000"/>
              </a:lnSpc>
              <a:spcBef>
                <a:spcPts val="600"/>
              </a:spcBef>
              <a:spcAft>
                <a:spcPts val="0"/>
              </a:spcAft>
              <a:buSzPts val="945"/>
              <a:buChar char="■"/>
            </a:pPr>
            <a:r>
              <a:rPr lang="en-US" sz="1260"/>
              <a:t>Synthesis of Alum from aluminum</a:t>
            </a:r>
            <a:endParaRPr/>
          </a:p>
          <a:p>
            <a:pPr indent="-228600" lvl="0" marL="228600" rtl="0" algn="l">
              <a:lnSpc>
                <a:spcPct val="80000"/>
              </a:lnSpc>
              <a:spcBef>
                <a:spcPts val="2000"/>
              </a:spcBef>
              <a:spcAft>
                <a:spcPts val="0"/>
              </a:spcAft>
              <a:buSzPts val="945"/>
              <a:buChar char="■"/>
            </a:pPr>
            <a:r>
              <a:rPr lang="en-US" sz="1260"/>
              <a:t>Organic Synthesis Example: </a:t>
            </a:r>
            <a:endParaRPr/>
          </a:p>
          <a:p>
            <a:pPr indent="-228600" lvl="1" marL="457200" rtl="0" algn="l">
              <a:lnSpc>
                <a:spcPct val="80000"/>
              </a:lnSpc>
              <a:spcBef>
                <a:spcPts val="600"/>
              </a:spcBef>
              <a:spcAft>
                <a:spcPts val="0"/>
              </a:spcAft>
              <a:buSzPts val="945"/>
              <a:buChar char="■"/>
            </a:pPr>
            <a:r>
              <a:rPr lang="en-US" sz="1260"/>
              <a:t>Synthesis of Aspirin</a:t>
            </a:r>
            <a:endParaRPr/>
          </a:p>
          <a:p>
            <a:pPr indent="-228600" lvl="0" marL="228600" rtl="0" algn="l">
              <a:lnSpc>
                <a:spcPct val="80000"/>
              </a:lnSpc>
              <a:spcBef>
                <a:spcPts val="2000"/>
              </a:spcBef>
              <a:spcAft>
                <a:spcPts val="0"/>
              </a:spcAft>
              <a:buSzPts val="945"/>
              <a:buChar char="■"/>
            </a:pPr>
            <a:r>
              <a:rPr lang="en-US" sz="1260"/>
              <a:t>Syntheses are done in solution, and require purification by filtration, recrystalization, column chromatography or a combination</a:t>
            </a:r>
            <a:endParaRPr/>
          </a:p>
          <a:p>
            <a:pPr indent="-228600" lvl="0" marL="228600" rtl="0" algn="l">
              <a:lnSpc>
                <a:spcPct val="80000"/>
              </a:lnSpc>
              <a:spcBef>
                <a:spcPts val="2000"/>
              </a:spcBef>
              <a:spcAft>
                <a:spcPts val="0"/>
              </a:spcAft>
              <a:buSzPts val="945"/>
              <a:buChar char="■"/>
            </a:pPr>
            <a:r>
              <a:rPr lang="en-US" sz="1260"/>
              <a:t>% Yield is calculated; analysis is done by melting point, NMR, IR</a:t>
            </a:r>
            <a:endParaRPr sz="1260"/>
          </a:p>
        </p:txBody>
      </p:sp>
      <p:sp>
        <p:nvSpPr>
          <p:cNvPr id="1296" name="Google Shape;1296;p11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297" name="Google Shape;1297;p111"/>
          <p:cNvSpPr txBox="1"/>
          <p:nvPr/>
        </p:nvSpPr>
        <p:spPr>
          <a:xfrm>
            <a:off x="0" y="6430211"/>
            <a:ext cx="9144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a:t>
            </a:r>
            <a:endParaRPr b="0" i="0" sz="1800" u="none" cap="none" strike="noStrike">
              <a:solidFill>
                <a:schemeClr val="dk1"/>
              </a:solidFill>
              <a:latin typeface="Rockwell"/>
              <a:ea typeface="Rockwell"/>
              <a:cs typeface="Rockwell"/>
              <a:sym typeface="Rockwell"/>
            </a:endParaRPr>
          </a:p>
        </p:txBody>
      </p:sp>
      <p:sp>
        <p:nvSpPr>
          <p:cNvPr id="1298" name="Google Shape;1298;p11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http://4.bp.blogspot.com/-gGOVRTq5yEc/Tm0VVn-SxjI/AAAAAAAAJxE/gPNnyv6MyQw/s1600/Synthesis_of_Aspirin_3.png" id="1299" name="Google Shape;1299;p111"/>
          <p:cNvPicPr preferRelativeResize="0"/>
          <p:nvPr/>
        </p:nvPicPr>
        <p:blipFill rotWithShape="1">
          <a:blip r:embed="rId5">
            <a:alphaModFix/>
          </a:blip>
          <a:srcRect b="0" l="0" r="0" t="0"/>
          <a:stretch/>
        </p:blipFill>
        <p:spPr>
          <a:xfrm>
            <a:off x="4086653" y="1465238"/>
            <a:ext cx="3572880" cy="910980"/>
          </a:xfrm>
          <a:prstGeom prst="rect">
            <a:avLst/>
          </a:prstGeom>
          <a:noFill/>
          <a:ln>
            <a:noFill/>
          </a:ln>
        </p:spPr>
      </p:pic>
      <p:sp>
        <p:nvSpPr>
          <p:cNvPr id="1300" name="Google Shape;1300;p111"/>
          <p:cNvSpPr/>
          <p:nvPr/>
        </p:nvSpPr>
        <p:spPr>
          <a:xfrm flipH="1" rot="10800000">
            <a:off x="2211860" y="2252576"/>
            <a:ext cx="4031400" cy="268200"/>
          </a:xfrm>
          <a:prstGeom prst="uturnArrow">
            <a:avLst>
              <a:gd fmla="val 25000" name="adj1"/>
              <a:gd fmla="val 25000" name="adj2"/>
              <a:gd fmla="val 25000" name="adj3"/>
              <a:gd fmla="val 43750" name="adj4"/>
              <a:gd fmla="val 75000" name="adj5"/>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301" name="Google Shape;1301;p111"/>
          <p:cNvSpPr txBox="1"/>
          <p:nvPr/>
        </p:nvSpPr>
        <p:spPr>
          <a:xfrm>
            <a:off x="7659532" y="2277490"/>
            <a:ext cx="1392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Virtual Lab</a:t>
            </a:r>
            <a:endParaRPr b="0" i="0" sz="1800" u="none" cap="none" strike="noStrike">
              <a:solidFill>
                <a:schemeClr val="dk1"/>
              </a:solidFill>
              <a:latin typeface="Rockwell"/>
              <a:ea typeface="Rockwell"/>
              <a:cs typeface="Rockwell"/>
              <a:sym typeface="Rockwell"/>
            </a:endParaRPr>
          </a:p>
        </p:txBody>
      </p:sp>
      <p:sp>
        <p:nvSpPr>
          <p:cNvPr id="1302" name="Google Shape;1302;p111"/>
          <p:cNvSpPr txBox="1"/>
          <p:nvPr/>
        </p:nvSpPr>
        <p:spPr>
          <a:xfrm>
            <a:off x="159160" y="3406831"/>
            <a:ext cx="3366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Synthesizing Alum Procedure:</a:t>
            </a:r>
            <a:endParaRPr b="0" i="0" sz="1800" u="none" cap="none" strike="noStrike">
              <a:solidFill>
                <a:schemeClr val="dk1"/>
              </a:solidFill>
              <a:latin typeface="Rockwell"/>
              <a:ea typeface="Rockwell"/>
              <a:cs typeface="Rockwell"/>
              <a:sym typeface="Rockwell"/>
            </a:endParaRPr>
          </a:p>
        </p:txBody>
      </p:sp>
      <p:pic>
        <p:nvPicPr>
          <p:cNvPr descr="http://www.chem.uiuc.edu/chem103/aluminum/product.jpg" id="1303" name="Google Shape;1303;p111"/>
          <p:cNvPicPr preferRelativeResize="0"/>
          <p:nvPr/>
        </p:nvPicPr>
        <p:blipFill rotWithShape="1">
          <a:blip r:embed="rId7">
            <a:alphaModFix/>
          </a:blip>
          <a:srcRect b="0" l="0" r="7175" t="0"/>
          <a:stretch/>
        </p:blipFill>
        <p:spPr>
          <a:xfrm>
            <a:off x="6387944" y="3776163"/>
            <a:ext cx="2360640" cy="1905000"/>
          </a:xfrm>
          <a:prstGeom prst="rect">
            <a:avLst/>
          </a:prstGeom>
          <a:noFill/>
          <a:ln>
            <a:noFill/>
          </a:ln>
        </p:spPr>
      </p:pic>
      <p:grpSp>
        <p:nvGrpSpPr>
          <p:cNvPr id="1304" name="Google Shape;1304;p111"/>
          <p:cNvGrpSpPr/>
          <p:nvPr/>
        </p:nvGrpSpPr>
        <p:grpSpPr>
          <a:xfrm>
            <a:off x="4223064" y="3776163"/>
            <a:ext cx="4525520" cy="2004182"/>
            <a:chOff x="4223064" y="3776163"/>
            <a:chExt cx="4525520" cy="2004182"/>
          </a:xfrm>
        </p:grpSpPr>
        <p:pic>
          <p:nvPicPr>
            <p:cNvPr descr="http://www.chem.uiuc.edu/chem103/aluminum/filterppt.jpg" id="1305" name="Google Shape;1305;p111"/>
            <p:cNvPicPr preferRelativeResize="0"/>
            <p:nvPr/>
          </p:nvPicPr>
          <p:blipFill rotWithShape="1">
            <a:blip r:embed="rId8">
              <a:alphaModFix/>
            </a:blip>
            <a:srcRect b="0" l="0" r="0" t="0"/>
            <a:stretch/>
          </p:blipFill>
          <p:spPr>
            <a:xfrm>
              <a:off x="6837214" y="3776163"/>
              <a:ext cx="1911370" cy="1905000"/>
            </a:xfrm>
            <a:prstGeom prst="rect">
              <a:avLst/>
            </a:prstGeom>
            <a:noFill/>
            <a:ln>
              <a:noFill/>
            </a:ln>
          </p:spPr>
        </p:pic>
        <p:pic>
          <p:nvPicPr>
            <p:cNvPr descr="http://www.chem.uiuc.edu/chem103/aluminum/filterapparatus3.jpg" id="1306" name="Google Shape;1306;p111"/>
            <p:cNvPicPr preferRelativeResize="0"/>
            <p:nvPr/>
          </p:nvPicPr>
          <p:blipFill rotWithShape="1">
            <a:blip r:embed="rId9">
              <a:alphaModFix/>
            </a:blip>
            <a:srcRect b="0" l="0" r="0" t="0"/>
            <a:stretch/>
          </p:blipFill>
          <p:spPr>
            <a:xfrm>
              <a:off x="4223064" y="3776163"/>
              <a:ext cx="2614150" cy="2004182"/>
            </a:xfrm>
            <a:prstGeom prst="rect">
              <a:avLst/>
            </a:prstGeom>
            <a:noFill/>
            <a:ln>
              <a:noFill/>
            </a:ln>
          </p:spPr>
        </p:pic>
      </p:grpSp>
      <p:grpSp>
        <p:nvGrpSpPr>
          <p:cNvPr id="1307" name="Google Shape;1307;p111"/>
          <p:cNvGrpSpPr/>
          <p:nvPr/>
        </p:nvGrpSpPr>
        <p:grpSpPr>
          <a:xfrm>
            <a:off x="4222970" y="3764553"/>
            <a:ext cx="4525453" cy="2015895"/>
            <a:chOff x="5189838" y="3285083"/>
            <a:chExt cx="3741280" cy="2522391"/>
          </a:xfrm>
        </p:grpSpPr>
        <p:pic>
          <p:nvPicPr>
            <p:cNvPr descr="http://www.chem.uiuc.edu/chem103/aluminum/AddEtOHcold.jpg" id="1308" name="Google Shape;1308;p111"/>
            <p:cNvPicPr preferRelativeResize="0"/>
            <p:nvPr/>
          </p:nvPicPr>
          <p:blipFill rotWithShape="1">
            <a:blip r:embed="rId10">
              <a:alphaModFix/>
            </a:blip>
            <a:srcRect b="0" l="0" r="0" t="0"/>
            <a:stretch/>
          </p:blipFill>
          <p:spPr>
            <a:xfrm>
              <a:off x="7083945" y="3317447"/>
              <a:ext cx="1847173" cy="2462897"/>
            </a:xfrm>
            <a:prstGeom prst="rect">
              <a:avLst/>
            </a:prstGeom>
            <a:noFill/>
            <a:ln>
              <a:noFill/>
            </a:ln>
          </p:spPr>
        </p:pic>
        <p:pic>
          <p:nvPicPr>
            <p:cNvPr descr="http://www.chem.uiuc.edu/chem103/aluminum/cool.jpg" id="1309" name="Google Shape;1309;p111"/>
            <p:cNvPicPr preferRelativeResize="0"/>
            <p:nvPr/>
          </p:nvPicPr>
          <p:blipFill rotWithShape="1">
            <a:blip r:embed="rId11">
              <a:alphaModFix/>
            </a:blip>
            <a:srcRect b="0" l="0" r="0" t="0"/>
            <a:stretch/>
          </p:blipFill>
          <p:spPr>
            <a:xfrm>
              <a:off x="5189838" y="3285083"/>
              <a:ext cx="1891793" cy="2522391"/>
            </a:xfrm>
            <a:prstGeom prst="rect">
              <a:avLst/>
            </a:prstGeom>
            <a:noFill/>
            <a:ln>
              <a:noFill/>
            </a:ln>
          </p:spPr>
        </p:pic>
      </p:grpSp>
      <p:grpSp>
        <p:nvGrpSpPr>
          <p:cNvPr id="1310" name="Google Shape;1310;p111"/>
          <p:cNvGrpSpPr/>
          <p:nvPr/>
        </p:nvGrpSpPr>
        <p:grpSpPr>
          <a:xfrm>
            <a:off x="4086652" y="3406831"/>
            <a:ext cx="4667056" cy="2361157"/>
            <a:chOff x="4086652" y="3418499"/>
            <a:chExt cx="4667056" cy="2361157"/>
          </a:xfrm>
        </p:grpSpPr>
        <p:pic>
          <p:nvPicPr>
            <p:cNvPr descr="http://www.chem.uiuc.edu/chem103/aluminum/translucent.jpg" id="1311" name="Google Shape;1311;p111"/>
            <p:cNvPicPr preferRelativeResize="0"/>
            <p:nvPr/>
          </p:nvPicPr>
          <p:blipFill rotWithShape="1">
            <a:blip r:embed="rId12">
              <a:alphaModFix/>
            </a:blip>
            <a:srcRect b="0" l="9697" r="9961" t="0"/>
            <a:stretch/>
          </p:blipFill>
          <p:spPr>
            <a:xfrm>
              <a:off x="7482330" y="3433863"/>
              <a:ext cx="1271378" cy="2345123"/>
            </a:xfrm>
            <a:prstGeom prst="rect">
              <a:avLst/>
            </a:prstGeom>
            <a:noFill/>
            <a:ln>
              <a:noFill/>
            </a:ln>
          </p:spPr>
        </p:pic>
        <p:pic>
          <p:nvPicPr>
            <p:cNvPr descr="http://www.chem.uiuc.edu/chem103/aluminum/stirrAl2O3ppt.jpg" id="1312" name="Google Shape;1312;p111"/>
            <p:cNvPicPr preferRelativeResize="0"/>
            <p:nvPr/>
          </p:nvPicPr>
          <p:blipFill rotWithShape="1">
            <a:blip r:embed="rId13">
              <a:alphaModFix/>
            </a:blip>
            <a:srcRect b="0" l="0" r="0" t="0"/>
            <a:stretch/>
          </p:blipFill>
          <p:spPr>
            <a:xfrm>
              <a:off x="5434306" y="3421506"/>
              <a:ext cx="2048024" cy="2358150"/>
            </a:xfrm>
            <a:prstGeom prst="rect">
              <a:avLst/>
            </a:prstGeom>
            <a:noFill/>
            <a:ln>
              <a:noFill/>
            </a:ln>
          </p:spPr>
        </p:pic>
        <p:pic>
          <p:nvPicPr>
            <p:cNvPr descr="http://www.chem.uiuc.edu/chem103/aluminum/AddH2SO4.jpg" id="1313" name="Google Shape;1313;p111"/>
            <p:cNvPicPr preferRelativeResize="0"/>
            <p:nvPr/>
          </p:nvPicPr>
          <p:blipFill rotWithShape="1">
            <a:blip r:embed="rId14">
              <a:alphaModFix/>
            </a:blip>
            <a:srcRect b="0" l="0" r="0" t="0"/>
            <a:stretch/>
          </p:blipFill>
          <p:spPr>
            <a:xfrm>
              <a:off x="4086652" y="3418499"/>
              <a:ext cx="1624669" cy="2360487"/>
            </a:xfrm>
            <a:prstGeom prst="rect">
              <a:avLst/>
            </a:prstGeom>
            <a:noFill/>
            <a:ln>
              <a:noFill/>
            </a:ln>
          </p:spPr>
        </p:pic>
      </p:grpSp>
      <p:grpSp>
        <p:nvGrpSpPr>
          <p:cNvPr id="1314" name="Google Shape;1314;p111"/>
          <p:cNvGrpSpPr/>
          <p:nvPr/>
        </p:nvGrpSpPr>
        <p:grpSpPr>
          <a:xfrm>
            <a:off x="4094049" y="3352310"/>
            <a:ext cx="4661932" cy="2304102"/>
            <a:chOff x="4056978" y="3358092"/>
            <a:chExt cx="4661932" cy="2304102"/>
          </a:xfrm>
        </p:grpSpPr>
        <p:pic>
          <p:nvPicPr>
            <p:cNvPr descr="http://www.chem.uiuc.edu/chem103/aluminum/done.jpg" id="1315" name="Google Shape;1315;p111"/>
            <p:cNvPicPr preferRelativeResize="0"/>
            <p:nvPr/>
          </p:nvPicPr>
          <p:blipFill rotWithShape="1">
            <a:blip r:embed="rId15">
              <a:alphaModFix/>
            </a:blip>
            <a:srcRect b="0" l="11194" r="8843" t="0"/>
            <a:stretch/>
          </p:blipFill>
          <p:spPr>
            <a:xfrm>
              <a:off x="6201571" y="3375353"/>
              <a:ext cx="2517339" cy="2286841"/>
            </a:xfrm>
            <a:prstGeom prst="rect">
              <a:avLst/>
            </a:prstGeom>
            <a:noFill/>
            <a:ln>
              <a:noFill/>
            </a:ln>
          </p:spPr>
        </p:pic>
        <p:pic>
          <p:nvPicPr>
            <p:cNvPr descr="http://www.chem.uiuc.edu/chem103/aluminum/heatstirr.jpg" id="1316" name="Google Shape;1316;p111"/>
            <p:cNvPicPr preferRelativeResize="0"/>
            <p:nvPr/>
          </p:nvPicPr>
          <p:blipFill rotWithShape="1">
            <a:blip r:embed="rId16">
              <a:alphaModFix/>
            </a:blip>
            <a:srcRect b="0" l="7223" r="12240" t="0"/>
            <a:stretch/>
          </p:blipFill>
          <p:spPr>
            <a:xfrm>
              <a:off x="4056978" y="3358092"/>
              <a:ext cx="2149238" cy="2304102"/>
            </a:xfrm>
            <a:prstGeom prst="rect">
              <a:avLst/>
            </a:prstGeom>
            <a:noFill/>
            <a:ln>
              <a:noFill/>
            </a:ln>
          </p:spPr>
        </p:pic>
      </p:grpSp>
      <p:grpSp>
        <p:nvGrpSpPr>
          <p:cNvPr id="1317" name="Google Shape;1317;p111"/>
          <p:cNvGrpSpPr/>
          <p:nvPr/>
        </p:nvGrpSpPr>
        <p:grpSpPr>
          <a:xfrm>
            <a:off x="3895077" y="3253427"/>
            <a:ext cx="4860591" cy="2550464"/>
            <a:chOff x="4173775" y="3257264"/>
            <a:chExt cx="4779812" cy="2534749"/>
          </a:xfrm>
        </p:grpSpPr>
        <p:pic>
          <p:nvPicPr>
            <p:cNvPr descr="http://www.chem.uiuc.edu/chem103/aluminum/AlBeaker2.jpg" id="1318" name="Google Shape;1318;p111"/>
            <p:cNvPicPr preferRelativeResize="0"/>
            <p:nvPr/>
          </p:nvPicPr>
          <p:blipFill rotWithShape="1">
            <a:blip r:embed="rId17">
              <a:alphaModFix/>
            </a:blip>
            <a:srcRect b="0" l="0" r="0" t="0"/>
            <a:stretch/>
          </p:blipFill>
          <p:spPr>
            <a:xfrm>
              <a:off x="4173775" y="3281290"/>
              <a:ext cx="2437595" cy="2510723"/>
            </a:xfrm>
            <a:prstGeom prst="rect">
              <a:avLst/>
            </a:prstGeom>
            <a:noFill/>
            <a:ln>
              <a:noFill/>
            </a:ln>
          </p:spPr>
        </p:pic>
        <p:pic>
          <p:nvPicPr>
            <p:cNvPr descr="http://www.chem.uiuc.edu/chem103/aluminum/AddNaOH2.jpg" id="1319" name="Google Shape;1319;p111"/>
            <p:cNvPicPr preferRelativeResize="0"/>
            <p:nvPr/>
          </p:nvPicPr>
          <p:blipFill rotWithShape="1">
            <a:blip r:embed="rId18">
              <a:alphaModFix/>
            </a:blip>
            <a:srcRect b="0" l="0" r="0" t="0"/>
            <a:stretch/>
          </p:blipFill>
          <p:spPr>
            <a:xfrm>
              <a:off x="6611370" y="3257264"/>
              <a:ext cx="2342217" cy="2498366"/>
            </a:xfrm>
            <a:prstGeom prst="rect">
              <a:avLst/>
            </a:prstGeom>
            <a:noFill/>
            <a:ln>
              <a:noFill/>
            </a:ln>
          </p:spPr>
        </p:pic>
      </p:grpSp>
      <p:sp>
        <p:nvSpPr>
          <p:cNvPr id="1320" name="Google Shape;1320;p111"/>
          <p:cNvSpPr txBox="1"/>
          <p:nvPr/>
        </p:nvSpPr>
        <p:spPr>
          <a:xfrm>
            <a:off x="4981389" y="5780345"/>
            <a:ext cx="4162500" cy="10848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3.5: The student is able to design a plan in order to collect data on the synthesis or decomposition of a compound to confirm the conservation of matter and the law of definite proportions.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3.6: The student is able to use data from synthesis or decomposition of a compound to confirm the conservation of matter and the law of definite proportions. 	</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321" name="Google Shape;1321;p111"/>
          <p:cNvSpPr txBox="1"/>
          <p:nvPr/>
        </p:nvSpPr>
        <p:spPr>
          <a:xfrm>
            <a:off x="-1" y="5792013"/>
            <a:ext cx="4981500" cy="10617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2.1 The student can </a:t>
            </a:r>
            <a:r>
              <a:rPr b="0" i="1" lang="en-US" sz="900" u="none" cap="none" strike="noStrike">
                <a:solidFill>
                  <a:schemeClr val="dk1"/>
                </a:solidFill>
                <a:latin typeface="Rockwell"/>
                <a:ea typeface="Rockwell"/>
                <a:cs typeface="Rockwell"/>
                <a:sym typeface="Rockwell"/>
              </a:rPr>
              <a:t>justify the selection of a mathematical routine </a:t>
            </a:r>
            <a:r>
              <a:rPr b="0" i="0" lang="en-US" sz="900" u="none" cap="none" strike="noStrike">
                <a:solidFill>
                  <a:schemeClr val="dk1"/>
                </a:solidFill>
                <a:latin typeface="Rockwell"/>
                <a:ea typeface="Rockwell"/>
                <a:cs typeface="Rockwell"/>
                <a:sym typeface="Rockwell"/>
              </a:rPr>
              <a:t>to solve problems.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6.1 The student can </a:t>
            </a:r>
            <a:r>
              <a:rPr b="0" i="1" lang="en-US" sz="900" u="none" cap="none" strike="noStrike">
                <a:solidFill>
                  <a:schemeClr val="dk1"/>
                </a:solidFill>
                <a:latin typeface="Rockwell"/>
                <a:ea typeface="Rockwell"/>
                <a:cs typeface="Rockwell"/>
                <a:sym typeface="Rockwell"/>
              </a:rPr>
              <a:t>justify claims with evidence</a:t>
            </a:r>
            <a:r>
              <a:rPr b="0" i="0" lang="en-US" sz="900" u="none" cap="none" strike="noStrike">
                <a:solidFill>
                  <a:schemeClr val="dk1"/>
                </a:solidFill>
                <a:latin typeface="Rockwell"/>
                <a:ea typeface="Rockwell"/>
                <a:cs typeface="Rockwell"/>
                <a:sym typeface="Rockwell"/>
              </a:rPr>
              <a:t>.</a:t>
            </a:r>
            <a:endParaRPr b="0" i="0" sz="1400" u="none" cap="none" strike="noStrike">
              <a:solidFill>
                <a:srgbClr val="000000"/>
              </a:solidFill>
              <a:latin typeface="Arial"/>
              <a:ea typeface="Arial"/>
              <a:cs typeface="Arial"/>
              <a:sym typeface="Arial"/>
            </a:endParaRPr>
          </a:p>
        </p:txBody>
      </p:sp>
      <p:sp>
        <p:nvSpPr>
          <p:cNvPr id="1322" name="Google Shape;1322;p111"/>
          <p:cNvSpPr txBox="1"/>
          <p:nvPr/>
        </p:nvSpPr>
        <p:spPr>
          <a:xfrm>
            <a:off x="311560" y="3807115"/>
            <a:ext cx="3396600" cy="16458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H</a:t>
            </a:r>
            <a:r>
              <a:rPr b="0" baseline="-25000" i="0" lang="en-US" sz="1800" u="none" cap="none" strike="noStrike">
                <a:solidFill>
                  <a:schemeClr val="lt1"/>
                </a:solidFill>
                <a:latin typeface="Rockwell"/>
                <a:ea typeface="Rockwell"/>
                <a:cs typeface="Rockwell"/>
                <a:sym typeface="Rockwell"/>
              </a:rPr>
              <a:t>2</a:t>
            </a:r>
            <a:r>
              <a:rPr b="0" i="0" lang="en-US" sz="1800" u="none" cap="none" strike="noStrike">
                <a:solidFill>
                  <a:schemeClr val="lt1"/>
                </a:solidFill>
                <a:latin typeface="Rockwell"/>
                <a:ea typeface="Rockwell"/>
                <a:cs typeface="Rockwell"/>
                <a:sym typeface="Rockwell"/>
              </a:rPr>
              <a:t>SO</a:t>
            </a:r>
            <a:r>
              <a:rPr b="0" baseline="-25000" i="0" lang="en-US" sz="1800" u="none" cap="none" strike="noStrike">
                <a:solidFill>
                  <a:schemeClr val="lt1"/>
                </a:solidFill>
                <a:latin typeface="Rockwell"/>
                <a:ea typeface="Rockwell"/>
                <a:cs typeface="Rockwell"/>
                <a:sym typeface="Rockwell"/>
              </a:rPr>
              <a:t>4</a:t>
            </a:r>
            <a:r>
              <a:rPr b="0" i="0" lang="en-US" sz="1800" u="none" cap="none" strike="noStrike">
                <a:solidFill>
                  <a:schemeClr val="lt1"/>
                </a:solidFill>
                <a:latin typeface="Rockwell"/>
                <a:ea typeface="Rockwell"/>
                <a:cs typeface="Rockwell"/>
                <a:sym typeface="Rockwell"/>
              </a:rPr>
              <a:t> is added to ppt Al(OH)</a:t>
            </a:r>
            <a:r>
              <a:rPr b="0" baseline="-25000" i="0" lang="en-US" sz="1800" u="none" cap="none" strike="noStrike">
                <a:solidFill>
                  <a:schemeClr val="lt1"/>
                </a:solidFill>
                <a:latin typeface="Rockwell"/>
                <a:ea typeface="Rockwell"/>
                <a:cs typeface="Rockwell"/>
                <a:sym typeface="Rockwell"/>
              </a:rPr>
              <a:t>3</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incomplete precipitation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323" name="Google Shape;1323;p111"/>
          <p:cNvSpPr txBox="1"/>
          <p:nvPr/>
        </p:nvSpPr>
        <p:spPr>
          <a:xfrm>
            <a:off x="311560" y="3807115"/>
            <a:ext cx="3396600" cy="16929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Mixture heated until no Al(s) is left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some Al(s) remains undissolved</a:t>
            </a:r>
            <a:endParaRPr b="0" i="0" sz="16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324" name="Google Shape;1324;p111"/>
          <p:cNvSpPr txBox="1"/>
          <p:nvPr/>
        </p:nvSpPr>
        <p:spPr>
          <a:xfrm>
            <a:off x="311560" y="3717420"/>
            <a:ext cx="3396600" cy="1938900"/>
          </a:xfrm>
          <a:prstGeom prst="rect">
            <a:avLst/>
          </a:prstGeom>
          <a:gradFill>
            <a:gsLst>
              <a:gs pos="0">
                <a:srgbClr val="C55E00"/>
              </a:gs>
              <a:gs pos="100000">
                <a:srgbClr val="FFAD63"/>
              </a:gs>
            </a:gsLst>
            <a:lin ang="5400012" scaled="0"/>
          </a:gradFill>
          <a:ln cap="flat" cmpd="sng" w="12700">
            <a:solidFill>
              <a:srgbClr val="F68C17"/>
            </a:solidFill>
            <a:prstDash val="solid"/>
            <a:round/>
            <a:headEnd len="sm" w="sm" type="none"/>
            <a:tailEnd len="sm" w="sm" type="none"/>
          </a:ln>
          <a:effectLst>
            <a:outerShdw blurRad="63500" rotWithShape="0" dir="5400000" dist="25400">
              <a:srgbClr val="808080">
                <a:alpha val="7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Source of aluminum is reacted with KOH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Possible Error Sources: impurity in Al (such as plastic coating) prevents complete rxn</a:t>
            </a:r>
            <a:endParaRPr b="0" i="0" sz="16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http://cdn.meme.am/instances/500x/58399345.jpg" id="1325" name="Google Shape;1325;p111"/>
          <p:cNvPicPr preferRelativeResize="0"/>
          <p:nvPr/>
        </p:nvPicPr>
        <p:blipFill rotWithShape="1">
          <a:blip r:embed="rId19">
            <a:alphaModFix/>
          </a:blip>
          <a:srcRect b="0" l="0" r="0" t="0"/>
          <a:stretch/>
        </p:blipFill>
        <p:spPr>
          <a:xfrm>
            <a:off x="4223064" y="0"/>
            <a:ext cx="1776175" cy="134190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17"/>
                                        </p:tgtEl>
                                      </p:cBhvr>
                                    </p:animEffect>
                                    <p:set>
                                      <p:cBhvr>
                                        <p:cTn dur="1" fill="hold">
                                          <p:stCondLst>
                                            <p:cond delay="500"/>
                                          </p:stCondLst>
                                        </p:cTn>
                                        <p:tgtEl>
                                          <p:spTgt spid="1317"/>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324"/>
                                        </p:tgtEl>
                                        <p:attrNameLst>
                                          <p:attrName>ppt_y</p:attrName>
                                        </p:attrNameLst>
                                      </p:cBhvr>
                                      <p:tavLst>
                                        <p:tav fmla="" tm="0">
                                          <p:val>
                                            <p:strVal val="#ppt_y"/>
                                          </p:val>
                                        </p:tav>
                                        <p:tav fmla="" tm="100000">
                                          <p:val>
                                            <p:strVal val="#ppt_y+1"/>
                                          </p:val>
                                        </p:tav>
                                      </p:tavLst>
                                    </p:anim>
                                    <p:set>
                                      <p:cBhvr>
                                        <p:cTn dur="1" fill="hold">
                                          <p:stCondLst>
                                            <p:cond delay="500"/>
                                          </p:stCondLst>
                                        </p:cTn>
                                        <p:tgtEl>
                                          <p:spTgt spid="132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14"/>
                                        </p:tgtEl>
                                      </p:cBhvr>
                                    </p:animEffect>
                                    <p:set>
                                      <p:cBhvr>
                                        <p:cTn dur="1" fill="hold">
                                          <p:stCondLst>
                                            <p:cond delay="500"/>
                                          </p:stCondLst>
                                        </p:cTn>
                                        <p:tgtEl>
                                          <p:spTgt spid="1314"/>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323"/>
                                        </p:tgtEl>
                                        <p:attrNameLst>
                                          <p:attrName>ppt_y</p:attrName>
                                        </p:attrNameLst>
                                      </p:cBhvr>
                                      <p:tavLst>
                                        <p:tav fmla="" tm="0">
                                          <p:val>
                                            <p:strVal val="#ppt_y"/>
                                          </p:val>
                                        </p:tav>
                                        <p:tav fmla="" tm="100000">
                                          <p:val>
                                            <p:strVal val="#ppt_y+1"/>
                                          </p:val>
                                        </p:tav>
                                      </p:tavLst>
                                    </p:anim>
                                    <p:set>
                                      <p:cBhvr>
                                        <p:cTn dur="1" fill="hold">
                                          <p:stCondLst>
                                            <p:cond delay="500"/>
                                          </p:stCondLst>
                                        </p:cTn>
                                        <p:tgtEl>
                                          <p:spTgt spid="132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10"/>
                                        </p:tgtEl>
                                      </p:cBhvr>
                                    </p:animEffect>
                                    <p:set>
                                      <p:cBhvr>
                                        <p:cTn dur="1" fill="hold">
                                          <p:stCondLst>
                                            <p:cond delay="500"/>
                                          </p:stCondLst>
                                        </p:cTn>
                                        <p:tgtEl>
                                          <p:spTgt spid="1310"/>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322"/>
                                        </p:tgtEl>
                                        <p:attrNameLst>
                                          <p:attrName>ppt_y</p:attrName>
                                        </p:attrNameLst>
                                      </p:cBhvr>
                                      <p:tavLst>
                                        <p:tav fmla="" tm="0">
                                          <p:val>
                                            <p:strVal val="#ppt_y"/>
                                          </p:val>
                                        </p:tav>
                                        <p:tav fmla="" tm="100000">
                                          <p:val>
                                            <p:strVal val="#ppt_y+1"/>
                                          </p:val>
                                        </p:tav>
                                      </p:tavLst>
                                    </p:anim>
                                    <p:set>
                                      <p:cBhvr>
                                        <p:cTn dur="1" fill="hold">
                                          <p:stCondLst>
                                            <p:cond delay="500"/>
                                          </p:stCondLst>
                                        </p:cTn>
                                        <p:tgtEl>
                                          <p:spTgt spid="132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07"/>
                                        </p:tgtEl>
                                      </p:cBhvr>
                                    </p:animEffect>
                                    <p:set>
                                      <p:cBhvr>
                                        <p:cTn dur="1" fill="hold">
                                          <p:stCondLst>
                                            <p:cond delay="500"/>
                                          </p:stCondLst>
                                        </p:cTn>
                                        <p:tgtEl>
                                          <p:spTgt spid="1307"/>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293"/>
                                        </p:tgtEl>
                                        <p:attrNameLst>
                                          <p:attrName>ppt_y</p:attrName>
                                        </p:attrNameLst>
                                      </p:cBhvr>
                                      <p:tavLst>
                                        <p:tav fmla="" tm="0">
                                          <p:val>
                                            <p:strVal val="#ppt_y"/>
                                          </p:val>
                                        </p:tav>
                                        <p:tav fmla="" tm="100000">
                                          <p:val>
                                            <p:strVal val="#ppt_y+1"/>
                                          </p:val>
                                        </p:tav>
                                      </p:tavLst>
                                    </p:anim>
                                    <p:set>
                                      <p:cBhvr>
                                        <p:cTn dur="1" fill="hold">
                                          <p:stCondLst>
                                            <p:cond delay="500"/>
                                          </p:stCondLst>
                                        </p:cTn>
                                        <p:tgtEl>
                                          <p:spTgt spid="1293"/>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304"/>
                                        </p:tgtEl>
                                      </p:cBhvr>
                                    </p:animEffect>
                                    <p:set>
                                      <p:cBhvr>
                                        <p:cTn dur="1" fill="hold">
                                          <p:stCondLst>
                                            <p:cond delay="500"/>
                                          </p:stCondLst>
                                        </p:cTn>
                                        <p:tgtEl>
                                          <p:spTgt spid="1304"/>
                                        </p:tgtEl>
                                        <p:attrNameLst>
                                          <p:attrName>style.visibility</p:attrName>
                                        </p:attrNameLst>
                                      </p:cBhvr>
                                      <p:to>
                                        <p:strVal val="hidden"/>
                                      </p:to>
                                    </p:set>
                                  </p:childTnLst>
                                </p:cTn>
                              </p:par>
                              <p:par>
                                <p:cTn fill="hold" nodeType="withEffect" presetClass="exit" presetID="2" presetSubtype="4">
                                  <p:stCondLst>
                                    <p:cond delay="0"/>
                                  </p:stCondLst>
                                  <p:childTnLst>
                                    <p:anim calcmode="lin" valueType="num">
                                      <p:cBhvr additive="base">
                                        <p:cTn dur="500"/>
                                        <p:tgtEl>
                                          <p:spTgt spid="1292"/>
                                        </p:tgtEl>
                                        <p:attrNameLst>
                                          <p:attrName>ppt_y</p:attrName>
                                        </p:attrNameLst>
                                      </p:cBhvr>
                                      <p:tavLst>
                                        <p:tav fmla="" tm="0">
                                          <p:val>
                                            <p:strVal val="#ppt_y"/>
                                          </p:val>
                                        </p:tav>
                                        <p:tav fmla="" tm="100000">
                                          <p:val>
                                            <p:strVal val="#ppt_y+1"/>
                                          </p:val>
                                        </p:tav>
                                      </p:tavLst>
                                    </p:anim>
                                    <p:set>
                                      <p:cBhvr>
                                        <p:cTn dur="1" fill="hold">
                                          <p:stCondLst>
                                            <p:cond delay="500"/>
                                          </p:stCondLst>
                                        </p:cTn>
                                        <p:tgtEl>
                                          <p:spTgt spid="129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49"/>
          <p:cNvSpPr txBox="1"/>
          <p:nvPr>
            <p:ph type="title"/>
          </p:nvPr>
        </p:nvSpPr>
        <p:spPr>
          <a:xfrm>
            <a:off x="498524" y="173718"/>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Composition of Pure Substances and/or Mixtures</a:t>
            </a:r>
            <a:endParaRPr/>
          </a:p>
        </p:txBody>
      </p:sp>
      <p:sp>
        <p:nvSpPr>
          <p:cNvPr id="485" name="Google Shape;485;p49"/>
          <p:cNvSpPr txBox="1"/>
          <p:nvPr>
            <p:ph idx="1" type="body"/>
          </p:nvPr>
        </p:nvSpPr>
        <p:spPr>
          <a:xfrm>
            <a:off x="498518" y="1985963"/>
            <a:ext cx="3657600" cy="4140200"/>
          </a:xfrm>
          <a:prstGeom prst="rect">
            <a:avLst/>
          </a:prstGeom>
          <a:noFill/>
          <a:ln>
            <a:noFill/>
          </a:ln>
        </p:spPr>
        <p:txBody>
          <a:bodyPr anchorCtr="0" anchor="t" bIns="45700" lIns="91425" spcFirstLastPara="1" rIns="91425" wrap="square" tIns="45700">
            <a:noAutofit/>
          </a:bodyPr>
          <a:lstStyle/>
          <a:p>
            <a:pPr indent="-212725" lvl="0" marL="228600" marR="0" rtl="0" algn="l">
              <a:lnSpc>
                <a:spcPct val="100000"/>
              </a:lnSpc>
              <a:spcBef>
                <a:spcPts val="0"/>
              </a:spcBef>
              <a:spcAft>
                <a:spcPts val="0"/>
              </a:spcAft>
              <a:buClr>
                <a:schemeClr val="dk1"/>
              </a:buClr>
              <a:buSzPts val="1100"/>
              <a:buFont typeface="Arial"/>
              <a:buNone/>
            </a:pPr>
            <a:r>
              <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486" name="Google Shape;486;p49"/>
          <p:cNvSpPr txBox="1"/>
          <p:nvPr>
            <p:ph idx="2" type="body"/>
          </p:nvPr>
        </p:nvSpPr>
        <p:spPr>
          <a:xfrm>
            <a:off x="4244899" y="717530"/>
            <a:ext cx="3915522" cy="4691100"/>
          </a:xfrm>
          <a:prstGeom prst="rect">
            <a:avLst/>
          </a:prstGeom>
          <a:noFill/>
          <a:ln>
            <a:noFill/>
          </a:ln>
        </p:spPr>
        <p:txBody>
          <a:bodyPr anchorCtr="0" anchor="t" bIns="91425" lIns="91425" spcFirstLastPara="1" rIns="91425" wrap="square" tIns="91425">
            <a:noAutofit/>
          </a:bodyPr>
          <a:lstStyle/>
          <a:p>
            <a:pPr indent="-228600" lvl="0" marL="457200" rtl="0" algn="l">
              <a:lnSpc>
                <a:spcPct val="100000"/>
              </a:lnSpc>
              <a:spcBef>
                <a:spcPts val="0"/>
              </a:spcBef>
              <a:spcAft>
                <a:spcPts val="0"/>
              </a:spcAft>
              <a:buSzPts val="1350"/>
              <a:buChar char="■"/>
            </a:pPr>
            <a:r>
              <a:rPr lang="en-US"/>
              <a:t>Percent mass can be used to determine the composition of a substance</a:t>
            </a:r>
            <a:endParaRPr/>
          </a:p>
          <a:p>
            <a:pPr indent="-228600" lvl="1" marL="685800" rtl="0" algn="l">
              <a:lnSpc>
                <a:spcPct val="100000"/>
              </a:lnSpc>
              <a:spcBef>
                <a:spcPts val="0"/>
              </a:spcBef>
              <a:spcAft>
                <a:spcPts val="0"/>
              </a:spcAft>
              <a:buSzPts val="1350"/>
              <a:buChar char="■"/>
            </a:pPr>
            <a:r>
              <a:rPr lang="en-US"/>
              <a:t>% mass can also be used to find the empirical formula</a:t>
            </a:r>
            <a:endParaRPr/>
          </a:p>
          <a:p>
            <a:pPr indent="-228600" lvl="0" marL="457200" rtl="0" algn="l">
              <a:lnSpc>
                <a:spcPct val="100000"/>
              </a:lnSpc>
              <a:spcBef>
                <a:spcPts val="0"/>
              </a:spcBef>
              <a:spcAft>
                <a:spcPts val="0"/>
              </a:spcAft>
              <a:buSzPts val="1350"/>
              <a:buChar char="■"/>
            </a:pPr>
            <a:r>
              <a:rPr lang="en-US"/>
              <a:t>The empirical formula is the simplest formula of a substance</a:t>
            </a:r>
            <a:endParaRPr/>
          </a:p>
          <a:p>
            <a:pPr indent="-228600" lvl="1" marL="685800" rtl="0" algn="l">
              <a:lnSpc>
                <a:spcPct val="100000"/>
              </a:lnSpc>
              <a:spcBef>
                <a:spcPts val="0"/>
              </a:spcBef>
              <a:spcAft>
                <a:spcPts val="0"/>
              </a:spcAft>
              <a:buSzPts val="1350"/>
              <a:buChar char="■"/>
            </a:pPr>
            <a:r>
              <a:rPr lang="en-US"/>
              <a:t>It is a ratio between the moles of each element in the substance</a:t>
            </a:r>
            <a:endParaRPr/>
          </a:p>
          <a:p>
            <a:pPr indent="-228600" lvl="1" marL="685800" rtl="0" algn="l">
              <a:lnSpc>
                <a:spcPct val="100000"/>
              </a:lnSpc>
              <a:spcBef>
                <a:spcPts val="0"/>
              </a:spcBef>
              <a:spcAft>
                <a:spcPts val="0"/>
              </a:spcAft>
              <a:buSzPts val="1350"/>
              <a:buChar char="■"/>
            </a:pPr>
            <a:r>
              <a:rPr lang="en-US"/>
              <a:t>Quick steps to solve!</a:t>
            </a:r>
            <a:endParaRPr/>
          </a:p>
          <a:p>
            <a:pPr indent="-228600" lvl="2" marL="914400" rtl="0" algn="l">
              <a:lnSpc>
                <a:spcPct val="100000"/>
              </a:lnSpc>
              <a:spcBef>
                <a:spcPts val="0"/>
              </a:spcBef>
              <a:spcAft>
                <a:spcPts val="0"/>
              </a:spcAft>
              <a:buSzPts val="1350"/>
              <a:buChar char="■"/>
            </a:pPr>
            <a:r>
              <a:rPr lang="en-US"/>
              <a:t>% to mass, mass to moles, divide by the smallest and multiply ‘til whole!)</a:t>
            </a:r>
            <a:endParaRPr/>
          </a:p>
          <a:p>
            <a:pPr indent="-228600" lvl="1" marL="685800" rtl="0" algn="l">
              <a:lnSpc>
                <a:spcPct val="100000"/>
              </a:lnSpc>
              <a:spcBef>
                <a:spcPts val="0"/>
              </a:spcBef>
              <a:spcAft>
                <a:spcPts val="0"/>
              </a:spcAft>
              <a:buSzPts val="1350"/>
              <a:buChar char="■"/>
            </a:pPr>
            <a:r>
              <a:rPr lang="en-US"/>
              <a:t>The molecular formula is the actual formula of a substance</a:t>
            </a:r>
            <a:endParaRPr/>
          </a:p>
          <a:p>
            <a:pPr indent="-228600" lvl="2" marL="914400" rtl="0" algn="l">
              <a:lnSpc>
                <a:spcPct val="100000"/>
              </a:lnSpc>
              <a:spcBef>
                <a:spcPts val="0"/>
              </a:spcBef>
              <a:spcAft>
                <a:spcPts val="0"/>
              </a:spcAft>
              <a:buSzPts val="1350"/>
              <a:buChar char="■"/>
            </a:pPr>
            <a:r>
              <a:rPr lang="en-US"/>
              <a:t>It is a whole number multiple of the empirical formula</a:t>
            </a:r>
            <a:endParaRPr/>
          </a:p>
          <a:p>
            <a:pPr indent="-142875" lvl="1" marL="685800" rtl="0" algn="l">
              <a:lnSpc>
                <a:spcPct val="100000"/>
              </a:lnSpc>
              <a:spcBef>
                <a:spcPts val="0"/>
              </a:spcBef>
              <a:spcAft>
                <a:spcPts val="0"/>
              </a:spcAft>
              <a:buSzPts val="1350"/>
              <a:buNone/>
            </a:pPr>
            <a:r>
              <a:t/>
            </a:r>
            <a:endParaRPr/>
          </a:p>
          <a:p>
            <a:pPr indent="457200" lvl="0" marL="228600" rtl="0" algn="l">
              <a:lnSpc>
                <a:spcPct val="100000"/>
              </a:lnSpc>
              <a:spcBef>
                <a:spcPts val="0"/>
              </a:spcBef>
              <a:spcAft>
                <a:spcPts val="0"/>
              </a:spcAft>
              <a:buSzPts val="1350"/>
              <a:buNone/>
            </a:pPr>
            <a:r>
              <a:t/>
            </a:r>
            <a:endParaRPr/>
          </a:p>
          <a:p>
            <a:pPr indent="-142875" lvl="0" marL="457200" rtl="0" algn="l">
              <a:lnSpc>
                <a:spcPct val="100000"/>
              </a:lnSpc>
              <a:spcBef>
                <a:spcPts val="0"/>
              </a:spcBef>
              <a:spcAft>
                <a:spcPts val="0"/>
              </a:spcAft>
              <a:buSzPts val="1350"/>
              <a:buNone/>
            </a:pPr>
            <a:r>
              <a:t/>
            </a:r>
            <a:endParaRPr/>
          </a:p>
        </p:txBody>
      </p:sp>
      <p:sp>
        <p:nvSpPr>
          <p:cNvPr id="487" name="Google Shape;487;p49"/>
          <p:cNvSpPr txBox="1"/>
          <p:nvPr/>
        </p:nvSpPr>
        <p:spPr>
          <a:xfrm>
            <a:off x="70525" y="6242523"/>
            <a:ext cx="91440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1.2: Select and apply mathematical routines to mass data to identify or infer the composition of pure substances and/or mixtures.</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488" name="Google Shape;488;p49"/>
          <p:cNvSpPr txBox="1"/>
          <p:nvPr/>
        </p:nvSpPr>
        <p:spPr>
          <a:xfrm>
            <a:off x="8065720" y="-62015"/>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489" name="Google Shape;489;p49"/>
          <p:cNvSpPr txBox="1"/>
          <p:nvPr/>
        </p:nvSpPr>
        <p:spPr>
          <a:xfrm>
            <a:off x="8125176" y="1788699"/>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4"/>
              </a:rPr>
              <a:t>Video</a:t>
            </a:r>
            <a:endParaRPr b="0" i="0" sz="1800" u="sng" cap="none" strike="noStrike">
              <a:solidFill>
                <a:schemeClr val="hlink"/>
              </a:solidFill>
              <a:latin typeface="Rockwell"/>
              <a:ea typeface="Rockwell"/>
              <a:cs typeface="Rockwell"/>
              <a:sym typeface="Rockwell"/>
              <a:hlinkClick r:id="rId5"/>
            </a:endParaRPr>
          </a:p>
        </p:txBody>
      </p:sp>
      <p:pic>
        <p:nvPicPr>
          <p:cNvPr id="490" name="Google Shape;490;p49"/>
          <p:cNvPicPr preferRelativeResize="0"/>
          <p:nvPr/>
        </p:nvPicPr>
        <p:blipFill rotWithShape="1">
          <a:blip r:embed="rId6">
            <a:alphaModFix/>
          </a:blip>
          <a:srcRect b="0" l="0" r="0" t="0"/>
          <a:stretch/>
        </p:blipFill>
        <p:spPr>
          <a:xfrm>
            <a:off x="231277" y="2097905"/>
            <a:ext cx="4190645" cy="2374699"/>
          </a:xfrm>
          <a:prstGeom prst="rect">
            <a:avLst/>
          </a:prstGeom>
          <a:noFill/>
          <a:ln>
            <a:noFill/>
          </a:ln>
        </p:spPr>
      </p:pic>
      <p:pic>
        <p:nvPicPr>
          <p:cNvPr id="491" name="Google Shape;491;p49"/>
          <p:cNvPicPr preferRelativeResize="0"/>
          <p:nvPr/>
        </p:nvPicPr>
        <p:blipFill rotWithShape="1">
          <a:blip r:embed="rId7">
            <a:alphaModFix/>
          </a:blip>
          <a:srcRect b="0" l="0" r="0" t="0"/>
          <a:stretch/>
        </p:blipFill>
        <p:spPr>
          <a:xfrm>
            <a:off x="626808" y="1076861"/>
            <a:ext cx="8064500" cy="4800600"/>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492" name="Google Shape;492;p49"/>
          <p:cNvSpPr/>
          <p:nvPr/>
        </p:nvSpPr>
        <p:spPr>
          <a:xfrm>
            <a:off x="708128" y="4064139"/>
            <a:ext cx="7857649" cy="1729141"/>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500"/>
                                        <p:tgtEl>
                                          <p:spTgt spid="491"/>
                                        </p:tgtEl>
                                      </p:cBhvr>
                                    </p:animEffect>
                                  </p:childTnLst>
                                </p:cTn>
                              </p:par>
                              <p:par>
                                <p:cTn fill="hold" nodeType="withEffect" presetClass="entr" presetID="1" presetSubtype="0">
                                  <p:stCondLst>
                                    <p:cond delay="0"/>
                                  </p:stCondLst>
                                  <p:childTnLst>
                                    <p:set>
                                      <p:cBhvr>
                                        <p:cTn dur="1" fill="hold">
                                          <p:stCondLst>
                                            <p:cond delay="0"/>
                                          </p:stCondLst>
                                        </p:cTn>
                                        <p:tgtEl>
                                          <p:spTgt spid="49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492"/>
                                        </p:tgtEl>
                                      </p:cBhvr>
                                    </p:animEffect>
                                    <p:set>
                                      <p:cBhvr>
                                        <p:cTn dur="1" fill="hold">
                                          <p:stCondLst>
                                            <p:cond delay="1000"/>
                                          </p:stCondLst>
                                        </p:cTn>
                                        <p:tgtEl>
                                          <p:spTgt spid="49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9" name="Shape 1329"/>
        <p:cNvGrpSpPr/>
        <p:nvPr/>
      </p:nvGrpSpPr>
      <p:grpSpPr>
        <a:xfrm>
          <a:off x="0" y="0"/>
          <a:ext cx="0" cy="0"/>
          <a:chOff x="0" y="0"/>
          <a:chExt cx="0" cy="0"/>
        </a:xfrm>
      </p:grpSpPr>
      <p:sp>
        <p:nvSpPr>
          <p:cNvPr id="1330" name="Google Shape;1330;p112"/>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1331" name="Google Shape;1331;p112"/>
          <p:cNvSpPr txBox="1"/>
          <p:nvPr>
            <p:ph idx="1" type="body"/>
          </p:nvPr>
        </p:nvSpPr>
        <p:spPr>
          <a:xfrm>
            <a:off x="35074" y="678765"/>
            <a:ext cx="3567900" cy="4959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050"/>
              <a:buChar char="■"/>
            </a:pPr>
            <a:r>
              <a:rPr lang="en-US" sz="1400"/>
              <a:t>What It Determines:  </a:t>
            </a:r>
            <a:endParaRPr/>
          </a:p>
          <a:p>
            <a:pPr indent="-228600" lvl="1" marL="457200" rtl="0" algn="l">
              <a:lnSpc>
                <a:spcPct val="100000"/>
              </a:lnSpc>
              <a:spcBef>
                <a:spcPts val="600"/>
              </a:spcBef>
              <a:spcAft>
                <a:spcPts val="0"/>
              </a:spcAft>
              <a:buSzPts val="1050"/>
              <a:buChar char="■"/>
            </a:pPr>
            <a:r>
              <a:rPr lang="en-US" sz="1400"/>
              <a:t>amount of analyte by mass measurements</a:t>
            </a:r>
            <a:endParaRPr/>
          </a:p>
          <a:p>
            <a:pPr indent="-228600" lvl="1" marL="457200" rtl="0" algn="l">
              <a:lnSpc>
                <a:spcPct val="100000"/>
              </a:lnSpc>
              <a:spcBef>
                <a:spcPts val="600"/>
              </a:spcBef>
              <a:spcAft>
                <a:spcPts val="0"/>
              </a:spcAft>
              <a:buSzPts val="1050"/>
              <a:buChar char="■"/>
            </a:pPr>
            <a:r>
              <a:rPr lang="en-US" sz="1400"/>
              <a:t>% composition</a:t>
            </a:r>
            <a:endParaRPr/>
          </a:p>
          <a:p>
            <a:pPr indent="-228600" lvl="1" marL="457200" rtl="0" algn="l">
              <a:lnSpc>
                <a:spcPct val="100000"/>
              </a:lnSpc>
              <a:spcBef>
                <a:spcPts val="600"/>
              </a:spcBef>
              <a:spcAft>
                <a:spcPts val="0"/>
              </a:spcAft>
              <a:buSzPts val="1050"/>
              <a:buChar char="■"/>
            </a:pPr>
            <a:r>
              <a:rPr lang="en-US" sz="1400"/>
              <a:t>empirical formulas</a:t>
            </a:r>
            <a:endParaRPr/>
          </a:p>
          <a:p>
            <a:pPr indent="-228600" lvl="0" marL="228600" rtl="0" algn="l">
              <a:lnSpc>
                <a:spcPct val="100000"/>
              </a:lnSpc>
              <a:spcBef>
                <a:spcPts val="2000"/>
              </a:spcBef>
              <a:spcAft>
                <a:spcPts val="0"/>
              </a:spcAft>
              <a:buSzPts val="1050"/>
              <a:buChar char="■"/>
            </a:pPr>
            <a:r>
              <a:rPr lang="en-US" sz="1400"/>
              <a:t>How It Can Be Done:  </a:t>
            </a:r>
            <a:endParaRPr/>
          </a:p>
          <a:p>
            <a:pPr indent="-228600" lvl="1" marL="457200" rtl="0" algn="l">
              <a:lnSpc>
                <a:spcPct val="100000"/>
              </a:lnSpc>
              <a:spcBef>
                <a:spcPts val="600"/>
              </a:spcBef>
              <a:spcAft>
                <a:spcPts val="0"/>
              </a:spcAft>
              <a:buSzPts val="1050"/>
              <a:buChar char="■"/>
            </a:pPr>
            <a:r>
              <a:rPr lang="en-US" sz="1400"/>
              <a:t>Dehydration of a hydrate</a:t>
            </a:r>
            <a:endParaRPr/>
          </a:p>
          <a:p>
            <a:pPr indent="-228600" lvl="1" marL="457200" rtl="0" algn="l">
              <a:lnSpc>
                <a:spcPct val="100000"/>
              </a:lnSpc>
              <a:spcBef>
                <a:spcPts val="600"/>
              </a:spcBef>
              <a:spcAft>
                <a:spcPts val="0"/>
              </a:spcAft>
              <a:buSzPts val="1050"/>
              <a:buChar char="■"/>
            </a:pPr>
            <a:r>
              <a:rPr lang="en-US" sz="1400"/>
              <a:t>Forming a precipitate, which is then isolated and massed</a:t>
            </a:r>
            <a:endParaRPr/>
          </a:p>
          <a:p>
            <a:pPr indent="-228600" lvl="0" marL="228600" rtl="0" algn="l">
              <a:lnSpc>
                <a:spcPct val="100000"/>
              </a:lnSpc>
              <a:spcBef>
                <a:spcPts val="2000"/>
              </a:spcBef>
              <a:spcAft>
                <a:spcPts val="0"/>
              </a:spcAft>
              <a:buSzPts val="1050"/>
              <a:buChar char="■"/>
            </a:pPr>
            <a:r>
              <a:rPr lang="en-US" sz="1400"/>
              <a:t>Analysis:</a:t>
            </a:r>
            <a:endParaRPr/>
          </a:p>
          <a:p>
            <a:pPr indent="-228600" lvl="1" marL="457200" rtl="0" algn="l">
              <a:lnSpc>
                <a:spcPct val="100000"/>
              </a:lnSpc>
              <a:spcBef>
                <a:spcPts val="600"/>
              </a:spcBef>
              <a:spcAft>
                <a:spcPts val="0"/>
              </a:spcAft>
              <a:buSzPts val="1050"/>
              <a:buChar char="■"/>
            </a:pPr>
            <a:r>
              <a:rPr lang="en-US" sz="1400"/>
              <a:t>Remember to ALWAYS go to moles!</a:t>
            </a:r>
            <a:endParaRPr/>
          </a:p>
          <a:p>
            <a:pPr indent="-228600" lvl="1" marL="457200" rtl="0" algn="l">
              <a:lnSpc>
                <a:spcPct val="100000"/>
              </a:lnSpc>
              <a:spcBef>
                <a:spcPts val="600"/>
              </a:spcBef>
              <a:spcAft>
                <a:spcPts val="0"/>
              </a:spcAft>
              <a:buSzPts val="1050"/>
              <a:buChar char="■"/>
            </a:pPr>
            <a:r>
              <a:rPr lang="en-US" sz="1400"/>
              <a:t>use mole ratios to convert between various components</a:t>
            </a:r>
            <a:endParaRPr/>
          </a:p>
          <a:p>
            <a:pPr indent="-152400" lvl="0" marL="228600" rtl="0" algn="l">
              <a:lnSpc>
                <a:spcPct val="100000"/>
              </a:lnSpc>
              <a:spcBef>
                <a:spcPts val="2000"/>
              </a:spcBef>
              <a:spcAft>
                <a:spcPts val="0"/>
              </a:spcAft>
              <a:buSzPts val="1200"/>
              <a:buNone/>
            </a:pPr>
            <a:r>
              <a:t/>
            </a:r>
            <a:endParaRPr sz="1600"/>
          </a:p>
        </p:txBody>
      </p:sp>
      <p:sp>
        <p:nvSpPr>
          <p:cNvPr id="1332" name="Google Shape;1332;p112"/>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333" name="Google Shape;1333;p112"/>
          <p:cNvSpPr txBox="1"/>
          <p:nvPr/>
        </p:nvSpPr>
        <p:spPr>
          <a:xfrm>
            <a:off x="4571997" y="5590100"/>
            <a:ext cx="4572000" cy="1280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334" name="Google Shape;1334;p11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335" name="Google Shape;1335;p11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336" name="Google Shape;1336;p112"/>
          <p:cNvSpPr txBox="1"/>
          <p:nvPr/>
        </p:nvSpPr>
        <p:spPr>
          <a:xfrm>
            <a:off x="0" y="5586908"/>
            <a:ext cx="4572000" cy="12801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1.5  The student can </a:t>
            </a:r>
            <a:r>
              <a:rPr b="0" i="1" lang="en-US" sz="900" u="none" cap="none" strike="noStrike">
                <a:solidFill>
                  <a:schemeClr val="dk1"/>
                </a:solidFill>
                <a:latin typeface="Rockwell"/>
                <a:ea typeface="Rockwell"/>
                <a:cs typeface="Rockwell"/>
                <a:sym typeface="Rockwell"/>
              </a:rPr>
              <a:t>re-express key elements </a:t>
            </a:r>
            <a:r>
              <a:rPr b="0" i="0" lang="en-US" sz="900" u="none" cap="none" strike="noStrike">
                <a:solidFill>
                  <a:schemeClr val="dk1"/>
                </a:solidFill>
                <a:latin typeface="Rockwell"/>
                <a:ea typeface="Rockwell"/>
                <a:cs typeface="Rockwell"/>
                <a:sym typeface="Rockwell"/>
              </a:rPr>
              <a:t>of natural phenomena across multiple representations in the domain.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6.1  The student can </a:t>
            </a:r>
            <a:r>
              <a:rPr b="0" i="1" lang="en-US" sz="900" u="none" cap="none" strike="noStrike">
                <a:solidFill>
                  <a:schemeClr val="dk1"/>
                </a:solidFill>
                <a:latin typeface="Rockwell"/>
                <a:ea typeface="Rockwell"/>
                <a:cs typeface="Rockwell"/>
                <a:sym typeface="Rockwell"/>
              </a:rPr>
              <a:t>justify claims with evidence</a:t>
            </a:r>
            <a:r>
              <a:rPr b="0" i="0" lang="en-US" sz="900" u="none" cap="none" strike="noStrike">
                <a:solidFill>
                  <a:schemeClr val="dk1"/>
                </a:solidFill>
                <a:latin typeface="Rockwell"/>
                <a:ea typeface="Rockwell"/>
                <a:cs typeface="Rockwell"/>
                <a:sym typeface="Rockwell"/>
              </a:rPr>
              <a:t>.</a:t>
            </a:r>
            <a:endParaRPr b="0" i="0" sz="900" u="none" cap="none" strike="noStrike">
              <a:solidFill>
                <a:schemeClr val="dk1"/>
              </a:solidFill>
              <a:latin typeface="Rockwell"/>
              <a:ea typeface="Rockwell"/>
              <a:cs typeface="Rockwell"/>
              <a:sym typeface="Rockwell"/>
            </a:endParaRPr>
          </a:p>
        </p:txBody>
      </p:sp>
      <p:graphicFrame>
        <p:nvGraphicFramePr>
          <p:cNvPr id="1337" name="Google Shape;1337;p112"/>
          <p:cNvGraphicFramePr/>
          <p:nvPr/>
        </p:nvGraphicFramePr>
        <p:xfrm>
          <a:off x="-4" y="4550588"/>
          <a:ext cx="3000000" cy="3000000"/>
        </p:xfrm>
        <a:graphic>
          <a:graphicData uri="http://schemas.openxmlformats.org/drawingml/2006/table">
            <a:tbl>
              <a:tblPr bandRow="1" firstRow="1">
                <a:noFill/>
                <a:tableStyleId>{87A11DEB-E3CD-4118-B5E7-ECB436E71137}</a:tableStyleId>
              </a:tblPr>
              <a:tblGrid>
                <a:gridCol w="2286000"/>
                <a:gridCol w="2286000"/>
                <a:gridCol w="2286000"/>
                <a:gridCol w="2286000"/>
              </a:tblGrid>
              <a:tr h="370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Possible Source of Error</a:t>
                      </a:r>
                      <a:endParaRPr b="1" sz="1600" u="none" cap="none" strike="noStrike"/>
                    </a:p>
                  </a:txBody>
                  <a:tcPr marT="45725" marB="45725" marR="91450" marL="91450">
                    <a:solidFill>
                      <a:srgbClr val="B660BD"/>
                    </a:solidFill>
                  </a:tcPr>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Contamination in solid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Incomplete Precipitation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Solid not fully dehydrated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Impact on Results</a:t>
                      </a:r>
                      <a:endParaRPr b="1" sz="1600" u="none" cap="none" strike="noStrike"/>
                    </a:p>
                  </a:txBody>
                  <a:tcPr marT="45725" marB="45725" marR="91450" marL="91450">
                    <a:solidFill>
                      <a:srgbClr val="B660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measured mass too large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Lose ion in filtrate – mass too small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measured mass too large </a:t>
                      </a:r>
                      <a:endParaRPr sz="1400" u="none" cap="none" strike="noStrike"/>
                    </a:p>
                  </a:txBody>
                  <a:tcPr marT="45725" marB="45725" marR="91450" marL="91450"/>
                </a:tc>
              </a:tr>
            </a:tbl>
          </a:graphicData>
        </a:graphic>
      </p:graphicFrame>
      <p:sp>
        <p:nvSpPr>
          <p:cNvPr id="1338" name="Google Shape;1338;p112"/>
          <p:cNvSpPr txBox="1"/>
          <p:nvPr/>
        </p:nvSpPr>
        <p:spPr>
          <a:xfrm>
            <a:off x="7678757" y="2117319"/>
            <a:ext cx="1376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Virtual Lab</a:t>
            </a:r>
            <a:endParaRPr b="0" i="0" sz="1800" u="none" cap="none" strike="noStrike">
              <a:solidFill>
                <a:schemeClr val="dk1"/>
              </a:solidFill>
              <a:latin typeface="Rockwell"/>
              <a:ea typeface="Rockwell"/>
              <a:cs typeface="Rockwell"/>
              <a:sym typeface="Rockwell"/>
            </a:endParaRPr>
          </a:p>
        </p:txBody>
      </p:sp>
      <p:pic>
        <p:nvPicPr>
          <p:cNvPr descr="Gravimetric4.png" id="1339" name="Google Shape;1339;p112"/>
          <p:cNvPicPr preferRelativeResize="0"/>
          <p:nvPr/>
        </p:nvPicPr>
        <p:blipFill rotWithShape="1">
          <a:blip r:embed="rId6">
            <a:alphaModFix/>
          </a:blip>
          <a:srcRect b="0" l="0" r="0" t="0"/>
          <a:stretch/>
        </p:blipFill>
        <p:spPr>
          <a:xfrm>
            <a:off x="4735773" y="1086142"/>
            <a:ext cx="2719025" cy="2675520"/>
          </a:xfrm>
          <a:prstGeom prst="rect">
            <a:avLst/>
          </a:prstGeom>
          <a:noFill/>
          <a:ln>
            <a:noFill/>
          </a:ln>
        </p:spPr>
      </p:pic>
      <p:pic>
        <p:nvPicPr>
          <p:cNvPr id="1340" name="Google Shape;1340;p112"/>
          <p:cNvPicPr preferRelativeResize="0"/>
          <p:nvPr/>
        </p:nvPicPr>
        <p:blipFill rotWithShape="1">
          <a:blip r:embed="rId7">
            <a:alphaModFix/>
          </a:blip>
          <a:srcRect b="7972" l="0" r="7011" t="18604"/>
          <a:stretch/>
        </p:blipFill>
        <p:spPr>
          <a:xfrm>
            <a:off x="4571997" y="808313"/>
            <a:ext cx="3081520" cy="2926080"/>
          </a:xfrm>
          <a:prstGeom prst="rect">
            <a:avLst/>
          </a:prstGeom>
          <a:noFill/>
          <a:ln>
            <a:noFill/>
          </a:ln>
        </p:spPr>
      </p:pic>
      <p:pic>
        <p:nvPicPr>
          <p:cNvPr id="1341" name="Google Shape;1341;p112"/>
          <p:cNvPicPr preferRelativeResize="0"/>
          <p:nvPr/>
        </p:nvPicPr>
        <p:blipFill rotWithShape="1">
          <a:blip r:embed="rId8">
            <a:alphaModFix/>
          </a:blip>
          <a:srcRect b="0" l="0" r="0" t="0"/>
          <a:stretch/>
        </p:blipFill>
        <p:spPr>
          <a:xfrm>
            <a:off x="3775935" y="922953"/>
            <a:ext cx="3902822" cy="2743200"/>
          </a:xfrm>
          <a:prstGeom prst="rect">
            <a:avLst/>
          </a:prstGeom>
          <a:noFill/>
          <a:ln>
            <a:noFill/>
          </a:ln>
        </p:spPr>
      </p:pic>
      <p:pic>
        <p:nvPicPr>
          <p:cNvPr id="1342" name="Google Shape;1342;p112"/>
          <p:cNvPicPr preferRelativeResize="0"/>
          <p:nvPr/>
        </p:nvPicPr>
        <p:blipFill rotWithShape="1">
          <a:blip r:embed="rId9">
            <a:alphaModFix/>
          </a:blip>
          <a:srcRect b="0" l="0" r="5338" t="0"/>
          <a:stretch/>
        </p:blipFill>
        <p:spPr>
          <a:xfrm>
            <a:off x="3723631" y="1024420"/>
            <a:ext cx="4036576" cy="26060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4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4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134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37"/>
                                        </p:tgtEl>
                                        <p:attrNameLst>
                                          <p:attrName>style.visibility</p:attrName>
                                        </p:attrNameLst>
                                      </p:cBhvr>
                                      <p:to>
                                        <p:strVal val="visible"/>
                                      </p:to>
                                    </p:set>
                                    <p:animEffect filter="fade" transition="in">
                                      <p:cBhvr>
                                        <p:cTn dur="500"/>
                                        <p:tgtEl>
                                          <p:spTgt spid="13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6" name="Shape 1346"/>
        <p:cNvGrpSpPr/>
        <p:nvPr/>
      </p:nvGrpSpPr>
      <p:grpSpPr>
        <a:xfrm>
          <a:off x="0" y="0"/>
          <a:ext cx="0" cy="0"/>
          <a:chOff x="0" y="0"/>
          <a:chExt cx="0" cy="0"/>
        </a:xfrm>
      </p:grpSpPr>
      <p:sp>
        <p:nvSpPr>
          <p:cNvPr id="1347" name="Google Shape;1347;p113"/>
          <p:cNvSpPr txBox="1"/>
          <p:nvPr>
            <p:ph type="title"/>
          </p:nvPr>
        </p:nvSpPr>
        <p:spPr>
          <a:xfrm>
            <a:off x="498474" y="103094"/>
            <a:ext cx="7556400" cy="1116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900"/>
              <a:buFont typeface="Rokkitt"/>
              <a:buNone/>
            </a:pPr>
            <a:r>
              <a:rPr lang="en-US"/>
              <a:t>Gravimetric Analysis- Double Displacement Reaction </a:t>
            </a:r>
            <a:endParaRPr/>
          </a:p>
        </p:txBody>
      </p:sp>
      <p:sp>
        <p:nvSpPr>
          <p:cNvPr id="1348" name="Google Shape;1348;p113"/>
          <p:cNvSpPr txBox="1"/>
          <p:nvPr>
            <p:ph idx="1" type="body"/>
          </p:nvPr>
        </p:nvSpPr>
        <p:spPr>
          <a:xfrm>
            <a:off x="301249" y="1147604"/>
            <a:ext cx="4357200" cy="4140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rPr b="1" lang="en-US" sz="2400"/>
              <a:t>Buchner Filtration Apparatus</a:t>
            </a:r>
            <a:endParaRPr/>
          </a:p>
        </p:txBody>
      </p:sp>
      <p:sp>
        <p:nvSpPr>
          <p:cNvPr id="1349" name="Google Shape;1349;p113"/>
          <p:cNvSpPr txBox="1"/>
          <p:nvPr>
            <p:ph idx="2" type="body"/>
          </p:nvPr>
        </p:nvSpPr>
        <p:spPr>
          <a:xfrm>
            <a:off x="4902923" y="1914911"/>
            <a:ext cx="4356600" cy="39783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accent1"/>
              </a:buClr>
              <a:buSzPts val="1350"/>
              <a:buFont typeface="Noto Sans Symbols"/>
              <a:buNone/>
            </a:pPr>
            <a:r>
              <a:rPr b="1" lang="en-US" sz="2400"/>
              <a:t>How much lead</a:t>
            </a:r>
            <a:endParaRPr/>
          </a:p>
          <a:p>
            <a:pPr indent="-228600" lvl="0" marL="228600" marR="0" rtl="0" algn="l">
              <a:lnSpc>
                <a:spcPct val="100000"/>
              </a:lnSpc>
              <a:spcBef>
                <a:spcPts val="0"/>
              </a:spcBef>
              <a:spcAft>
                <a:spcPts val="0"/>
              </a:spcAft>
              <a:buClr>
                <a:schemeClr val="accent1"/>
              </a:buClr>
              <a:buSzPts val="1350"/>
              <a:buFont typeface="Noto Sans Symbols"/>
              <a:buNone/>
            </a:pPr>
            <a:r>
              <a:rPr b="1" lang="en-US" sz="2400"/>
              <a:t> (Pb</a:t>
            </a:r>
            <a:r>
              <a:rPr b="1" baseline="30000" lang="en-US" sz="2400"/>
              <a:t>2+</a:t>
            </a:r>
            <a:r>
              <a:rPr b="1" lang="en-US" sz="2400"/>
              <a:t>)  in water?</a:t>
            </a:r>
            <a:endParaRPr/>
          </a:p>
          <a:p>
            <a:pPr indent="0" lvl="0" marL="0" marR="0" rtl="0" algn="l">
              <a:lnSpc>
                <a:spcPct val="100000"/>
              </a:lnSpc>
              <a:spcBef>
                <a:spcPts val="0"/>
              </a:spcBef>
              <a:spcAft>
                <a:spcPts val="0"/>
              </a:spcAft>
              <a:buSzPts val="1650"/>
              <a:buNone/>
            </a:pPr>
            <a:r>
              <a:rPr b="1" lang="en-US" sz="2200"/>
              <a:t>Pb</a:t>
            </a:r>
            <a:r>
              <a:rPr b="1" baseline="30000" lang="en-US" sz="2200"/>
              <a:t>2+</a:t>
            </a:r>
            <a:r>
              <a:rPr b="1" lang="en-US" sz="2200"/>
              <a:t>(aq) + 2Cl</a:t>
            </a:r>
            <a:r>
              <a:rPr b="1" baseline="30000" lang="en-US" sz="2200"/>
              <a:t>-</a:t>
            </a:r>
            <a:r>
              <a:rPr b="1" lang="en-US" sz="2200"/>
              <a:t>(aq) → PbCl</a:t>
            </a:r>
            <a:r>
              <a:rPr b="1" baseline="-25000" lang="en-US" sz="2200"/>
              <a:t>2</a:t>
            </a:r>
            <a:r>
              <a:rPr b="1" lang="en-US" sz="2200"/>
              <a:t> (s)</a:t>
            </a:r>
            <a:endParaRPr/>
          </a:p>
          <a:p>
            <a:pPr indent="-228600" lvl="0" marL="457200" marR="0" rtl="0" algn="l">
              <a:lnSpc>
                <a:spcPct val="100000"/>
              </a:lnSpc>
              <a:spcBef>
                <a:spcPts val="0"/>
              </a:spcBef>
              <a:spcAft>
                <a:spcPts val="0"/>
              </a:spcAft>
              <a:buSzPts val="1350"/>
              <a:buChar char="■"/>
            </a:pPr>
            <a:r>
              <a:rPr lang="en-US"/>
              <a:t>By adding excess Cl- to the sample, all of the Pb</a:t>
            </a:r>
            <a:r>
              <a:rPr baseline="30000" lang="en-US"/>
              <a:t>2+</a:t>
            </a:r>
            <a:r>
              <a:rPr lang="en-US"/>
              <a:t> will precipitate as PbCl</a:t>
            </a:r>
            <a:r>
              <a:rPr baseline="-25000" lang="en-US"/>
              <a:t>2</a:t>
            </a:r>
            <a:endParaRPr/>
          </a:p>
          <a:p>
            <a:pPr indent="-228600" lvl="0" marL="457200" marR="0" rtl="0" algn="l">
              <a:lnSpc>
                <a:spcPct val="100000"/>
              </a:lnSpc>
              <a:spcBef>
                <a:spcPts val="0"/>
              </a:spcBef>
              <a:spcAft>
                <a:spcPts val="0"/>
              </a:spcAft>
              <a:buSzPts val="1350"/>
              <a:buChar char="■"/>
            </a:pPr>
            <a:r>
              <a:rPr lang="en-US"/>
              <a:t>Solid product is filtered using a Buchner Filter and then dried to remove all water</a:t>
            </a:r>
            <a:endParaRPr/>
          </a:p>
          <a:p>
            <a:pPr indent="-228600" lvl="0" marL="457200" marR="0" rtl="0" algn="l">
              <a:lnSpc>
                <a:spcPct val="100000"/>
              </a:lnSpc>
              <a:spcBef>
                <a:spcPts val="0"/>
              </a:spcBef>
              <a:spcAft>
                <a:spcPts val="0"/>
              </a:spcAft>
              <a:buSzPts val="1350"/>
              <a:buChar char="■"/>
            </a:pPr>
            <a:r>
              <a:rPr lang="en-US"/>
              <a:t>Mass of PbCl</a:t>
            </a:r>
            <a:r>
              <a:rPr baseline="-25000" lang="en-US"/>
              <a:t>2</a:t>
            </a:r>
            <a:r>
              <a:rPr lang="en-US"/>
              <a:t>is then determined</a:t>
            </a:r>
            <a:endParaRPr/>
          </a:p>
          <a:p>
            <a:pPr indent="-228600" lvl="0" marL="457200" marR="0" rtl="0" algn="l">
              <a:lnSpc>
                <a:spcPct val="100000"/>
              </a:lnSpc>
              <a:spcBef>
                <a:spcPts val="0"/>
              </a:spcBef>
              <a:spcAft>
                <a:spcPts val="0"/>
              </a:spcAft>
              <a:buSzPts val="1350"/>
              <a:buChar char="■"/>
            </a:pPr>
            <a:r>
              <a:rPr lang="en-US"/>
              <a:t>This can be used to calculate the original amount of lead in the water</a:t>
            </a:r>
            <a:endParaRPr/>
          </a:p>
          <a:p>
            <a:pPr indent="-228600" lvl="0" marL="228600" marR="0" rtl="0" algn="l">
              <a:lnSpc>
                <a:spcPct val="100000"/>
              </a:lnSpc>
              <a:spcBef>
                <a:spcPts val="0"/>
              </a:spcBef>
              <a:spcAft>
                <a:spcPts val="0"/>
              </a:spcAft>
              <a:buClr>
                <a:schemeClr val="accent1"/>
              </a:buClr>
              <a:buSzPts val="1350"/>
              <a:buFont typeface="Noto Sans Symbols"/>
              <a:buNone/>
            </a:pPr>
            <a:r>
              <a:t/>
            </a:r>
            <a:endParaRPr/>
          </a:p>
        </p:txBody>
      </p:sp>
      <p:sp>
        <p:nvSpPr>
          <p:cNvPr id="1350" name="Google Shape;1350;p11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3"/>
              </a:rPr>
              <a:t>Source</a:t>
            </a:r>
            <a:endParaRPr b="0" i="0" sz="1400" u="none" cap="none" strike="noStrike">
              <a:solidFill>
                <a:srgbClr val="000000"/>
              </a:solidFill>
              <a:latin typeface="Arial"/>
              <a:ea typeface="Arial"/>
              <a:cs typeface="Arial"/>
              <a:sym typeface="Arial"/>
            </a:endParaRPr>
          </a:p>
        </p:txBody>
      </p:sp>
      <p:sp>
        <p:nvSpPr>
          <p:cNvPr id="1351" name="Google Shape;1351;p113"/>
          <p:cNvSpPr txBox="1"/>
          <p:nvPr/>
        </p:nvSpPr>
        <p:spPr>
          <a:xfrm>
            <a:off x="0" y="6107131"/>
            <a:ext cx="9144000" cy="69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none" cap="none" strike="noStrike">
                <a:solidFill>
                  <a:schemeClr val="dk1"/>
                </a:solidFill>
                <a:latin typeface="Rockwell"/>
                <a:ea typeface="Rockwell"/>
                <a:cs typeface="Rockwell"/>
                <a:sym typeface="Rockwell"/>
              </a:rPr>
              <a:t>LO 1.19: Design and/or interpret data from, an experiment that uses gravimetric analysis to determine the the concentration of an analyte in a solution.</a:t>
            </a:r>
            <a:r>
              <a:rPr b="0" i="0" lang="en-US" sz="1800" u="none" cap="none" strike="noStrike">
                <a:solidFill>
                  <a:schemeClr val="dk1"/>
                </a:solidFill>
                <a:latin typeface="Rokkitt"/>
                <a:ea typeface="Rokkitt"/>
                <a:cs typeface="Rokkitt"/>
                <a:sym typeface="Rokkitt"/>
              </a:rPr>
              <a:t>																</a:t>
            </a:r>
            <a:endParaRPr b="0" i="0" sz="1400" u="none" cap="none" strike="noStrike">
              <a:solidFill>
                <a:srgbClr val="000000"/>
              </a:solidFill>
              <a:latin typeface="Arial"/>
              <a:ea typeface="Arial"/>
              <a:cs typeface="Arial"/>
              <a:sym typeface="Arial"/>
            </a:endParaRPr>
          </a:p>
        </p:txBody>
      </p:sp>
      <p:sp>
        <p:nvSpPr>
          <p:cNvPr id="1352" name="Google Shape;1352;p113"/>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Rockwel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1353" name="Google Shape;1353;p113"/>
          <p:cNvPicPr preferRelativeResize="0"/>
          <p:nvPr/>
        </p:nvPicPr>
        <p:blipFill rotWithShape="1">
          <a:blip r:embed="rId5">
            <a:alphaModFix/>
          </a:blip>
          <a:srcRect b="0" l="0" r="0" t="0"/>
          <a:stretch/>
        </p:blipFill>
        <p:spPr>
          <a:xfrm>
            <a:off x="1" y="2186153"/>
            <a:ext cx="4902924" cy="3101752"/>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7" name="Shape 1357"/>
        <p:cNvGrpSpPr/>
        <p:nvPr/>
      </p:nvGrpSpPr>
      <p:grpSpPr>
        <a:xfrm>
          <a:off x="0" y="0"/>
          <a:ext cx="0" cy="0"/>
          <a:chOff x="0" y="0"/>
          <a:chExt cx="0" cy="0"/>
        </a:xfrm>
      </p:grpSpPr>
      <p:sp>
        <p:nvSpPr>
          <p:cNvPr id="1358" name="Google Shape;1358;p114"/>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Limiting Reactants – D.A.</a:t>
            </a:r>
            <a:endParaRPr/>
          </a:p>
        </p:txBody>
      </p:sp>
      <p:sp>
        <p:nvSpPr>
          <p:cNvPr id="1359" name="Google Shape;1359;p114"/>
          <p:cNvSpPr txBox="1"/>
          <p:nvPr>
            <p:ph idx="1" type="body"/>
          </p:nvPr>
        </p:nvSpPr>
        <p:spPr>
          <a:xfrm>
            <a:off x="280737" y="905164"/>
            <a:ext cx="7514700" cy="285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Al</a:t>
            </a:r>
            <a:r>
              <a:rPr baseline="-25000" lang="en-US" sz="1400">
                <a:solidFill>
                  <a:srgbClr val="762299"/>
                </a:solidFill>
              </a:rPr>
              <a:t>2</a:t>
            </a:r>
            <a:r>
              <a:rPr lang="en-US" sz="1400">
                <a:solidFill>
                  <a:srgbClr val="762299"/>
                </a:solidFill>
              </a:rPr>
              <a:t>S</a:t>
            </a:r>
            <a:r>
              <a:rPr baseline="-25000" lang="en-US" sz="1400">
                <a:solidFill>
                  <a:srgbClr val="762299"/>
                </a:solidFill>
              </a:rPr>
              <a:t>3</a:t>
            </a:r>
            <a:r>
              <a:rPr lang="en-US" sz="1400">
                <a:solidFill>
                  <a:srgbClr val="762299"/>
                </a:solidFill>
              </a:rPr>
              <a:t> + 6 H</a:t>
            </a:r>
            <a:r>
              <a:rPr baseline="-25000" lang="en-US" sz="1400">
                <a:solidFill>
                  <a:srgbClr val="762299"/>
                </a:solidFill>
              </a:rPr>
              <a:t>2</a:t>
            </a:r>
            <a:r>
              <a:rPr lang="en-US" sz="1400">
                <a:solidFill>
                  <a:srgbClr val="762299"/>
                </a:solidFill>
              </a:rPr>
              <a:t>O ---&gt; 2Al(OH)</a:t>
            </a:r>
            <a:r>
              <a:rPr baseline="-25000" lang="en-US" sz="1400">
                <a:solidFill>
                  <a:srgbClr val="762299"/>
                </a:solidFill>
              </a:rPr>
              <a:t>3</a:t>
            </a:r>
            <a:r>
              <a:rPr lang="en-US" sz="1400">
                <a:solidFill>
                  <a:srgbClr val="762299"/>
                </a:solidFill>
              </a:rPr>
              <a:t> + 3 H</a:t>
            </a:r>
            <a:r>
              <a:rPr baseline="-25000" lang="en-US" sz="1400">
                <a:solidFill>
                  <a:srgbClr val="762299"/>
                </a:solidFill>
              </a:rPr>
              <a:t>2</a:t>
            </a:r>
            <a:r>
              <a:rPr lang="en-US" sz="1400">
                <a:solidFill>
                  <a:srgbClr val="762299"/>
                </a:solidFill>
              </a:rPr>
              <a:t>S</a:t>
            </a:r>
            <a:endParaRPr/>
          </a:p>
          <a:p>
            <a:pPr indent="0" lvl="0" marL="0" rtl="0" algn="l">
              <a:lnSpc>
                <a:spcPct val="100000"/>
              </a:lnSpc>
              <a:spcBef>
                <a:spcPts val="2000"/>
              </a:spcBef>
              <a:spcAft>
                <a:spcPts val="0"/>
              </a:spcAft>
              <a:buSzPts val="1050"/>
              <a:buNone/>
            </a:pPr>
            <a:r>
              <a:rPr lang="en-US" sz="1400">
                <a:solidFill>
                  <a:srgbClr val="762299"/>
                </a:solidFill>
              </a:rPr>
              <a:t>15.00 g aluminum sulfide and 10.00 g water react </a:t>
            </a:r>
            <a:endParaRPr sz="1400">
              <a:solidFill>
                <a:srgbClr val="762299"/>
              </a:solidFill>
            </a:endParaRPr>
          </a:p>
          <a:p>
            <a:pPr indent="-342900" lvl="0" marL="342900" rtl="0" algn="l">
              <a:lnSpc>
                <a:spcPct val="100000"/>
              </a:lnSpc>
              <a:spcBef>
                <a:spcPts val="2000"/>
              </a:spcBef>
              <a:spcAft>
                <a:spcPts val="0"/>
              </a:spcAft>
              <a:buSzPts val="1050"/>
              <a:buAutoNum type="alphaLcParenR"/>
            </a:pPr>
            <a:r>
              <a:rPr lang="en-US" sz="1400">
                <a:solidFill>
                  <a:srgbClr val="762299"/>
                </a:solidFill>
              </a:rPr>
              <a:t>Identify the Limiting Reactant</a:t>
            </a:r>
            <a:endParaRPr/>
          </a:p>
          <a:p>
            <a:pPr indent="-257175" lvl="0" marL="342900" rtl="0" algn="l">
              <a:lnSpc>
                <a:spcPct val="100000"/>
              </a:lnSpc>
              <a:spcBef>
                <a:spcPts val="2000"/>
              </a:spcBef>
              <a:spcAft>
                <a:spcPts val="0"/>
              </a:spcAft>
              <a:buSzPts val="1350"/>
              <a:buNone/>
            </a:pPr>
            <a:r>
              <a:t/>
            </a:r>
            <a:endParaRPr/>
          </a:p>
          <a:p>
            <a:pPr indent="-257175" lvl="0" marL="3429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360" name="Google Shape;1360;p114"/>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361" name="Google Shape;1361;p114"/>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362" name="Google Shape;1362;p114"/>
          <p:cNvSpPr txBox="1"/>
          <p:nvPr/>
        </p:nvSpPr>
        <p:spPr>
          <a:xfrm>
            <a:off x="8157538" y="1816854"/>
            <a:ext cx="8949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Sim</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6"/>
              </a:rPr>
              <a:t>pHet</a:t>
            </a:r>
            <a:endParaRPr b="0" i="0" sz="1800" u="none" cap="none" strike="noStrike">
              <a:solidFill>
                <a:schemeClr val="dk1"/>
              </a:solidFill>
              <a:latin typeface="Rockwell"/>
              <a:ea typeface="Rockwell"/>
              <a:cs typeface="Rockwell"/>
              <a:sym typeface="Rockwell"/>
            </a:endParaRPr>
          </a:p>
        </p:txBody>
      </p:sp>
      <p:sp>
        <p:nvSpPr>
          <p:cNvPr id="1363" name="Google Shape;1363;p114"/>
          <p:cNvSpPr txBox="1"/>
          <p:nvPr/>
        </p:nvSpPr>
        <p:spPr>
          <a:xfrm>
            <a:off x="0" y="6199527"/>
            <a:ext cx="9144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b="0" i="0" sz="1200" u="none" cap="none" strike="noStrike">
              <a:solidFill>
                <a:schemeClr val="dk1"/>
              </a:solidFill>
              <a:latin typeface="Rockwell"/>
              <a:ea typeface="Rockwell"/>
              <a:cs typeface="Rockwell"/>
              <a:sym typeface="Rockwell"/>
            </a:endParaRPr>
          </a:p>
        </p:txBody>
      </p:sp>
      <p:sp>
        <p:nvSpPr>
          <p:cNvPr id="1364" name="Google Shape;1364;p114"/>
          <p:cNvSpPr txBox="1"/>
          <p:nvPr/>
        </p:nvSpPr>
        <p:spPr>
          <a:xfrm>
            <a:off x="622222" y="2276316"/>
            <a:ext cx="74325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15.00g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  </a:t>
            </a:r>
            <a:r>
              <a:rPr b="0" i="0" lang="en-US" sz="1200" u="none" cap="none" strike="noStrike">
                <a:solidFill>
                  <a:schemeClr val="dk1"/>
                </a:solidFill>
                <a:latin typeface="Rockwell"/>
                <a:ea typeface="Rockwell"/>
                <a:cs typeface="Rockwell"/>
                <a:sym typeface="Rockwell"/>
              </a:rPr>
              <a:t>x (1mol/ 150.158 g) x (6mol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O/1mol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a:t>
            </a:r>
            <a:r>
              <a:rPr b="0" i="0" lang="en-US" sz="1200" u="none" cap="none" strike="noStrike">
                <a:solidFill>
                  <a:schemeClr val="dk1"/>
                </a:solidFill>
                <a:latin typeface="Rockwell"/>
                <a:ea typeface="Rockwell"/>
                <a:cs typeface="Rockwell"/>
                <a:sym typeface="Rockwell"/>
              </a:rPr>
              <a:t>) x (18g/mol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 = 10.782 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needed</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t/>
            </a:r>
            <a:endParaRPr b="0" baseline="-2500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10g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x (1mol/ 18.015 g) x (1 mol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 </a:t>
            </a:r>
            <a:r>
              <a:rPr b="0" i="0" lang="en-US" sz="1200" u="none" cap="none" strike="noStrike">
                <a:solidFill>
                  <a:schemeClr val="dk1"/>
                </a:solidFill>
                <a:latin typeface="Rockwell"/>
                <a:ea typeface="Rockwell"/>
                <a:cs typeface="Rockwell"/>
                <a:sym typeface="Rockwell"/>
              </a:rPr>
              <a:t>/ 6mol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O)  x (150.158 g/mol) = 13.892g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 </a:t>
            </a:r>
            <a:r>
              <a:rPr b="0" i="0" lang="en-US" sz="1200" u="none" cap="none" strike="noStrike">
                <a:solidFill>
                  <a:schemeClr val="dk1"/>
                </a:solidFill>
                <a:latin typeface="Rockwell"/>
                <a:ea typeface="Rockwell"/>
                <a:cs typeface="Rockwell"/>
                <a:sym typeface="Rockwell"/>
              </a:rPr>
              <a:t> needed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is limiting, because we need more than we were given</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sp>
        <p:nvSpPr>
          <p:cNvPr id="1365" name="Google Shape;1365;p114"/>
          <p:cNvSpPr txBox="1"/>
          <p:nvPr>
            <p:ph idx="1" type="body"/>
          </p:nvPr>
        </p:nvSpPr>
        <p:spPr>
          <a:xfrm>
            <a:off x="226407" y="3415089"/>
            <a:ext cx="8361000" cy="41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b) What is the maximum mass of H</a:t>
            </a:r>
            <a:r>
              <a:rPr baseline="-25000" lang="en-US" sz="1400">
                <a:solidFill>
                  <a:srgbClr val="762299"/>
                </a:solidFill>
              </a:rPr>
              <a:t>2</a:t>
            </a:r>
            <a:r>
              <a:rPr lang="en-US" sz="1400">
                <a:solidFill>
                  <a:srgbClr val="762299"/>
                </a:solidFill>
              </a:rPr>
              <a:t>S which can be formed from these reagents?</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366" name="Google Shape;1366;p114"/>
          <p:cNvSpPr txBox="1"/>
          <p:nvPr/>
        </p:nvSpPr>
        <p:spPr>
          <a:xfrm>
            <a:off x="622222" y="3759200"/>
            <a:ext cx="7432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Theoretical Yield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10.00 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x (1mol/ 18.015 g) x (3/6) x (34.0809 g/mol ) = 9.459 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 produced</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sp>
        <p:nvSpPr>
          <p:cNvPr id="1367" name="Google Shape;1367;p114"/>
          <p:cNvSpPr txBox="1"/>
          <p:nvPr>
            <p:ph idx="1" type="body"/>
          </p:nvPr>
        </p:nvSpPr>
        <p:spPr>
          <a:xfrm>
            <a:off x="280737" y="4507346"/>
            <a:ext cx="8361000" cy="41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368" name="Google Shape;1368;p114"/>
          <p:cNvSpPr txBox="1"/>
          <p:nvPr/>
        </p:nvSpPr>
        <p:spPr>
          <a:xfrm>
            <a:off x="622219" y="4904507"/>
            <a:ext cx="7432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15.00 g – 13.892 g = 1.11g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sp>
        <p:nvSpPr>
          <p:cNvPr id="1369" name="Google Shape;1369;p114"/>
          <p:cNvSpPr txBox="1"/>
          <p:nvPr/>
        </p:nvSpPr>
        <p:spPr>
          <a:xfrm>
            <a:off x="4369660" y="5553196"/>
            <a:ext cx="46827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1" lang="en-US" sz="1200" u="none" cap="none" strike="noStrike">
                <a:solidFill>
                  <a:srgbClr val="00B0F0"/>
                </a:solidFill>
                <a:latin typeface="Rockwell"/>
                <a:ea typeface="Rockwell"/>
                <a:cs typeface="Rockwell"/>
                <a:sym typeface="Rockwell"/>
              </a:rPr>
              <a:t>**Dimensional Analysis is not the only way to solve these problems.  You can also use BCA tables (modified ICE charts), which may save time on the exam 🡪</a:t>
            </a:r>
            <a:endParaRPr b="0" i="1" sz="1200" u="none" cap="none" strike="noStrike">
              <a:solidFill>
                <a:srgbClr val="00B0F0"/>
              </a:solidFill>
              <a:latin typeface="Rockwell"/>
              <a:ea typeface="Rockwell"/>
              <a:cs typeface="Rockwell"/>
              <a:sym typeface="Rockwell"/>
            </a:endParaRPr>
          </a:p>
        </p:txBody>
      </p:sp>
      <p:sp>
        <p:nvSpPr>
          <p:cNvPr id="1370" name="Google Shape;1370;p114"/>
          <p:cNvSpPr/>
          <p:nvPr/>
        </p:nvSpPr>
        <p:spPr>
          <a:xfrm>
            <a:off x="376638" y="2244399"/>
            <a:ext cx="7407900" cy="10161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371" name="Google Shape;1371;p114"/>
          <p:cNvSpPr/>
          <p:nvPr/>
        </p:nvSpPr>
        <p:spPr>
          <a:xfrm>
            <a:off x="376638" y="3819126"/>
            <a:ext cx="7407900" cy="6744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372" name="Google Shape;1372;p114"/>
          <p:cNvSpPr/>
          <p:nvPr/>
        </p:nvSpPr>
        <p:spPr>
          <a:xfrm>
            <a:off x="376638" y="4878905"/>
            <a:ext cx="7407900" cy="6744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70"/>
                                        </p:tgtEl>
                                      </p:cBhvr>
                                    </p:animEffect>
                                    <p:set>
                                      <p:cBhvr>
                                        <p:cTn dur="1" fill="hold">
                                          <p:stCondLst>
                                            <p:cond delay="2000"/>
                                          </p:stCondLst>
                                        </p:cTn>
                                        <p:tgtEl>
                                          <p:spTgt spid="137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71"/>
                                        </p:tgtEl>
                                      </p:cBhvr>
                                    </p:animEffect>
                                    <p:set>
                                      <p:cBhvr>
                                        <p:cTn dur="1" fill="hold">
                                          <p:stCondLst>
                                            <p:cond delay="2000"/>
                                          </p:stCondLst>
                                        </p:cTn>
                                        <p:tgtEl>
                                          <p:spTgt spid="137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72"/>
                                        </p:tgtEl>
                                      </p:cBhvr>
                                    </p:animEffect>
                                    <p:set>
                                      <p:cBhvr>
                                        <p:cTn dur="1" fill="hold">
                                          <p:stCondLst>
                                            <p:cond delay="2000"/>
                                          </p:stCondLst>
                                        </p:cTn>
                                        <p:tgtEl>
                                          <p:spTgt spid="137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6" name="Shape 1376"/>
        <p:cNvGrpSpPr/>
        <p:nvPr/>
      </p:nvGrpSpPr>
      <p:grpSpPr>
        <a:xfrm>
          <a:off x="0" y="0"/>
          <a:ext cx="0" cy="0"/>
          <a:chOff x="0" y="0"/>
          <a:chExt cx="0" cy="0"/>
        </a:xfrm>
      </p:grpSpPr>
      <p:sp>
        <p:nvSpPr>
          <p:cNvPr id="1377" name="Google Shape;1377;p115"/>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Limiting Reactants – BCA Table</a:t>
            </a:r>
            <a:endParaRPr/>
          </a:p>
        </p:txBody>
      </p:sp>
      <p:sp>
        <p:nvSpPr>
          <p:cNvPr id="1378" name="Google Shape;1378;p115"/>
          <p:cNvSpPr txBox="1"/>
          <p:nvPr>
            <p:ph idx="1" type="body"/>
          </p:nvPr>
        </p:nvSpPr>
        <p:spPr>
          <a:xfrm>
            <a:off x="280736" y="905164"/>
            <a:ext cx="7654800" cy="2853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15.00 g aluminum sulfide and 10.00 g water react according to the following equation: </a:t>
            </a:r>
            <a:endParaRPr/>
          </a:p>
          <a:p>
            <a:pPr indent="0" lvl="0" marL="0" rtl="0" algn="ctr">
              <a:lnSpc>
                <a:spcPct val="100000"/>
              </a:lnSpc>
              <a:spcBef>
                <a:spcPts val="2000"/>
              </a:spcBef>
              <a:spcAft>
                <a:spcPts val="0"/>
              </a:spcAft>
              <a:buSzPts val="1050"/>
              <a:buNone/>
            </a:pPr>
            <a:r>
              <a:rPr lang="en-US" sz="1400">
                <a:solidFill>
                  <a:srgbClr val="762299"/>
                </a:solidFill>
              </a:rPr>
              <a:t>Al</a:t>
            </a:r>
            <a:r>
              <a:rPr baseline="-25000" lang="en-US" sz="1400">
                <a:solidFill>
                  <a:srgbClr val="762299"/>
                </a:solidFill>
              </a:rPr>
              <a:t>2</a:t>
            </a:r>
            <a:r>
              <a:rPr lang="en-US" sz="1400">
                <a:solidFill>
                  <a:srgbClr val="762299"/>
                </a:solidFill>
              </a:rPr>
              <a:t>S</a:t>
            </a:r>
            <a:r>
              <a:rPr baseline="-25000" lang="en-US" sz="1400">
                <a:solidFill>
                  <a:srgbClr val="762299"/>
                </a:solidFill>
              </a:rPr>
              <a:t>3</a:t>
            </a:r>
            <a:r>
              <a:rPr lang="en-US" sz="1400">
                <a:solidFill>
                  <a:srgbClr val="762299"/>
                </a:solidFill>
              </a:rPr>
              <a:t> + 6 H</a:t>
            </a:r>
            <a:r>
              <a:rPr baseline="-25000" lang="en-US" sz="1400">
                <a:solidFill>
                  <a:srgbClr val="762299"/>
                </a:solidFill>
              </a:rPr>
              <a:t>2</a:t>
            </a:r>
            <a:r>
              <a:rPr lang="en-US" sz="1400">
                <a:solidFill>
                  <a:srgbClr val="762299"/>
                </a:solidFill>
              </a:rPr>
              <a:t>O ---&gt; 2Al(OH)</a:t>
            </a:r>
            <a:r>
              <a:rPr baseline="-25000" lang="en-US" sz="1400">
                <a:solidFill>
                  <a:srgbClr val="762299"/>
                </a:solidFill>
              </a:rPr>
              <a:t>3</a:t>
            </a:r>
            <a:r>
              <a:rPr lang="en-US" sz="1400">
                <a:solidFill>
                  <a:srgbClr val="762299"/>
                </a:solidFill>
              </a:rPr>
              <a:t> + 3 H</a:t>
            </a:r>
            <a:r>
              <a:rPr baseline="-25000" lang="en-US" sz="1400">
                <a:solidFill>
                  <a:srgbClr val="762299"/>
                </a:solidFill>
              </a:rPr>
              <a:t>2</a:t>
            </a:r>
            <a:r>
              <a:rPr lang="en-US" sz="1400">
                <a:solidFill>
                  <a:srgbClr val="762299"/>
                </a:solidFill>
              </a:rPr>
              <a:t>S</a:t>
            </a:r>
            <a:endParaRPr sz="1400">
              <a:solidFill>
                <a:srgbClr val="762299"/>
              </a:solidFill>
            </a:endParaRPr>
          </a:p>
          <a:p>
            <a:pPr indent="-342900" lvl="0" marL="342900" rtl="0" algn="l">
              <a:lnSpc>
                <a:spcPct val="100000"/>
              </a:lnSpc>
              <a:spcBef>
                <a:spcPts val="2000"/>
              </a:spcBef>
              <a:spcAft>
                <a:spcPts val="0"/>
              </a:spcAft>
              <a:buSzPts val="1050"/>
              <a:buAutoNum type="alphaLcParenR"/>
            </a:pPr>
            <a:r>
              <a:rPr lang="en-US" sz="1400">
                <a:solidFill>
                  <a:srgbClr val="762299"/>
                </a:solidFill>
              </a:rPr>
              <a:t>Identify the Limiting Reactant</a:t>
            </a:r>
            <a:endParaRPr/>
          </a:p>
          <a:p>
            <a:pPr indent="-257175" lvl="0" marL="342900" rtl="0" algn="l">
              <a:lnSpc>
                <a:spcPct val="100000"/>
              </a:lnSpc>
              <a:spcBef>
                <a:spcPts val="2000"/>
              </a:spcBef>
              <a:spcAft>
                <a:spcPts val="0"/>
              </a:spcAft>
              <a:buSzPts val="1350"/>
              <a:buNone/>
            </a:pPr>
            <a:r>
              <a:t/>
            </a:r>
            <a:endParaRPr/>
          </a:p>
          <a:p>
            <a:pPr indent="-257175" lvl="0" marL="34290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379" name="Google Shape;1379;p115"/>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380" name="Google Shape;1380;p115"/>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Source</a:t>
            </a:r>
            <a:endParaRPr b="0" i="0" sz="1800" u="none" cap="none" strike="noStrike">
              <a:solidFill>
                <a:schemeClr val="dk1"/>
              </a:solidFill>
              <a:latin typeface="Rockwell"/>
              <a:ea typeface="Rockwell"/>
              <a:cs typeface="Rockwell"/>
              <a:sym typeface="Rockwell"/>
            </a:endParaRPr>
          </a:p>
        </p:txBody>
      </p:sp>
      <p:sp>
        <p:nvSpPr>
          <p:cNvPr id="1381" name="Google Shape;1381;p115"/>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Video</a:t>
            </a:r>
            <a:endParaRPr b="0" i="0" sz="1800" u="none" cap="none" strike="noStrike">
              <a:solidFill>
                <a:schemeClr val="dk1"/>
              </a:solidFill>
              <a:latin typeface="Rockwell"/>
              <a:ea typeface="Rockwell"/>
              <a:cs typeface="Rockwell"/>
              <a:sym typeface="Rockwell"/>
            </a:endParaRPr>
          </a:p>
        </p:txBody>
      </p:sp>
      <p:sp>
        <p:nvSpPr>
          <p:cNvPr id="1382" name="Google Shape;1382;p115"/>
          <p:cNvSpPr txBox="1"/>
          <p:nvPr/>
        </p:nvSpPr>
        <p:spPr>
          <a:xfrm>
            <a:off x="0" y="6199527"/>
            <a:ext cx="9144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3.4:  The student is able to relate quantities (measured mass of substances, volumes of solutions, or volumes and pressures of gases) to identify stoichiometric relationships for a reaction, including situations involving limiting reactants and situations in which the reaction has not gone to completion.																	</a:t>
            </a:r>
            <a:endParaRPr b="0" i="0" sz="1200" u="none" cap="none" strike="noStrike">
              <a:solidFill>
                <a:schemeClr val="dk1"/>
              </a:solidFill>
              <a:latin typeface="Rockwell"/>
              <a:ea typeface="Rockwell"/>
              <a:cs typeface="Rockwell"/>
              <a:sym typeface="Rockwell"/>
            </a:endParaRPr>
          </a:p>
        </p:txBody>
      </p:sp>
      <p:sp>
        <p:nvSpPr>
          <p:cNvPr id="1383" name="Google Shape;1383;p115"/>
          <p:cNvSpPr txBox="1"/>
          <p:nvPr/>
        </p:nvSpPr>
        <p:spPr>
          <a:xfrm>
            <a:off x="498474" y="2186186"/>
            <a:ext cx="40698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15.00g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  </a:t>
            </a:r>
            <a:r>
              <a:rPr b="0" i="0" lang="en-US" sz="1200" u="none" cap="none" strike="noStrike">
                <a:solidFill>
                  <a:schemeClr val="dk1"/>
                </a:solidFill>
                <a:latin typeface="Rockwell"/>
                <a:ea typeface="Rockwell"/>
                <a:cs typeface="Rockwell"/>
                <a:sym typeface="Rockwell"/>
              </a:rPr>
              <a:t>x (1mol/ 150.158 g) = .100mol</a:t>
            </a:r>
            <a:endParaRPr b="0" baseline="-2500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10g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0 x (1mol/ 18.015 g) = .555</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Water is the limiting reactant.</a:t>
            </a:r>
            <a:endParaRPr b="0" i="0" sz="1200" u="none" cap="none" strike="noStrike">
              <a:solidFill>
                <a:schemeClr val="dk1"/>
              </a:solidFill>
              <a:latin typeface="Rockwell"/>
              <a:ea typeface="Rockwell"/>
              <a:cs typeface="Rockwell"/>
              <a:sym typeface="Rockwell"/>
            </a:endParaRPr>
          </a:p>
        </p:txBody>
      </p:sp>
      <p:sp>
        <p:nvSpPr>
          <p:cNvPr id="1384" name="Google Shape;1384;p115"/>
          <p:cNvSpPr txBox="1"/>
          <p:nvPr>
            <p:ph idx="1" type="body"/>
          </p:nvPr>
        </p:nvSpPr>
        <p:spPr>
          <a:xfrm>
            <a:off x="280737" y="4003951"/>
            <a:ext cx="8361000" cy="41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b) What is the maximum mass of H</a:t>
            </a:r>
            <a:r>
              <a:rPr baseline="-25000" lang="en-US" sz="1400">
                <a:solidFill>
                  <a:srgbClr val="762299"/>
                </a:solidFill>
              </a:rPr>
              <a:t>2</a:t>
            </a:r>
            <a:r>
              <a:rPr lang="en-US" sz="1400">
                <a:solidFill>
                  <a:srgbClr val="762299"/>
                </a:solidFill>
              </a:rPr>
              <a:t>S which can be formed from these reagents?</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385" name="Google Shape;1385;p115"/>
          <p:cNvSpPr txBox="1"/>
          <p:nvPr>
            <p:ph idx="1" type="body"/>
          </p:nvPr>
        </p:nvSpPr>
        <p:spPr>
          <a:xfrm>
            <a:off x="280737" y="5052270"/>
            <a:ext cx="8361000" cy="411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050"/>
              <a:buNone/>
            </a:pPr>
            <a:r>
              <a:rPr lang="en-US" sz="1400">
                <a:solidFill>
                  <a:srgbClr val="762299"/>
                </a:solidFill>
              </a:rPr>
              <a:t>c) How much excess reactant is left in the container?</a:t>
            </a:r>
            <a:endParaRPr sz="1400">
              <a:solidFill>
                <a:srgbClr val="762299"/>
              </a:solidFill>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p:txBody>
      </p:sp>
      <p:sp>
        <p:nvSpPr>
          <p:cNvPr id="1386" name="Google Shape;1386;p115"/>
          <p:cNvSpPr txBox="1"/>
          <p:nvPr/>
        </p:nvSpPr>
        <p:spPr>
          <a:xfrm>
            <a:off x="622219" y="5347835"/>
            <a:ext cx="74325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.0074mol </a:t>
            </a:r>
            <a:r>
              <a:rPr b="0" i="0" lang="en-US" sz="1200" u="none" cap="none" strike="noStrike">
                <a:solidFill>
                  <a:srgbClr val="762299"/>
                </a:solidFill>
                <a:latin typeface="Rockwell"/>
                <a:ea typeface="Rockwell"/>
                <a:cs typeface="Rockwell"/>
                <a:sym typeface="Rockwell"/>
              </a:rPr>
              <a:t>Al</a:t>
            </a:r>
            <a:r>
              <a:rPr b="0" baseline="-25000" i="0" lang="en-US" sz="1200" u="none" cap="none" strike="noStrike">
                <a:solidFill>
                  <a:srgbClr val="762299"/>
                </a:solidFill>
                <a:latin typeface="Rockwell"/>
                <a:ea typeface="Rockwell"/>
                <a:cs typeface="Rockwell"/>
                <a:sym typeface="Rockwell"/>
              </a:rPr>
              <a:t>2</a:t>
            </a:r>
            <a:r>
              <a:rPr b="0" i="0" lang="en-US" sz="1200" u="none" cap="none" strike="noStrike">
                <a:solidFill>
                  <a:srgbClr val="762299"/>
                </a:solidFill>
                <a:latin typeface="Rockwell"/>
                <a:ea typeface="Rockwell"/>
                <a:cs typeface="Rockwell"/>
                <a:sym typeface="Rockwell"/>
              </a:rPr>
              <a:t>S</a:t>
            </a:r>
            <a:r>
              <a:rPr b="0" baseline="-25000" i="0" lang="en-US" sz="1200" u="none" cap="none" strike="noStrike">
                <a:solidFill>
                  <a:srgbClr val="762299"/>
                </a:solidFill>
                <a:latin typeface="Rockwell"/>
                <a:ea typeface="Rockwell"/>
                <a:cs typeface="Rockwell"/>
                <a:sym typeface="Rockwell"/>
              </a:rPr>
              <a:t>3  </a:t>
            </a:r>
            <a:r>
              <a:rPr b="0" i="0" lang="en-US" sz="1200" u="none" cap="none" strike="noStrike">
                <a:solidFill>
                  <a:srgbClr val="762299"/>
                </a:solidFill>
                <a:latin typeface="Rockwell"/>
                <a:ea typeface="Rockwell"/>
                <a:cs typeface="Rockwell"/>
                <a:sym typeface="Rockwell"/>
              </a:rPr>
              <a:t>x </a:t>
            </a:r>
            <a:r>
              <a:rPr b="0" i="0" lang="en-US" sz="1200" u="none" cap="none" strike="noStrike">
                <a:solidFill>
                  <a:schemeClr val="dk1"/>
                </a:solidFill>
                <a:latin typeface="Rockwell"/>
                <a:ea typeface="Rockwell"/>
                <a:cs typeface="Rockwell"/>
                <a:sym typeface="Rockwell"/>
              </a:rPr>
              <a:t>150.158 g/mol = 1.11g Al</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a:t>
            </a:r>
            <a:r>
              <a:rPr b="0" baseline="-25000" i="0" lang="en-US" sz="1200" u="none" cap="none" strike="noStrike">
                <a:solidFill>
                  <a:schemeClr val="dk1"/>
                </a:solidFill>
                <a:latin typeface="Rockwell"/>
                <a:ea typeface="Rockwell"/>
                <a:cs typeface="Rockwell"/>
                <a:sym typeface="Rockwell"/>
              </a:rPr>
              <a:t>3</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graphicFrame>
        <p:nvGraphicFramePr>
          <p:cNvPr id="1387" name="Google Shape;1387;p115"/>
          <p:cNvGraphicFramePr/>
          <p:nvPr/>
        </p:nvGraphicFramePr>
        <p:xfrm>
          <a:off x="3777672" y="2232890"/>
          <a:ext cx="3000000" cy="3000000"/>
        </p:xfrm>
        <a:graphic>
          <a:graphicData uri="http://schemas.openxmlformats.org/drawingml/2006/table">
            <a:tbl>
              <a:tblPr bandRow="1" firstRow="1">
                <a:noFill/>
                <a:tableStyleId>{87A11DEB-E3CD-4118-B5E7-ECB436E71137}</a:tableStyleId>
              </a:tblPr>
              <a:tblGrid>
                <a:gridCol w="930800"/>
                <a:gridCol w="867225"/>
                <a:gridCol w="847300"/>
                <a:gridCol w="1117600"/>
                <a:gridCol w="852750"/>
              </a:tblGrid>
              <a:tr h="370850">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solidFill>
                          <a:schemeClr val="lt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1"/>
                          </a:solidFill>
                        </a:rPr>
                        <a:t>Al</a:t>
                      </a:r>
                      <a:r>
                        <a:rPr baseline="-25000" lang="en-US" sz="1400" u="none" cap="none" strike="noStrike">
                          <a:solidFill>
                            <a:schemeClr val="lt1"/>
                          </a:solidFill>
                        </a:rPr>
                        <a:t>2</a:t>
                      </a:r>
                      <a:r>
                        <a:rPr lang="en-US" sz="1400" u="none" cap="none" strike="noStrike">
                          <a:solidFill>
                            <a:schemeClr val="lt1"/>
                          </a:solidFill>
                        </a:rPr>
                        <a:t>S</a:t>
                      </a:r>
                      <a:r>
                        <a:rPr baseline="-25000" lang="en-US" sz="1400" u="none" cap="none" strike="noStrike">
                          <a:solidFill>
                            <a:schemeClr val="lt1"/>
                          </a:solidFill>
                        </a:rPr>
                        <a:t>3</a:t>
                      </a:r>
                      <a:endParaRPr sz="1400" u="none" cap="none" strike="noStrike">
                        <a:solidFill>
                          <a:schemeClr val="lt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1"/>
                          </a:solidFill>
                        </a:rPr>
                        <a:t>6 H</a:t>
                      </a:r>
                      <a:r>
                        <a:rPr baseline="-25000" lang="en-US" sz="1400" u="none" cap="none" strike="noStrike">
                          <a:solidFill>
                            <a:schemeClr val="lt1"/>
                          </a:solidFill>
                        </a:rPr>
                        <a:t>2</a:t>
                      </a:r>
                      <a:r>
                        <a:rPr lang="en-US" sz="1400" u="none" cap="none" strike="noStrike">
                          <a:solidFill>
                            <a:schemeClr val="lt1"/>
                          </a:solidFill>
                        </a:rPr>
                        <a:t>O </a:t>
                      </a:r>
                      <a:endParaRPr sz="1400" u="none" cap="none" strike="noStrike">
                        <a:solidFill>
                          <a:schemeClr val="lt1"/>
                        </a:solidFill>
                      </a:endParaRPr>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solidFill>
                            <a:schemeClr val="lt1"/>
                          </a:solidFill>
                        </a:rPr>
                        <a:t>2Al(OH)</a:t>
                      </a:r>
                      <a:r>
                        <a:rPr baseline="-25000" lang="en-US" sz="1400" u="none" cap="none" strike="noStrike">
                          <a:solidFill>
                            <a:schemeClr val="lt1"/>
                          </a:solidFill>
                        </a:rPr>
                        <a:t>3</a:t>
                      </a:r>
                      <a:endParaRPr sz="1400" u="none" cap="none" strike="noStrike">
                        <a:solidFill>
                          <a:schemeClr val="lt1"/>
                        </a:solidFill>
                      </a:endParaRPr>
                    </a:p>
                  </a:txBody>
                  <a:tcPr marT="45725" marB="45725" marR="91450" marL="91450"/>
                </a:tc>
                <a:tc>
                  <a:txBody>
                    <a:bodyPr/>
                    <a:lstStyle/>
                    <a:p>
                      <a:pPr indent="0" lvl="0" marL="0" marR="0" rtl="0" algn="l">
                        <a:lnSpc>
                          <a:spcPct val="100000"/>
                        </a:lnSpc>
                        <a:spcBef>
                          <a:spcPts val="0"/>
                        </a:spcBef>
                        <a:spcAft>
                          <a:spcPts val="0"/>
                        </a:spcAft>
                        <a:buClr>
                          <a:schemeClr val="lt1"/>
                        </a:buClr>
                        <a:buSzPts val="1400"/>
                        <a:buFont typeface="Rockwell"/>
                        <a:buNone/>
                      </a:pPr>
                      <a:r>
                        <a:rPr lang="en-US" sz="1400" u="none" cap="none" strike="noStrike">
                          <a:solidFill>
                            <a:schemeClr val="lt1"/>
                          </a:solidFill>
                        </a:rPr>
                        <a:t>3 H</a:t>
                      </a:r>
                      <a:r>
                        <a:rPr baseline="-25000" lang="en-US" sz="1400" u="none" cap="none" strike="noStrike">
                          <a:solidFill>
                            <a:schemeClr val="lt1"/>
                          </a:solidFill>
                        </a:rPr>
                        <a:t>2</a:t>
                      </a:r>
                      <a:r>
                        <a:rPr lang="en-US" sz="1400" u="none" cap="none" strike="noStrike">
                          <a:solidFill>
                            <a:schemeClr val="lt1"/>
                          </a:solidFill>
                        </a:rPr>
                        <a:t>S</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Before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.0999</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.5551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Change</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-.0925</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-.5551</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 .1850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 .2775</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After</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.0074</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.1850</a:t>
                      </a:r>
                      <a:endParaRPr sz="1400" u="none" cap="none" strike="noStrike"/>
                    </a:p>
                  </a:txBody>
                  <a:tcPr marT="45725" marB="45725" marR="91450" marL="91450"/>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.2775</a:t>
                      </a:r>
                      <a:endParaRPr sz="1400" u="none" cap="none" strike="noStrike"/>
                    </a:p>
                  </a:txBody>
                  <a:tcPr marT="45725" marB="45725" marR="91450" marL="91450"/>
                </a:tc>
              </a:tr>
            </a:tbl>
          </a:graphicData>
        </a:graphic>
      </p:graphicFrame>
      <p:sp>
        <p:nvSpPr>
          <p:cNvPr id="1388" name="Google Shape;1388;p115"/>
          <p:cNvSpPr/>
          <p:nvPr/>
        </p:nvSpPr>
        <p:spPr>
          <a:xfrm>
            <a:off x="504928" y="2694017"/>
            <a:ext cx="4863900" cy="261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US" sz="1100" u="none" cap="none" strike="noStrike">
                <a:solidFill>
                  <a:schemeClr val="dk1"/>
                </a:solidFill>
                <a:latin typeface="Rockwell"/>
                <a:ea typeface="Rockwell"/>
                <a:cs typeface="Rockwell"/>
                <a:sym typeface="Rockwell"/>
              </a:rPr>
              <a:t>Complete the table </a:t>
            </a:r>
            <a:r>
              <a:rPr b="0" i="1" lang="en-US" sz="1100" u="none" cap="none" strike="noStrike">
                <a:solidFill>
                  <a:schemeClr val="dk1"/>
                </a:solidFill>
                <a:latin typeface="Rockwell"/>
                <a:ea typeface="Rockwell"/>
                <a:cs typeface="Rockwell"/>
                <a:sym typeface="Rockwell"/>
              </a:rPr>
              <a:t>using the molar relationships</a:t>
            </a:r>
            <a:endParaRPr b="0" i="1" sz="1100" u="none" cap="none" strike="noStrike">
              <a:solidFill>
                <a:schemeClr val="dk1"/>
              </a:solidFill>
              <a:latin typeface="Rockwell"/>
              <a:ea typeface="Rockwell"/>
              <a:cs typeface="Rockwell"/>
              <a:sym typeface="Rockwell"/>
            </a:endParaRPr>
          </a:p>
        </p:txBody>
      </p:sp>
      <p:sp>
        <p:nvSpPr>
          <p:cNvPr id="1389" name="Google Shape;1389;p115"/>
          <p:cNvSpPr txBox="1"/>
          <p:nvPr/>
        </p:nvSpPr>
        <p:spPr>
          <a:xfrm>
            <a:off x="650874" y="4245881"/>
            <a:ext cx="49371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0.2775 mol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 x (34.0809 g/mol ) = 9.459 g H</a:t>
            </a:r>
            <a:r>
              <a:rPr b="0" baseline="-25000" i="0" lang="en-US" sz="1200" u="none" cap="none" strike="noStrike">
                <a:solidFill>
                  <a:schemeClr val="dk1"/>
                </a:solidFill>
                <a:latin typeface="Rockwell"/>
                <a:ea typeface="Rockwell"/>
                <a:cs typeface="Rockwell"/>
                <a:sym typeface="Rockwell"/>
              </a:rPr>
              <a:t>2</a:t>
            </a:r>
            <a:r>
              <a:rPr b="0" i="0" lang="en-US" sz="1200" u="none" cap="none" strike="noStrike">
                <a:solidFill>
                  <a:schemeClr val="dk1"/>
                </a:solidFill>
                <a:latin typeface="Rockwell"/>
                <a:ea typeface="Rockwell"/>
                <a:cs typeface="Rockwell"/>
                <a:sym typeface="Rockwell"/>
              </a:rPr>
              <a:t>S produced</a:t>
            </a:r>
            <a:endParaRPr b="0" i="0" sz="12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 </a:t>
            </a:r>
            <a:endParaRPr b="0" i="0" sz="1200" u="none" cap="none" strike="noStrike">
              <a:solidFill>
                <a:schemeClr val="dk1"/>
              </a:solidFill>
              <a:latin typeface="Rockwell"/>
              <a:ea typeface="Rockwell"/>
              <a:cs typeface="Rockwell"/>
              <a:sym typeface="Rockwell"/>
            </a:endParaRPr>
          </a:p>
        </p:txBody>
      </p:sp>
      <p:sp>
        <p:nvSpPr>
          <p:cNvPr id="1390" name="Google Shape;1390;p115"/>
          <p:cNvSpPr/>
          <p:nvPr/>
        </p:nvSpPr>
        <p:spPr>
          <a:xfrm>
            <a:off x="430436" y="2169120"/>
            <a:ext cx="8211300" cy="15729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391" name="Google Shape;1391;p115"/>
          <p:cNvSpPr/>
          <p:nvPr/>
        </p:nvSpPr>
        <p:spPr>
          <a:xfrm>
            <a:off x="490391" y="4316896"/>
            <a:ext cx="8151300" cy="6447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
        <p:nvSpPr>
          <p:cNvPr id="1392" name="Google Shape;1392;p115"/>
          <p:cNvSpPr/>
          <p:nvPr/>
        </p:nvSpPr>
        <p:spPr>
          <a:xfrm>
            <a:off x="490392" y="5347835"/>
            <a:ext cx="8151300" cy="644700"/>
          </a:xfrm>
          <a:prstGeom prst="roundRect">
            <a:avLst>
              <a:gd fmla="val 16667" name="adj"/>
            </a:avLst>
          </a:prstGeom>
          <a:gradFill>
            <a:gsLst>
              <a:gs pos="0">
                <a:schemeClr val="dk1"/>
              </a:gs>
              <a:gs pos="100000">
                <a:srgbClr val="949494"/>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 presetSubtype="0">
                                  <p:stCondLst>
                                    <p:cond delay="0"/>
                                  </p:stCondLst>
                                  <p:childTnLst>
                                    <p:set>
                                      <p:cBhvr>
                                        <p:cTn dur="1" fill="hold">
                                          <p:stCondLst>
                                            <p:cond delay="0"/>
                                          </p:stCondLst>
                                        </p:cTn>
                                        <p:tgtEl>
                                          <p:spTgt spid="13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90"/>
                                        </p:tgtEl>
                                      </p:cBhvr>
                                    </p:animEffect>
                                    <p:set>
                                      <p:cBhvr>
                                        <p:cTn dur="1" fill="hold">
                                          <p:stCondLst>
                                            <p:cond delay="2000"/>
                                          </p:stCondLst>
                                        </p:cTn>
                                        <p:tgtEl>
                                          <p:spTgt spid="1390"/>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91"/>
                                        </p:tgtEl>
                                      </p:cBhvr>
                                    </p:animEffect>
                                    <p:set>
                                      <p:cBhvr>
                                        <p:cTn dur="1" fill="hold">
                                          <p:stCondLst>
                                            <p:cond delay="2000"/>
                                          </p:stCondLst>
                                        </p:cTn>
                                        <p:tgtEl>
                                          <p:spTgt spid="139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92"/>
                                        </p:tgtEl>
                                      </p:cBhvr>
                                    </p:animEffect>
                                    <p:set>
                                      <p:cBhvr>
                                        <p:cTn dur="1" fill="hold">
                                          <p:stCondLst>
                                            <p:cond delay="2000"/>
                                          </p:stCondLst>
                                        </p:cTn>
                                        <p:tgtEl>
                                          <p:spTgt spid="139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7" name="Shape 1397"/>
        <p:cNvGrpSpPr/>
        <p:nvPr/>
      </p:nvGrpSpPr>
      <p:grpSpPr>
        <a:xfrm>
          <a:off x="0" y="0"/>
          <a:ext cx="0" cy="0"/>
          <a:chOff x="0" y="0"/>
          <a:chExt cx="0" cy="0"/>
        </a:xfrm>
      </p:grpSpPr>
      <p:sp>
        <p:nvSpPr>
          <p:cNvPr id="1398" name="Google Shape;1398;p116"/>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rPr lang="en-US"/>
              <a:t>Acid Base Reaction:  Neutralization </a:t>
            </a:r>
            <a:endParaRPr/>
          </a:p>
        </p:txBody>
      </p:sp>
      <p:sp>
        <p:nvSpPr>
          <p:cNvPr id="1399" name="Google Shape;1399;p116"/>
          <p:cNvSpPr txBox="1"/>
          <p:nvPr>
            <p:ph idx="1" type="body"/>
          </p:nvPr>
        </p:nvSpPr>
        <p:spPr>
          <a:xfrm>
            <a:off x="498475" y="1333475"/>
            <a:ext cx="6479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2000"/>
              </a:spcBef>
              <a:spcAft>
                <a:spcPts val="0"/>
              </a:spcAft>
              <a:buSzPts val="1350"/>
              <a:buNone/>
            </a:pPr>
            <a:r>
              <a:rPr b="1" lang="en-US" sz="2400"/>
              <a:t>Strong acid + Strong base →  salt + water </a:t>
            </a:r>
            <a:endParaRPr b="1" sz="2400"/>
          </a:p>
        </p:txBody>
      </p:sp>
      <p:sp>
        <p:nvSpPr>
          <p:cNvPr id="1400" name="Google Shape;1400;p116"/>
          <p:cNvSpPr txBox="1"/>
          <p:nvPr>
            <p:ph idx="2" type="body"/>
          </p:nvPr>
        </p:nvSpPr>
        <p:spPr>
          <a:xfrm>
            <a:off x="498475" y="2185750"/>
            <a:ext cx="7784100" cy="4140300"/>
          </a:xfrm>
          <a:prstGeom prst="rect">
            <a:avLst/>
          </a:prstGeom>
          <a:noFill/>
          <a:ln>
            <a:noFill/>
          </a:ln>
        </p:spPr>
        <p:txBody>
          <a:bodyPr anchorCtr="0" anchor="t" bIns="45700" lIns="91425" spcFirstLastPara="1" rIns="91425" wrap="square" tIns="45700">
            <a:noAutofit/>
          </a:bodyPr>
          <a:lstStyle/>
          <a:p>
            <a:pPr indent="-314325" lvl="0" marL="457200" rtl="0" algn="l">
              <a:lnSpc>
                <a:spcPct val="100000"/>
              </a:lnSpc>
              <a:spcBef>
                <a:spcPts val="2000"/>
              </a:spcBef>
              <a:spcAft>
                <a:spcPts val="0"/>
              </a:spcAft>
              <a:buSzPts val="1350"/>
              <a:buAutoNum type="arabicPeriod"/>
            </a:pPr>
            <a:r>
              <a:rPr lang="en-US"/>
              <a:t>A  25.0 mL sample of HCl is titrated with 0.15 M Ca(OH)</a:t>
            </a:r>
            <a:r>
              <a:rPr baseline="-25000" lang="en-US"/>
              <a:t>2</a:t>
            </a:r>
            <a:r>
              <a:rPr lang="en-US"/>
              <a:t> to the equivalence point. What is the molar concentration of the HCl?</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0" lvl="0" marL="0" rtl="0" algn="l">
              <a:lnSpc>
                <a:spcPct val="100000"/>
              </a:lnSpc>
              <a:spcBef>
                <a:spcPts val="2000"/>
              </a:spcBef>
              <a:spcAft>
                <a:spcPts val="0"/>
              </a:spcAft>
              <a:buSzPts val="1350"/>
              <a:buNone/>
            </a:pPr>
            <a:r>
              <a:t/>
            </a:r>
            <a:endParaRPr/>
          </a:p>
          <a:p>
            <a:pPr indent="-314325" lvl="0" marL="457200" rtl="0" algn="l">
              <a:lnSpc>
                <a:spcPct val="100000"/>
              </a:lnSpc>
              <a:spcBef>
                <a:spcPts val="2000"/>
              </a:spcBef>
              <a:spcAft>
                <a:spcPts val="0"/>
              </a:spcAft>
              <a:buSzPts val="1350"/>
              <a:buAutoNum type="arabicPeriod"/>
            </a:pPr>
            <a:r>
              <a:rPr lang="en-US"/>
              <a:t>If the student accidentally overshot the equivalence point, how would this affect the calculation of the molar concentration of the unknown?   </a:t>
            </a:r>
            <a:endParaRPr/>
          </a:p>
        </p:txBody>
      </p:sp>
      <p:graphicFrame>
        <p:nvGraphicFramePr>
          <p:cNvPr id="1401" name="Google Shape;1401;p116"/>
          <p:cNvGraphicFramePr/>
          <p:nvPr/>
        </p:nvGraphicFramePr>
        <p:xfrm>
          <a:off x="771025" y="3230350"/>
          <a:ext cx="3000000" cy="3000000"/>
        </p:xfrm>
        <a:graphic>
          <a:graphicData uri="http://schemas.openxmlformats.org/drawingml/2006/table">
            <a:tbl>
              <a:tblPr>
                <a:noFill/>
                <a:tableStyleId>{E0B712FF-C3E1-423D-860B-312FDD35543D}</a:tableStyleId>
              </a:tblPr>
              <a:tblGrid>
                <a:gridCol w="3619500"/>
                <a:gridCol w="3619500"/>
              </a:tblGrid>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 0.15 M Ca(OH)</a:t>
                      </a:r>
                      <a:r>
                        <a:rPr baseline="-25000" lang="en-US" sz="1400" u="none" cap="none" strike="noStrike"/>
                        <a:t>2</a:t>
                      </a:r>
                      <a:endParaRPr baseline="-25000"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volume (mL)</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Initial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0.10</a:t>
                      </a:r>
                      <a:endParaRPr sz="1400" u="none" cap="none" strike="noStrike"/>
                    </a:p>
                  </a:txBody>
                  <a:tcPr marT="91425" marB="91425" marR="91425" marL="91425"/>
                </a:tc>
              </a:tr>
              <a:tr h="381000">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Final </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23.50 </a:t>
                      </a:r>
                      <a:endParaRPr sz="1400" u="none" cap="none" strike="noStrike"/>
                    </a:p>
                  </a:txBody>
                  <a:tcPr marT="91425" marB="91425" marR="91425" marL="91425"/>
                </a:tc>
              </a:tr>
            </a:tbl>
          </a:graphicData>
        </a:graphic>
      </p:graphicFrame>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5" name="Shape 1405"/>
        <p:cNvGrpSpPr/>
        <p:nvPr/>
      </p:nvGrpSpPr>
      <p:grpSpPr>
        <a:xfrm>
          <a:off x="0" y="0"/>
          <a:ext cx="0" cy="0"/>
          <a:chOff x="0" y="0"/>
          <a:chExt cx="0" cy="0"/>
        </a:xfrm>
      </p:grpSpPr>
      <p:pic>
        <p:nvPicPr>
          <p:cNvPr descr="Screen Shot 2016-04-09 at 9.40.53 AM.png" id="1406" name="Google Shape;1406;p117"/>
          <p:cNvPicPr preferRelativeResize="0"/>
          <p:nvPr/>
        </p:nvPicPr>
        <p:blipFill rotWithShape="1">
          <a:blip r:embed="rId3">
            <a:alphaModFix/>
          </a:blip>
          <a:srcRect b="0" l="0" r="0" t="0"/>
          <a:stretch/>
        </p:blipFill>
        <p:spPr>
          <a:xfrm>
            <a:off x="2383720" y="2876304"/>
            <a:ext cx="5597767" cy="3394515"/>
          </a:xfrm>
          <a:prstGeom prst="rect">
            <a:avLst/>
          </a:prstGeom>
          <a:noFill/>
          <a:ln cap="flat" cmpd="sng" w="19050">
            <a:solidFill>
              <a:srgbClr val="AE4DD9"/>
            </a:solidFill>
            <a:prstDash val="solid"/>
            <a:round/>
            <a:headEnd len="sm" w="sm" type="none"/>
            <a:tailEnd len="sm" w="sm" type="none"/>
          </a:ln>
        </p:spPr>
      </p:pic>
      <p:sp>
        <p:nvSpPr>
          <p:cNvPr id="1407" name="Google Shape;1407;p117"/>
          <p:cNvSpPr txBox="1"/>
          <p:nvPr>
            <p:ph type="title"/>
          </p:nvPr>
        </p:nvSpPr>
        <p:spPr>
          <a:xfrm>
            <a:off x="498474" y="-23890"/>
            <a:ext cx="7556400" cy="732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Redox Reactions</a:t>
            </a:r>
            <a:endParaRPr/>
          </a:p>
        </p:txBody>
      </p:sp>
      <p:sp>
        <p:nvSpPr>
          <p:cNvPr id="1408" name="Google Shape;1408;p117"/>
          <p:cNvSpPr txBox="1"/>
          <p:nvPr>
            <p:ph idx="1" type="body"/>
          </p:nvPr>
        </p:nvSpPr>
        <p:spPr>
          <a:xfrm>
            <a:off x="58434" y="596957"/>
            <a:ext cx="8039100" cy="25401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148"/>
              <a:buChar char="■"/>
            </a:pPr>
            <a:r>
              <a:rPr lang="en-US" sz="1530">
                <a:solidFill>
                  <a:schemeClr val="dk1"/>
                </a:solidFill>
                <a:latin typeface="Verdana"/>
                <a:ea typeface="Verdana"/>
                <a:cs typeface="Verdana"/>
                <a:sym typeface="Verdana"/>
              </a:rPr>
              <a:t>When an electron is transferred, it is called a </a:t>
            </a:r>
            <a:r>
              <a:rPr b="1" i="1" lang="en-US" sz="1530">
                <a:solidFill>
                  <a:schemeClr val="dk1"/>
                </a:solidFill>
                <a:latin typeface="Verdana"/>
                <a:ea typeface="Verdana"/>
                <a:cs typeface="Verdana"/>
                <a:sym typeface="Verdana"/>
              </a:rPr>
              <a:t>redox reaction</a:t>
            </a:r>
            <a:r>
              <a:rPr lang="en-US" sz="1530">
                <a:solidFill>
                  <a:schemeClr val="dk1"/>
                </a:solidFill>
                <a:latin typeface="Verdana"/>
                <a:ea typeface="Verdana"/>
                <a:cs typeface="Verdana"/>
                <a:sym typeface="Verdana"/>
              </a:rPr>
              <a:t>. When something is reduced, the RED part of redox, it gains electrons. You may have a difficult time with this definition because when something is reduced, it usually means that it is losing something. In this case, it is a reduction in charge. Remember, electrons are negatively charged so if something is being reduced, it's getting more negatively charged by receiving more electrons. The other reaction that is coupled with this is called </a:t>
            </a:r>
            <a:r>
              <a:rPr i="1" lang="en-US" sz="1530">
                <a:solidFill>
                  <a:schemeClr val="dk1"/>
                </a:solidFill>
                <a:latin typeface="Verdana"/>
                <a:ea typeface="Verdana"/>
                <a:cs typeface="Verdana"/>
                <a:sym typeface="Verdana"/>
              </a:rPr>
              <a:t>oxidation</a:t>
            </a:r>
            <a:r>
              <a:rPr lang="en-US" sz="1530">
                <a:solidFill>
                  <a:schemeClr val="dk1"/>
                </a:solidFill>
                <a:latin typeface="Verdana"/>
                <a:ea typeface="Verdana"/>
                <a:cs typeface="Verdana"/>
                <a:sym typeface="Verdana"/>
              </a:rPr>
              <a:t>--the "OX" part of redox. Whenever something is reduced, the electron it gains has to come from somewhere. The oxidation is the loss of an electron, so if an atom is oxidized it loses its electron to another atom. And these are always coupled reactions. If one molecule is oxidized, another molecule must be reduced and vice versa: the electron must go somewhere.</a:t>
            </a:r>
            <a:endParaRPr sz="1530">
              <a:solidFill>
                <a:schemeClr val="dk1"/>
              </a:solidFill>
              <a:latin typeface="Verdana"/>
              <a:ea typeface="Verdana"/>
              <a:cs typeface="Verdana"/>
              <a:sym typeface="Verdana"/>
            </a:endParaRPr>
          </a:p>
          <a:p>
            <a:pPr indent="-155733" lvl="0" marL="228600" rtl="0" algn="l">
              <a:lnSpc>
                <a:spcPct val="80000"/>
              </a:lnSpc>
              <a:spcBef>
                <a:spcPts val="2000"/>
              </a:spcBef>
              <a:spcAft>
                <a:spcPts val="0"/>
              </a:spcAft>
              <a:buSzPts val="1148"/>
              <a:buNone/>
            </a:pPr>
            <a:r>
              <a:t/>
            </a:r>
            <a:endParaRPr sz="1530"/>
          </a:p>
        </p:txBody>
      </p:sp>
      <p:sp>
        <p:nvSpPr>
          <p:cNvPr id="1409" name="Google Shape;1409;p117"/>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3366"/>
              </a:buClr>
              <a:buSzPts val="1800"/>
              <a:buFont typeface="Noto Sans Symbols"/>
              <a:buNone/>
            </a:pPr>
            <a:r>
              <a:t/>
            </a:r>
            <a:endParaRPr b="0" i="0" sz="2400" u="none" cap="none" strike="noStrike">
              <a:solidFill>
                <a:srgbClr val="666699"/>
              </a:solidFill>
              <a:latin typeface="Rockwell"/>
              <a:ea typeface="Rockwell"/>
              <a:cs typeface="Rockwell"/>
              <a:sym typeface="Rockwell"/>
            </a:endParaRPr>
          </a:p>
        </p:txBody>
      </p:sp>
      <p:sp>
        <p:nvSpPr>
          <p:cNvPr id="1410" name="Google Shape;1410;p117"/>
          <p:cNvSpPr txBox="1"/>
          <p:nvPr/>
        </p:nvSpPr>
        <p:spPr>
          <a:xfrm>
            <a:off x="0" y="6283163"/>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LO </a:t>
            </a:r>
            <a:r>
              <a:rPr b="0" i="0" lang="en-US" sz="1800" u="none" cap="none" strike="noStrike">
                <a:solidFill>
                  <a:schemeClr val="dk1"/>
                </a:solidFill>
                <a:latin typeface="Rockwell"/>
                <a:ea typeface="Rockwell"/>
                <a:cs typeface="Rockwell"/>
                <a:sym typeface="Rockwell"/>
              </a:rPr>
              <a:t>3.8: The student is able to identify redox reactions and justify the identification in terms of electron transfer </a:t>
            </a:r>
            <a:r>
              <a:rPr b="0" i="0" lang="en-US" sz="1800" u="none" cap="none" strike="noStrike">
                <a:solidFill>
                  <a:srgbClr val="000000"/>
                </a:solidFill>
                <a:latin typeface="Rockwell"/>
                <a:ea typeface="Rockwell"/>
                <a:cs typeface="Rockwell"/>
                <a:sym typeface="Rockwell"/>
              </a:rPr>
              <a:t>																</a:t>
            </a:r>
            <a:endParaRPr b="0" i="0" sz="1800" u="none" cap="none" strike="noStrike">
              <a:solidFill>
                <a:srgbClr val="000000"/>
              </a:solidFill>
              <a:latin typeface="Rockwell"/>
              <a:ea typeface="Rockwell"/>
              <a:cs typeface="Rockwell"/>
              <a:sym typeface="Rockwell"/>
            </a:endParaRPr>
          </a:p>
        </p:txBody>
      </p:sp>
      <p:pic>
        <p:nvPicPr>
          <p:cNvPr id="1411" name="Google Shape;1411;p117"/>
          <p:cNvPicPr preferRelativeResize="0"/>
          <p:nvPr/>
        </p:nvPicPr>
        <p:blipFill rotWithShape="1">
          <a:blip r:embed="rId4">
            <a:alphaModFix/>
          </a:blip>
          <a:srcRect b="0" l="0" r="0" t="0"/>
          <a:stretch/>
        </p:blipFill>
        <p:spPr>
          <a:xfrm>
            <a:off x="119538" y="3930315"/>
            <a:ext cx="1337424" cy="2062165"/>
          </a:xfrm>
          <a:prstGeom prst="rect">
            <a:avLst/>
          </a:prstGeom>
          <a:noFill/>
          <a:ln>
            <a:noFill/>
          </a:ln>
        </p:spPr>
      </p:pic>
      <p:sp>
        <p:nvSpPr>
          <p:cNvPr id="1412" name="Google Shape;1412;p117"/>
          <p:cNvSpPr txBox="1"/>
          <p:nvPr/>
        </p:nvSpPr>
        <p:spPr>
          <a:xfrm>
            <a:off x="58434" y="4531352"/>
            <a:ext cx="1452000" cy="5055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0000"/>
              </a:buClr>
              <a:buSzPts val="1800"/>
              <a:buFont typeface="Rockwell"/>
              <a:buNone/>
            </a:pPr>
            <a:r>
              <a:rPr b="1" i="0" lang="en-US" sz="1800" u="none" cap="none" strike="noStrike">
                <a:solidFill>
                  <a:srgbClr val="FF0000"/>
                </a:solidFill>
                <a:latin typeface="Rockwell"/>
                <a:ea typeface="Rockwell"/>
                <a:cs typeface="Rockwell"/>
                <a:sym typeface="Rockwell"/>
              </a:rPr>
              <a:t>OILRIG</a:t>
            </a:r>
            <a:endParaRPr b="0" i="0" sz="1400" u="none" cap="none" strike="noStrike">
              <a:solidFill>
                <a:srgbClr val="000000"/>
              </a:solidFill>
              <a:latin typeface="Arial"/>
              <a:ea typeface="Arial"/>
              <a:cs typeface="Arial"/>
              <a:sym typeface="Arial"/>
            </a:endParaRPr>
          </a:p>
        </p:txBody>
      </p:sp>
      <p:sp>
        <p:nvSpPr>
          <p:cNvPr id="1413" name="Google Shape;1413;p117"/>
          <p:cNvSpPr txBox="1"/>
          <p:nvPr/>
        </p:nvSpPr>
        <p:spPr>
          <a:xfrm>
            <a:off x="8097585" y="-46018"/>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Source</a:t>
            </a:r>
            <a:endParaRPr b="0" i="0" sz="1400" u="none" cap="none" strike="noStrike">
              <a:solidFill>
                <a:srgbClr val="000000"/>
              </a:solidFill>
              <a:latin typeface="Arial"/>
              <a:ea typeface="Arial"/>
              <a:cs typeface="Arial"/>
              <a:sym typeface="Arial"/>
            </a:endParaRPr>
          </a:p>
        </p:txBody>
      </p:sp>
      <p:sp>
        <p:nvSpPr>
          <p:cNvPr id="1414" name="Google Shape;1414;p117"/>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6"/>
              </a:rPr>
              <a:t>Video</a:t>
            </a:r>
            <a:endParaRPr b="0" i="0" sz="1400" u="none" cap="none" strike="noStrike">
              <a:solidFill>
                <a:srgbClr val="000000"/>
              </a:solidFill>
              <a:latin typeface="Arial"/>
              <a:ea typeface="Arial"/>
              <a:cs typeface="Arial"/>
              <a:sym typeface="Arial"/>
            </a:endParaRPr>
          </a:p>
        </p:txBody>
      </p:sp>
      <p:pic>
        <p:nvPicPr>
          <p:cNvPr id="1415" name="Google Shape;1415;p117"/>
          <p:cNvPicPr preferRelativeResize="0"/>
          <p:nvPr/>
        </p:nvPicPr>
        <p:blipFill rotWithShape="1">
          <a:blip r:embed="rId7">
            <a:alphaModFix/>
          </a:blip>
          <a:srcRect b="0" l="0" r="0" t="0"/>
          <a:stretch/>
        </p:blipFill>
        <p:spPr>
          <a:xfrm>
            <a:off x="821369" y="1446617"/>
            <a:ext cx="7823524" cy="4364824"/>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pic>
        <p:nvPicPr>
          <p:cNvPr id="1416" name="Google Shape;1416;p117"/>
          <p:cNvPicPr preferRelativeResize="0"/>
          <p:nvPr/>
        </p:nvPicPr>
        <p:blipFill rotWithShape="1">
          <a:blip r:embed="rId8">
            <a:alphaModFix/>
          </a:blip>
          <a:srcRect b="0" l="0" r="0" t="0"/>
          <a:stretch/>
        </p:blipFill>
        <p:spPr>
          <a:xfrm>
            <a:off x="4618615" y="2733672"/>
            <a:ext cx="2889949" cy="1802999"/>
          </a:xfrm>
          <a:prstGeom prst="rect">
            <a:avLst/>
          </a:prstGeom>
          <a:noFill/>
          <a:ln>
            <a:noFill/>
          </a:ln>
        </p:spPr>
      </p:pic>
      <p:pic>
        <p:nvPicPr>
          <p:cNvPr id="1417" name="Google Shape;1417;p117"/>
          <p:cNvPicPr preferRelativeResize="0"/>
          <p:nvPr/>
        </p:nvPicPr>
        <p:blipFill rotWithShape="1">
          <a:blip r:embed="rId9">
            <a:alphaModFix/>
          </a:blip>
          <a:srcRect b="0" l="0" r="0" t="0"/>
          <a:stretch/>
        </p:blipFill>
        <p:spPr>
          <a:xfrm>
            <a:off x="1597264" y="3080395"/>
            <a:ext cx="6353874" cy="1214725"/>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415"/>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41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17"/>
                                        </p:tgtEl>
                                        <p:attrNameLst>
                                          <p:attrName>style.visibility</p:attrName>
                                        </p:attrNameLst>
                                      </p:cBhvr>
                                      <p:to>
                                        <p:strVal val="visible"/>
                                      </p:to>
                                    </p:set>
                                    <p:animEffect filter="fade" transition="in">
                                      <p:cBhvr>
                                        <p:cTn dur="500"/>
                                        <p:tgtEl>
                                          <p:spTgt spid="141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1" name="Shape 1421"/>
        <p:cNvGrpSpPr/>
        <p:nvPr/>
      </p:nvGrpSpPr>
      <p:grpSpPr>
        <a:xfrm>
          <a:off x="0" y="0"/>
          <a:ext cx="0" cy="0"/>
          <a:chOff x="0" y="0"/>
          <a:chExt cx="0" cy="0"/>
        </a:xfrm>
      </p:grpSpPr>
      <p:sp>
        <p:nvSpPr>
          <p:cNvPr id="1422" name="Google Shape;1422;p118"/>
          <p:cNvSpPr txBox="1"/>
          <p:nvPr>
            <p:ph type="title"/>
          </p:nvPr>
        </p:nvSpPr>
        <p:spPr>
          <a:xfrm>
            <a:off x="498474" y="65563"/>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Redox Titrations</a:t>
            </a:r>
            <a:endParaRPr/>
          </a:p>
        </p:txBody>
      </p:sp>
      <p:sp>
        <p:nvSpPr>
          <p:cNvPr id="1423" name="Google Shape;1423;p118"/>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663366"/>
              </a:buClr>
              <a:buSzPts val="1800"/>
              <a:buFont typeface="Noto Sans Symbols"/>
              <a:buNone/>
            </a:pPr>
            <a:r>
              <a:t/>
            </a:r>
            <a:endParaRPr b="0" i="0" sz="2400" u="none" cap="none" strike="noStrike">
              <a:solidFill>
                <a:srgbClr val="666699"/>
              </a:solidFill>
              <a:latin typeface="Rockwell"/>
              <a:ea typeface="Rockwell"/>
              <a:cs typeface="Rockwell"/>
              <a:sym typeface="Rockwell"/>
            </a:endParaRPr>
          </a:p>
        </p:txBody>
      </p:sp>
      <p:sp>
        <p:nvSpPr>
          <p:cNvPr id="1424" name="Google Shape;1424;p118"/>
          <p:cNvSpPr txBox="1"/>
          <p:nvPr/>
        </p:nvSpPr>
        <p:spPr>
          <a:xfrm>
            <a:off x="0" y="6248770"/>
            <a:ext cx="91440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Rockwell"/>
                <a:ea typeface="Rockwell"/>
                <a:cs typeface="Rockwell"/>
                <a:sym typeface="Rockwell"/>
              </a:rPr>
              <a:t>LO 3.9: </a:t>
            </a:r>
            <a:r>
              <a:rPr b="0" i="0" lang="en-US" sz="1800" u="none" cap="none" strike="noStrike">
                <a:solidFill>
                  <a:schemeClr val="dk1"/>
                </a:solidFill>
                <a:latin typeface="Rockwell"/>
                <a:ea typeface="Rockwell"/>
                <a:cs typeface="Rockwell"/>
                <a:sym typeface="Rockwell"/>
              </a:rPr>
              <a:t>The student is able to design and/or interpret the results of an experiment involving a redox titration </a:t>
            </a:r>
            <a:r>
              <a:rPr b="0" i="0" lang="en-US" sz="1800" u="none" cap="none" strike="noStrike">
                <a:solidFill>
                  <a:srgbClr val="000000"/>
                </a:solidFill>
                <a:latin typeface="Rockwell"/>
                <a:ea typeface="Rockwell"/>
                <a:cs typeface="Rockwell"/>
                <a:sym typeface="Rockwell"/>
              </a:rPr>
              <a:t>																	</a:t>
            </a:r>
            <a:endParaRPr b="0" i="0" sz="1800" u="none" cap="none" strike="noStrike">
              <a:solidFill>
                <a:srgbClr val="000000"/>
              </a:solidFill>
              <a:latin typeface="Rockwell"/>
              <a:ea typeface="Rockwell"/>
              <a:cs typeface="Rockwell"/>
              <a:sym typeface="Rockwell"/>
            </a:endParaRPr>
          </a:p>
        </p:txBody>
      </p:sp>
      <p:pic>
        <p:nvPicPr>
          <p:cNvPr id="1425" name="Google Shape;1425;p118"/>
          <p:cNvPicPr preferRelativeResize="0"/>
          <p:nvPr>
            <p:ph idx="1" type="body"/>
          </p:nvPr>
        </p:nvPicPr>
        <p:blipFill rotWithShape="1">
          <a:blip r:embed="rId3">
            <a:alphaModFix/>
          </a:blip>
          <a:srcRect b="-12234" l="0" r="0" t="-12235"/>
          <a:stretch/>
        </p:blipFill>
        <p:spPr>
          <a:xfrm>
            <a:off x="5445578" y="1438736"/>
            <a:ext cx="3443700" cy="4733100"/>
          </a:xfrm>
          <a:prstGeom prst="rect">
            <a:avLst/>
          </a:prstGeom>
          <a:noFill/>
          <a:ln>
            <a:noFill/>
          </a:ln>
        </p:spPr>
      </p:pic>
      <p:sp>
        <p:nvSpPr>
          <p:cNvPr id="1426" name="Google Shape;1426;p118"/>
          <p:cNvSpPr txBox="1"/>
          <p:nvPr>
            <p:ph idx="2" type="body"/>
          </p:nvPr>
        </p:nvSpPr>
        <p:spPr>
          <a:xfrm>
            <a:off x="153504" y="907189"/>
            <a:ext cx="5219100" cy="5327700"/>
          </a:xfrm>
          <a:prstGeom prst="rect">
            <a:avLst/>
          </a:prstGeom>
          <a:solidFill>
            <a:schemeClr val="accent1"/>
          </a:solidFill>
          <a:ln cap="flat" cmpd="sng" w="38100">
            <a:solidFill>
              <a:schemeClr val="lt1"/>
            </a:solidFill>
            <a:prstDash val="solid"/>
            <a:round/>
            <a:headEnd len="sm" w="sm" type="none"/>
            <a:tailEnd len="sm" w="sm" type="none"/>
          </a:ln>
        </p:spPr>
        <p:txBody>
          <a:bodyPr anchorCtr="0" anchor="t" bIns="91425" lIns="91425" spcFirstLastPara="1" rIns="91425" wrap="square" tIns="91425">
            <a:noAutofit/>
          </a:bodyPr>
          <a:lstStyle/>
          <a:p>
            <a:pPr indent="-228600" lvl="0" marL="228600" rtl="0" algn="l">
              <a:lnSpc>
                <a:spcPct val="115000"/>
              </a:lnSpc>
              <a:spcBef>
                <a:spcPts val="0"/>
              </a:spcBef>
              <a:spcAft>
                <a:spcPts val="0"/>
              </a:spcAft>
              <a:buSzPts val="1163"/>
              <a:buNone/>
            </a:pPr>
            <a:r>
              <a:rPr lang="en-US" sz="1550">
                <a:solidFill>
                  <a:schemeClr val="lt1"/>
                </a:solidFill>
                <a:latin typeface="Rockwell"/>
                <a:ea typeface="Rockwell"/>
                <a:cs typeface="Rockwell"/>
                <a:sym typeface="Rockwell"/>
              </a:rPr>
              <a:t>A redox titration (also called an </a:t>
            </a:r>
            <a:endParaRPr sz="1550">
              <a:solidFill>
                <a:schemeClr val="lt1"/>
              </a:solidFill>
            </a:endParaRPr>
          </a:p>
          <a:p>
            <a:pPr indent="-228600" lvl="0" marL="228600" rtl="0" algn="l">
              <a:lnSpc>
                <a:spcPct val="115000"/>
              </a:lnSpc>
              <a:spcBef>
                <a:spcPts val="700"/>
              </a:spcBef>
              <a:spcAft>
                <a:spcPts val="0"/>
              </a:spcAft>
              <a:buSzPts val="1163"/>
              <a:buNone/>
            </a:pPr>
            <a:r>
              <a:rPr lang="en-US" sz="1550">
                <a:solidFill>
                  <a:schemeClr val="lt1"/>
                </a:solidFill>
                <a:latin typeface="Rockwell"/>
                <a:ea typeface="Rockwell"/>
                <a:cs typeface="Rockwell"/>
                <a:sym typeface="Rockwell"/>
              </a:rPr>
              <a:t>	oxidation-reduction titration) can accurately determine the concentration of an unknown analyte by measuring it against a standardized titrant. A common example is the redox titration of a standardized solution of potassium permanganate (KMnO</a:t>
            </a:r>
            <a:r>
              <a:rPr baseline="-25000" lang="en-US" sz="155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against an analyte containing an unknown concentration of iron (II) </a:t>
            </a:r>
            <a:r>
              <a:rPr lang="en-US" sz="1550" u="sng">
                <a:solidFill>
                  <a:schemeClr val="lt1"/>
                </a:solidFill>
                <a:latin typeface="Rockwell"/>
                <a:ea typeface="Rockwell"/>
                <a:cs typeface="Rockwell"/>
                <a:sym typeface="Rockwell"/>
                <a:hlinkClick r:id="rId4"/>
              </a:rPr>
              <a:t>ions</a:t>
            </a:r>
            <a:r>
              <a:rPr lang="en-US" sz="1550">
                <a:solidFill>
                  <a:schemeClr val="lt1"/>
                </a:solidFill>
                <a:latin typeface="Rockwell"/>
                <a:ea typeface="Rockwell"/>
                <a:cs typeface="Rockwell"/>
                <a:sym typeface="Rockwell"/>
              </a:rPr>
              <a:t> (Fe</a:t>
            </a:r>
            <a:r>
              <a:rPr baseline="30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The balanced reaction in acidic solution is as follows:</a:t>
            </a:r>
            <a:endParaRPr/>
          </a:p>
          <a:p>
            <a:pPr indent="-228600" lvl="0" marL="228600" rtl="0" algn="l">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                 MnO</a:t>
            </a:r>
            <a:r>
              <a:rPr baseline="-25000" lang="en-US" sz="1550">
                <a:solidFill>
                  <a:schemeClr val="lt1"/>
                </a:solidFill>
                <a:latin typeface="Rockwell"/>
                <a:ea typeface="Rockwell"/>
                <a:cs typeface="Rockwell"/>
                <a:sym typeface="Rockwell"/>
              </a:rPr>
              <a:t>4</a:t>
            </a:r>
            <a:r>
              <a:rPr baseline="30000" lang="en-US" sz="1550">
                <a:solidFill>
                  <a:schemeClr val="lt1"/>
                </a:solidFill>
                <a:latin typeface="Rockwell"/>
                <a:ea typeface="Rockwell"/>
                <a:cs typeface="Rockwell"/>
                <a:sym typeface="Rockwell"/>
              </a:rPr>
              <a:t>- </a:t>
            </a:r>
            <a:r>
              <a:rPr lang="en-US" sz="1550">
                <a:solidFill>
                  <a:schemeClr val="lt1"/>
                </a:solidFill>
                <a:latin typeface="Rockwell"/>
                <a:ea typeface="Rockwell"/>
                <a:cs typeface="Rockwell"/>
                <a:sym typeface="Rockwell"/>
              </a:rPr>
              <a:t>+ 5Fe</a:t>
            </a:r>
            <a:r>
              <a:rPr baseline="30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+ 8H</a:t>
            </a:r>
            <a:r>
              <a:rPr baseline="30000" lang="en-US" sz="1550">
                <a:solidFill>
                  <a:schemeClr val="lt1"/>
                </a:solidFill>
                <a:latin typeface="Rockwell"/>
                <a:ea typeface="Rockwell"/>
                <a:cs typeface="Rockwell"/>
                <a:sym typeface="Rockwell"/>
              </a:rPr>
              <a:t>+</a:t>
            </a:r>
            <a:r>
              <a:rPr lang="en-US" sz="1550">
                <a:solidFill>
                  <a:schemeClr val="lt1"/>
                </a:solidFill>
                <a:latin typeface="Rockwell"/>
                <a:ea typeface="Rockwell"/>
                <a:cs typeface="Rockwell"/>
                <a:sym typeface="Rockwell"/>
              </a:rPr>
              <a:t> → 5Fe</a:t>
            </a:r>
            <a:r>
              <a:rPr baseline="30000" lang="en-US" sz="1550">
                <a:solidFill>
                  <a:schemeClr val="lt1"/>
                </a:solidFill>
                <a:latin typeface="Rockwell"/>
                <a:ea typeface="Rockwell"/>
                <a:cs typeface="Rockwell"/>
                <a:sym typeface="Rockwell"/>
              </a:rPr>
              <a:t>3+</a:t>
            </a:r>
            <a:r>
              <a:rPr lang="en-US" sz="1550">
                <a:solidFill>
                  <a:schemeClr val="lt1"/>
                </a:solidFill>
                <a:latin typeface="Rockwell"/>
                <a:ea typeface="Rockwell"/>
                <a:cs typeface="Rockwell"/>
                <a:sym typeface="Rockwell"/>
              </a:rPr>
              <a:t> + Mn</a:t>
            </a:r>
            <a:r>
              <a:rPr baseline="30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+ 4H</a:t>
            </a:r>
            <a:r>
              <a:rPr baseline="-25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O</a:t>
            </a:r>
            <a:endParaRPr/>
          </a:p>
          <a:p>
            <a:pPr indent="-228600" lvl="0" marL="228600" rtl="0" algn="l">
              <a:lnSpc>
                <a:spcPct val="115000"/>
              </a:lnSpc>
              <a:spcBef>
                <a:spcPts val="700"/>
              </a:spcBef>
              <a:spcAft>
                <a:spcPts val="0"/>
              </a:spcAft>
              <a:buClr>
                <a:schemeClr val="dk1"/>
              </a:buClr>
              <a:buSzPts val="1421"/>
              <a:buFont typeface="Arial"/>
              <a:buNone/>
            </a:pPr>
            <a:r>
              <a:rPr lang="en-US" sz="1550">
                <a:solidFill>
                  <a:schemeClr val="lt1"/>
                </a:solidFill>
                <a:latin typeface="Rockwell"/>
                <a:ea typeface="Rockwell"/>
                <a:cs typeface="Rockwell"/>
                <a:sym typeface="Rockwell"/>
              </a:rPr>
              <a:t>In this case, the use of KMnO</a:t>
            </a:r>
            <a:r>
              <a:rPr baseline="-25000" lang="en-US" sz="1550">
                <a:solidFill>
                  <a:schemeClr val="lt1"/>
                </a:solidFill>
                <a:latin typeface="Rockwell"/>
                <a:ea typeface="Rockwell"/>
                <a:cs typeface="Rockwell"/>
                <a:sym typeface="Rockwell"/>
              </a:rPr>
              <a:t>4 </a:t>
            </a:r>
            <a:r>
              <a:rPr lang="en-US" sz="1550">
                <a:solidFill>
                  <a:schemeClr val="lt1"/>
                </a:solidFill>
                <a:latin typeface="Rockwell"/>
                <a:ea typeface="Rockwell"/>
                <a:cs typeface="Rockwell"/>
                <a:sym typeface="Rockwell"/>
              </a:rPr>
              <a:t>as a titrant is particularly useful, because it can act as its own indicator; this is due to the fact that the KMnO</a:t>
            </a:r>
            <a:r>
              <a:rPr baseline="-25000" lang="en-US" sz="1550">
                <a:solidFill>
                  <a:schemeClr val="lt1"/>
                </a:solidFill>
                <a:latin typeface="Rockwell"/>
                <a:ea typeface="Rockwell"/>
                <a:cs typeface="Rockwell"/>
                <a:sym typeface="Rockwell"/>
              </a:rPr>
              <a:t>4</a:t>
            </a:r>
            <a:r>
              <a:rPr lang="en-US" sz="1550">
                <a:solidFill>
                  <a:schemeClr val="lt1"/>
                </a:solidFill>
                <a:latin typeface="Rockwell"/>
                <a:ea typeface="Rockwell"/>
                <a:cs typeface="Rockwell"/>
                <a:sym typeface="Rockwell"/>
              </a:rPr>
              <a:t> solution is bright purple, while the Fe</a:t>
            </a:r>
            <a:r>
              <a:rPr baseline="30000" lang="en-US" sz="1550">
                <a:solidFill>
                  <a:schemeClr val="lt1"/>
                </a:solidFill>
                <a:latin typeface="Rockwell"/>
                <a:ea typeface="Rockwell"/>
                <a:cs typeface="Rockwell"/>
                <a:sym typeface="Rockwell"/>
              </a:rPr>
              <a:t>2+</a:t>
            </a:r>
            <a:r>
              <a:rPr lang="en-US" sz="1550">
                <a:solidFill>
                  <a:schemeClr val="lt1"/>
                </a:solidFill>
                <a:latin typeface="Rockwell"/>
                <a:ea typeface="Rockwell"/>
                <a:cs typeface="Rockwell"/>
                <a:sym typeface="Rockwell"/>
              </a:rPr>
              <a:t> solution is colorless. It is therefore possible to see when the titration has reached its endpoint, because the solution will remain slightly purple from the unreacted KMnO</a:t>
            </a:r>
            <a:r>
              <a:rPr baseline="-25000" lang="en-US" sz="1550">
                <a:solidFill>
                  <a:schemeClr val="lt1"/>
                </a:solidFill>
                <a:latin typeface="Rockwell"/>
                <a:ea typeface="Rockwell"/>
                <a:cs typeface="Rockwell"/>
                <a:sym typeface="Rockwell"/>
              </a:rPr>
              <a:t>4</a:t>
            </a:r>
            <a:endParaRPr/>
          </a:p>
        </p:txBody>
      </p:sp>
      <p:sp>
        <p:nvSpPr>
          <p:cNvPr id="1427" name="Google Shape;1427;p118"/>
          <p:cNvSpPr txBox="1"/>
          <p:nvPr/>
        </p:nvSpPr>
        <p:spPr>
          <a:xfrm>
            <a:off x="8097582" y="-32651"/>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5"/>
              </a:rPr>
              <a:t>Source</a:t>
            </a:r>
            <a:endParaRPr b="0" i="0" sz="1400" u="none" cap="none" strike="noStrike">
              <a:solidFill>
                <a:srgbClr val="000000"/>
              </a:solidFill>
              <a:latin typeface="Arial"/>
              <a:ea typeface="Arial"/>
              <a:cs typeface="Arial"/>
              <a:sym typeface="Arial"/>
            </a:endParaRPr>
          </a:p>
        </p:txBody>
      </p:sp>
      <p:sp>
        <p:nvSpPr>
          <p:cNvPr id="1428" name="Google Shape;1428;p118"/>
          <p:cNvSpPr txBox="1"/>
          <p:nvPr/>
        </p:nvSpPr>
        <p:spPr>
          <a:xfrm>
            <a:off x="8157538" y="1816853"/>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hlink"/>
              </a:buClr>
              <a:buSzPts val="450"/>
              <a:buFont typeface="Rockwell"/>
              <a:buNone/>
            </a:pPr>
            <a:r>
              <a:rPr b="0" i="0" lang="en-US" sz="1800" u="sng" cap="none" strike="noStrike">
                <a:solidFill>
                  <a:schemeClr val="hlink"/>
                </a:solidFill>
                <a:latin typeface="Rockwell"/>
                <a:ea typeface="Rockwell"/>
                <a:cs typeface="Rockwell"/>
                <a:sym typeface="Rockwell"/>
                <a:hlinkClick r:id="rId6"/>
              </a:rPr>
              <a:t>Video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2" name="Shape 1432"/>
        <p:cNvGrpSpPr/>
        <p:nvPr/>
      </p:nvGrpSpPr>
      <p:grpSpPr>
        <a:xfrm>
          <a:off x="0" y="0"/>
          <a:ext cx="0" cy="0"/>
          <a:chOff x="0" y="0"/>
          <a:chExt cx="0" cy="0"/>
        </a:xfrm>
      </p:grpSpPr>
      <p:sp>
        <p:nvSpPr>
          <p:cNvPr id="1433" name="Google Shape;1433;p119"/>
          <p:cNvSpPr txBox="1"/>
          <p:nvPr/>
        </p:nvSpPr>
        <p:spPr>
          <a:xfrm>
            <a:off x="196726" y="3233304"/>
            <a:ext cx="5634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sng" cap="none" strike="noStrike">
                <a:solidFill>
                  <a:schemeClr val="dk1"/>
                </a:solidFill>
                <a:latin typeface="Rockwell"/>
                <a:ea typeface="Rockwell"/>
                <a:cs typeface="Rockwell"/>
                <a:sym typeface="Rockwell"/>
                <a:hlinkClick r:id="rId3"/>
              </a:rPr>
              <a:t>Source</a:t>
            </a:r>
            <a:endParaRPr b="0" i="0" sz="800" u="none" cap="none" strike="noStrike">
              <a:solidFill>
                <a:schemeClr val="dk1"/>
              </a:solidFill>
              <a:latin typeface="Rockwell"/>
              <a:ea typeface="Rockwell"/>
              <a:cs typeface="Rockwell"/>
              <a:sym typeface="Rockwell"/>
            </a:endParaRPr>
          </a:p>
        </p:txBody>
      </p:sp>
      <p:sp>
        <p:nvSpPr>
          <p:cNvPr id="1434" name="Google Shape;1434;p119"/>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REDOX Titration</a:t>
            </a:r>
            <a:endParaRPr>
              <a:solidFill>
                <a:srgbClr val="00B0F0"/>
              </a:solidFill>
            </a:endParaRPr>
          </a:p>
        </p:txBody>
      </p:sp>
      <p:sp>
        <p:nvSpPr>
          <p:cNvPr id="1435" name="Google Shape;1435;p119"/>
          <p:cNvSpPr txBox="1"/>
          <p:nvPr/>
        </p:nvSpPr>
        <p:spPr>
          <a:xfrm>
            <a:off x="2914510" y="1127351"/>
            <a:ext cx="29469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CEB7DB"/>
                </a:solidFill>
                <a:latin typeface="Rockwell"/>
                <a:ea typeface="Rockwell"/>
                <a:cs typeface="Rockwell"/>
                <a:sym typeface="Rockwell"/>
              </a:rPr>
              <a:t>Applications/Methods of REDOX  Titrations:</a:t>
            </a:r>
            <a:endParaRPr b="0" i="0" sz="1400" u="none" cap="none" strike="noStrike">
              <a:solidFill>
                <a:srgbClr val="000000"/>
              </a:solidFill>
              <a:latin typeface="Arial"/>
              <a:ea typeface="Arial"/>
              <a:cs typeface="Arial"/>
              <a:sym typeface="Arial"/>
            </a:endParaRPr>
          </a:p>
        </p:txBody>
      </p:sp>
      <p:graphicFrame>
        <p:nvGraphicFramePr>
          <p:cNvPr id="1436" name="Google Shape;1436;p119"/>
          <p:cNvGraphicFramePr/>
          <p:nvPr/>
        </p:nvGraphicFramePr>
        <p:xfrm>
          <a:off x="2914510" y="1855612"/>
          <a:ext cx="3000000" cy="3000000"/>
        </p:xfrm>
        <a:graphic>
          <a:graphicData uri="http://schemas.openxmlformats.org/drawingml/2006/table">
            <a:tbl>
              <a:tblPr bandRow="1" firstRow="1">
                <a:noFill/>
                <a:tableStyleId>{87A11DEB-E3CD-4118-B5E7-ECB436E71137}</a:tableStyleId>
              </a:tblPr>
              <a:tblGrid>
                <a:gridCol w="2032000"/>
              </a:tblGrid>
              <a:tr h="175847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Vitamin C Content</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1645925">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Concentration  of a redox species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r h="724650">
                <a:tc>
                  <a:txBody>
                    <a:bodyPr/>
                    <a:lstStyle/>
                    <a:p>
                      <a:pPr indent="0" lvl="0" marL="0" marR="0" rtl="0" algn="l">
                        <a:lnSpc>
                          <a:spcPct val="100000"/>
                        </a:lnSpc>
                        <a:spcBef>
                          <a:spcPts val="0"/>
                        </a:spcBef>
                        <a:spcAft>
                          <a:spcPts val="0"/>
                        </a:spcAft>
                        <a:buClr>
                          <a:srgbClr val="000000"/>
                        </a:buClr>
                        <a:buSzPts val="1800"/>
                        <a:buFont typeface="Arial"/>
                        <a:buNone/>
                      </a:pPr>
                      <a:r>
                        <a:rPr lang="en-US" sz="1800" u="none" cap="none" strike="noStrike"/>
                        <a:t>Back Titrations</a:t>
                      </a:r>
                      <a:endParaRPr sz="1400" u="none" cap="none" strike="noStrike"/>
                    </a:p>
                    <a:p>
                      <a:pPr indent="0" lvl="0" marL="0" marR="0" rtl="0" algn="l">
                        <a:lnSpc>
                          <a:spcPct val="100000"/>
                        </a:lnSpc>
                        <a:spcBef>
                          <a:spcPts val="0"/>
                        </a:spcBef>
                        <a:spcAft>
                          <a:spcPts val="0"/>
                        </a:spcAft>
                        <a:buClr>
                          <a:srgbClr val="000000"/>
                        </a:buClr>
                        <a:buSzPts val="1800"/>
                        <a:buFont typeface="Arial"/>
                        <a:buNone/>
                      </a:pPr>
                      <a:r>
                        <a:t/>
                      </a:r>
                      <a:endParaRPr sz="1800" u="none" cap="none" strike="noStrike"/>
                    </a:p>
                  </a:txBody>
                  <a:tcPr marT="45725" marB="45725" marR="91450" marL="91450"/>
                </a:tc>
              </a:tr>
            </a:tbl>
          </a:graphicData>
        </a:graphic>
      </p:graphicFrame>
      <p:pic>
        <p:nvPicPr>
          <p:cNvPr descr="http://chemcollective.org/chem/ubc/exp09/images/cliparts.png" id="1437" name="Google Shape;1437;p119"/>
          <p:cNvPicPr preferRelativeResize="0"/>
          <p:nvPr/>
        </p:nvPicPr>
        <p:blipFill rotWithShape="1">
          <a:blip r:embed="rId4">
            <a:alphaModFix/>
          </a:blip>
          <a:srcRect b="0" l="0" r="0" t="0"/>
          <a:stretch/>
        </p:blipFill>
        <p:spPr>
          <a:xfrm>
            <a:off x="4946510" y="1773682"/>
            <a:ext cx="1701343" cy="1769398"/>
          </a:xfrm>
          <a:prstGeom prst="rect">
            <a:avLst/>
          </a:prstGeom>
          <a:noFill/>
          <a:ln>
            <a:noFill/>
          </a:ln>
        </p:spPr>
      </p:pic>
      <p:sp>
        <p:nvSpPr>
          <p:cNvPr id="1438" name="Google Shape;1438;p119"/>
          <p:cNvSpPr txBox="1"/>
          <p:nvPr/>
        </p:nvSpPr>
        <p:spPr>
          <a:xfrm>
            <a:off x="6090809" y="3450747"/>
            <a:ext cx="6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Rockwell"/>
                <a:ea typeface="Rockwell"/>
                <a:cs typeface="Rockwell"/>
                <a:sym typeface="Rockwell"/>
                <a:hlinkClick r:id="rId5"/>
              </a:rPr>
              <a:t>Source</a:t>
            </a:r>
            <a:endParaRPr b="0" i="0" sz="1800" u="none" cap="none" strike="noStrike">
              <a:solidFill>
                <a:schemeClr val="dk1"/>
              </a:solidFill>
              <a:latin typeface="Rockwell"/>
              <a:ea typeface="Rockwell"/>
              <a:cs typeface="Rockwell"/>
              <a:sym typeface="Rockwell"/>
            </a:endParaRPr>
          </a:p>
        </p:txBody>
      </p:sp>
      <p:sp>
        <p:nvSpPr>
          <p:cNvPr id="1439" name="Google Shape;1439;p119"/>
          <p:cNvSpPr txBox="1"/>
          <p:nvPr>
            <p:ph idx="2" type="body"/>
          </p:nvPr>
        </p:nvSpPr>
        <p:spPr>
          <a:xfrm>
            <a:off x="357017" y="1185834"/>
            <a:ext cx="1628400" cy="946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975"/>
              <a:buChar char="■"/>
            </a:pPr>
            <a:r>
              <a:rPr lang="en-US" sz="1300"/>
              <a:t>Or an indicator that shows the presence of a particular species:</a:t>
            </a:r>
            <a:endParaRPr/>
          </a:p>
        </p:txBody>
      </p:sp>
      <p:pic>
        <p:nvPicPr>
          <p:cNvPr descr="http://img.wonderhowto.com/img/82/67/63483049155134/0/classic-chemistry-colorize-colorless-liquids-with-black-magic-aka-iodine-clock-reaction.w654.jpg" id="1440" name="Google Shape;1440;p119"/>
          <p:cNvPicPr preferRelativeResize="0"/>
          <p:nvPr/>
        </p:nvPicPr>
        <p:blipFill rotWithShape="1">
          <a:blip r:embed="rId6">
            <a:alphaModFix/>
          </a:blip>
          <a:srcRect b="0" l="0" r="0" t="0"/>
          <a:stretch/>
        </p:blipFill>
        <p:spPr>
          <a:xfrm>
            <a:off x="196725" y="2270592"/>
            <a:ext cx="2064305" cy="962712"/>
          </a:xfrm>
          <a:prstGeom prst="rect">
            <a:avLst/>
          </a:prstGeom>
          <a:noFill/>
          <a:ln>
            <a:noFill/>
          </a:ln>
        </p:spPr>
      </p:pic>
      <p:sp>
        <p:nvSpPr>
          <p:cNvPr id="1441" name="Google Shape;1441;p119"/>
          <p:cNvSpPr txBox="1"/>
          <p:nvPr>
            <p:ph idx="2" type="body"/>
          </p:nvPr>
        </p:nvSpPr>
        <p:spPr>
          <a:xfrm>
            <a:off x="357017" y="3450070"/>
            <a:ext cx="1628400" cy="5868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975"/>
              <a:buChar char="■"/>
            </a:pPr>
            <a:r>
              <a:rPr lang="en-US" sz="1300"/>
              <a:t>Starch indicates presence of iodine</a:t>
            </a:r>
            <a:endParaRPr/>
          </a:p>
        </p:txBody>
      </p:sp>
      <p:sp>
        <p:nvSpPr>
          <p:cNvPr id="1442" name="Google Shape;1442;p119"/>
          <p:cNvSpPr txBox="1"/>
          <p:nvPr>
            <p:ph idx="2" type="body"/>
          </p:nvPr>
        </p:nvSpPr>
        <p:spPr>
          <a:xfrm>
            <a:off x="357018" y="1127351"/>
            <a:ext cx="1628400" cy="590100"/>
          </a:xfrm>
          <a:prstGeom prst="rect">
            <a:avLst/>
          </a:prstGeom>
          <a:solidFill>
            <a:srgbClr val="86FFF1"/>
          </a:solid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975"/>
              <a:buChar char="■"/>
            </a:pPr>
            <a:r>
              <a:rPr lang="en-US" sz="1300"/>
              <a:t>Or REDOX indicator:</a:t>
            </a:r>
            <a:endParaRPr/>
          </a:p>
        </p:txBody>
      </p:sp>
      <p:pic>
        <p:nvPicPr>
          <p:cNvPr descr="http://chemwiki.ucdavis.edu/@api/deki/files/12553/=Figure9.39.jpg?revision=1" id="1443" name="Google Shape;1443;p119"/>
          <p:cNvPicPr preferRelativeResize="0"/>
          <p:nvPr/>
        </p:nvPicPr>
        <p:blipFill rotWithShape="1">
          <a:blip r:embed="rId7">
            <a:alphaModFix/>
          </a:blip>
          <a:srcRect b="0" l="0" r="0" t="0"/>
          <a:stretch/>
        </p:blipFill>
        <p:spPr>
          <a:xfrm>
            <a:off x="196726" y="1717315"/>
            <a:ext cx="2111724" cy="2517970"/>
          </a:xfrm>
          <a:prstGeom prst="rect">
            <a:avLst/>
          </a:prstGeom>
          <a:noFill/>
          <a:ln cap="flat" cmpd="sng" w="9525">
            <a:solidFill>
              <a:schemeClr val="accent1"/>
            </a:solidFill>
            <a:prstDash val="solid"/>
            <a:round/>
            <a:headEnd len="sm" w="sm" type="none"/>
            <a:tailEnd len="sm" w="sm" type="none"/>
          </a:ln>
        </p:spPr>
      </p:pic>
      <p:sp>
        <p:nvSpPr>
          <p:cNvPr id="1444" name="Google Shape;1444;p119"/>
          <p:cNvSpPr txBox="1"/>
          <p:nvPr>
            <p:ph idx="2" type="body"/>
          </p:nvPr>
        </p:nvSpPr>
        <p:spPr>
          <a:xfrm>
            <a:off x="357018" y="1047536"/>
            <a:ext cx="1682100" cy="669000"/>
          </a:xfrm>
          <a:prstGeom prst="rect">
            <a:avLst/>
          </a:prstGeom>
          <a:solidFill>
            <a:srgbClr val="86FFF1"/>
          </a:solid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945"/>
              <a:buChar char="■"/>
            </a:pPr>
            <a:r>
              <a:rPr lang="en-US" sz="1260"/>
              <a:t>Endpoint can be determined by potentiometer:</a:t>
            </a:r>
            <a:endParaRPr/>
          </a:p>
        </p:txBody>
      </p:sp>
      <p:pic>
        <p:nvPicPr>
          <p:cNvPr descr="http://www.dlt.ncssm.edu/tiger/diagrams/electrochem/RedoxTitrationSetup.jpg" id="1445" name="Google Shape;1445;p119"/>
          <p:cNvPicPr preferRelativeResize="0"/>
          <p:nvPr/>
        </p:nvPicPr>
        <p:blipFill rotWithShape="1">
          <a:blip r:embed="rId8">
            <a:alphaModFix/>
          </a:blip>
          <a:srcRect b="0" l="0" r="0" t="0"/>
          <a:stretch/>
        </p:blipFill>
        <p:spPr>
          <a:xfrm>
            <a:off x="196726" y="1717314"/>
            <a:ext cx="2249018" cy="2998691"/>
          </a:xfrm>
          <a:prstGeom prst="rect">
            <a:avLst/>
          </a:prstGeom>
          <a:noFill/>
          <a:ln>
            <a:noFill/>
          </a:ln>
        </p:spPr>
      </p:pic>
      <p:pic>
        <p:nvPicPr>
          <p:cNvPr descr="Difference Between Acid-Base Titration and Redox Titration - infographic" id="1446" name="Google Shape;1446;p119"/>
          <p:cNvPicPr preferRelativeResize="0"/>
          <p:nvPr/>
        </p:nvPicPr>
        <p:blipFill rotWithShape="1">
          <a:blip r:embed="rId9">
            <a:alphaModFix/>
          </a:blip>
          <a:srcRect b="0" l="0" r="0" t="0"/>
          <a:stretch/>
        </p:blipFill>
        <p:spPr>
          <a:xfrm>
            <a:off x="0" y="1047536"/>
            <a:ext cx="2768785" cy="4939436"/>
          </a:xfrm>
          <a:prstGeom prst="rect">
            <a:avLst/>
          </a:prstGeom>
          <a:noFill/>
          <a:ln>
            <a:noFill/>
          </a:ln>
        </p:spPr>
      </p:pic>
      <p:pic>
        <p:nvPicPr>
          <p:cNvPr descr="http://staff.buffalostate.edu/nazareay/che112/Mno4.gif" id="1447" name="Google Shape;1447;p119"/>
          <p:cNvPicPr preferRelativeResize="0"/>
          <p:nvPr/>
        </p:nvPicPr>
        <p:blipFill rotWithShape="1">
          <a:blip r:embed="rId10">
            <a:alphaModFix/>
          </a:blip>
          <a:srcRect b="0" l="0" r="0" t="0"/>
          <a:stretch/>
        </p:blipFill>
        <p:spPr>
          <a:xfrm>
            <a:off x="5047063" y="3699538"/>
            <a:ext cx="1511300" cy="1554480"/>
          </a:xfrm>
          <a:prstGeom prst="rect">
            <a:avLst/>
          </a:prstGeom>
          <a:noFill/>
          <a:ln cap="flat" cmpd="sng" w="19050">
            <a:solidFill>
              <a:srgbClr val="9775A7"/>
            </a:solidFill>
            <a:prstDash val="solid"/>
            <a:round/>
            <a:headEnd len="sm" w="sm" type="none"/>
            <a:tailEnd len="sm" w="sm" type="none"/>
          </a:ln>
        </p:spPr>
      </p:pic>
      <p:sp>
        <p:nvSpPr>
          <p:cNvPr id="1448" name="Google Shape;1448;p119"/>
          <p:cNvSpPr txBox="1"/>
          <p:nvPr/>
        </p:nvSpPr>
        <p:spPr>
          <a:xfrm>
            <a:off x="4947910" y="5343182"/>
            <a:ext cx="4096800" cy="738600"/>
          </a:xfrm>
          <a:prstGeom prst="rect">
            <a:avLst/>
          </a:prstGeom>
          <a:solidFill>
            <a:srgbClr val="E6DEEA"/>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Done when the endpoint can be hard to ID – add an excess, and then back titrate to determine how much is in excess</a:t>
            </a:r>
            <a:endParaRPr b="0" i="0" sz="1400" u="none" cap="none" strike="noStrike">
              <a:solidFill>
                <a:schemeClr val="dk1"/>
              </a:solidFill>
              <a:latin typeface="Rockwell"/>
              <a:ea typeface="Rockwell"/>
              <a:cs typeface="Rockwell"/>
              <a:sym typeface="Rockwell"/>
            </a:endParaRPr>
          </a:p>
        </p:txBody>
      </p:sp>
      <p:sp>
        <p:nvSpPr>
          <p:cNvPr id="1449" name="Google Shape;1449;p119"/>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1"/>
              </a:rPr>
              <a:t>Source 1</a:t>
            </a:r>
            <a:endParaRPr b="0" i="0" sz="1800" u="none" cap="none" strike="noStrike">
              <a:solidFill>
                <a:schemeClr val="dk1"/>
              </a:solidFill>
              <a:latin typeface="Rockwell"/>
              <a:ea typeface="Rockwell"/>
              <a:cs typeface="Rockwell"/>
              <a:sym typeface="Rockwell"/>
            </a:endParaRPr>
          </a:p>
        </p:txBody>
      </p:sp>
      <p:sp>
        <p:nvSpPr>
          <p:cNvPr id="1450" name="Google Shape;1450;p119"/>
          <p:cNvSpPr txBox="1"/>
          <p:nvPr/>
        </p:nvSpPr>
        <p:spPr>
          <a:xfrm>
            <a:off x="8144771" y="1912165"/>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2"/>
              </a:rPr>
              <a:t>Video</a:t>
            </a:r>
            <a:endParaRPr b="0" i="0" sz="1800" u="none" cap="none" strike="noStrike">
              <a:solidFill>
                <a:schemeClr val="dk1"/>
              </a:solidFill>
              <a:latin typeface="Rockwell"/>
              <a:ea typeface="Rockwell"/>
              <a:cs typeface="Rockwell"/>
              <a:sym typeface="Rockwell"/>
            </a:endParaRPr>
          </a:p>
        </p:txBody>
      </p:sp>
      <p:sp>
        <p:nvSpPr>
          <p:cNvPr id="1451" name="Google Shape;1451;p119"/>
          <p:cNvSpPr txBox="1"/>
          <p:nvPr/>
        </p:nvSpPr>
        <p:spPr>
          <a:xfrm>
            <a:off x="7651057" y="2226905"/>
            <a:ext cx="138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3"/>
              </a:rPr>
              <a:t>Virtual Lab</a:t>
            </a:r>
            <a:endParaRPr b="0" i="0" sz="1800" u="none" cap="none" strike="noStrike">
              <a:solidFill>
                <a:schemeClr val="dk1"/>
              </a:solidFill>
              <a:latin typeface="Rockwell"/>
              <a:ea typeface="Rockwell"/>
              <a:cs typeface="Rockwell"/>
              <a:sym typeface="Rockwell"/>
            </a:endParaRPr>
          </a:p>
        </p:txBody>
      </p:sp>
      <p:pic>
        <p:nvPicPr>
          <p:cNvPr descr="http://staff.buffalostate.edu/nazareay/che112/Cro4.gif" id="1452" name="Google Shape;1452;p119"/>
          <p:cNvPicPr preferRelativeResize="0"/>
          <p:nvPr/>
        </p:nvPicPr>
        <p:blipFill rotWithShape="1">
          <a:blip r:embed="rId14">
            <a:alphaModFix/>
          </a:blip>
          <a:srcRect b="0" l="0" r="0" t="0"/>
          <a:stretch/>
        </p:blipFill>
        <p:spPr>
          <a:xfrm>
            <a:off x="6748220" y="3694695"/>
            <a:ext cx="1625600" cy="1548497"/>
          </a:xfrm>
          <a:prstGeom prst="rect">
            <a:avLst/>
          </a:prstGeom>
          <a:noFill/>
          <a:ln cap="flat" cmpd="sng" w="9525">
            <a:solidFill>
              <a:srgbClr val="9775A7"/>
            </a:solidFill>
            <a:prstDash val="solid"/>
            <a:round/>
            <a:headEnd len="sm" w="sm" type="none"/>
            <a:tailEnd len="sm" w="sm" type="none"/>
          </a:ln>
        </p:spPr>
      </p:pic>
      <p:sp>
        <p:nvSpPr>
          <p:cNvPr id="1453" name="Google Shape;1453;p119"/>
          <p:cNvSpPr txBox="1"/>
          <p:nvPr/>
        </p:nvSpPr>
        <p:spPr>
          <a:xfrm>
            <a:off x="8372303" y="4977019"/>
            <a:ext cx="6675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sng" cap="none" strike="noStrike">
                <a:solidFill>
                  <a:schemeClr val="dk1"/>
                </a:solidFill>
                <a:latin typeface="Rockwell"/>
                <a:ea typeface="Rockwell"/>
                <a:cs typeface="Rockwell"/>
                <a:sym typeface="Rockwell"/>
                <a:hlinkClick r:id="rId15"/>
              </a:rPr>
              <a:t>Source</a:t>
            </a:r>
            <a:endParaRPr b="0" i="0" sz="1800" u="none" cap="none" strike="noStrike">
              <a:solidFill>
                <a:schemeClr val="dk1"/>
              </a:solidFill>
              <a:latin typeface="Rockwell"/>
              <a:ea typeface="Rockwell"/>
              <a:cs typeface="Rockwell"/>
              <a:sym typeface="Rockwell"/>
            </a:endParaRPr>
          </a:p>
        </p:txBody>
      </p:sp>
      <p:pic>
        <p:nvPicPr>
          <p:cNvPr descr="http://chubbyrevision.weebly.com/uploads/1/0/5/8/10584247/961754646_orig.jpg" id="1454" name="Google Shape;1454;p119"/>
          <p:cNvPicPr preferRelativeResize="0"/>
          <p:nvPr/>
        </p:nvPicPr>
        <p:blipFill rotWithShape="1">
          <a:blip r:embed="rId16">
            <a:alphaModFix/>
          </a:blip>
          <a:srcRect b="0" l="0" r="0" t="0"/>
          <a:stretch/>
        </p:blipFill>
        <p:spPr>
          <a:xfrm>
            <a:off x="5861281" y="160900"/>
            <a:ext cx="2074318" cy="1555738"/>
          </a:xfrm>
          <a:prstGeom prst="rect">
            <a:avLst/>
          </a:prstGeom>
          <a:noFill/>
          <a:ln>
            <a:noFill/>
          </a:ln>
        </p:spPr>
      </p:pic>
      <p:sp>
        <p:nvSpPr>
          <p:cNvPr id="1455" name="Google Shape;1455;p119"/>
          <p:cNvSpPr txBox="1"/>
          <p:nvPr/>
        </p:nvSpPr>
        <p:spPr>
          <a:xfrm>
            <a:off x="3302758" y="6066787"/>
            <a:ext cx="5841300" cy="8079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1.20: The student can design, and/or interpret data from, an experiment that uses titration to determine the concentration of an analyte in a solution.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3.9: The student is able to design and/or interpret the results of an experiment involving a redox titration. </a:t>
            </a:r>
            <a:endParaRPr b="0" i="0" sz="1050" u="none" cap="none" strike="noStrike">
              <a:solidFill>
                <a:schemeClr val="dk1"/>
              </a:solidFill>
              <a:latin typeface="Rockwell"/>
              <a:ea typeface="Rockwell"/>
              <a:cs typeface="Rockwell"/>
              <a:sym typeface="Rockwell"/>
            </a:endParaRPr>
          </a:p>
        </p:txBody>
      </p:sp>
      <p:sp>
        <p:nvSpPr>
          <p:cNvPr id="1456" name="Google Shape;1456;p119"/>
          <p:cNvSpPr txBox="1"/>
          <p:nvPr/>
        </p:nvSpPr>
        <p:spPr>
          <a:xfrm>
            <a:off x="0" y="6078455"/>
            <a:ext cx="3302700" cy="7848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900" u="sng"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1446"/>
                                        </p:tgtEl>
                                      </p:cBhvr>
                                    </p:animEffect>
                                    <p:set>
                                      <p:cBhvr>
                                        <p:cTn dur="1" fill="hold">
                                          <p:stCondLst>
                                            <p:cond delay="1000"/>
                                          </p:stCondLst>
                                        </p:cTn>
                                        <p:tgtEl>
                                          <p:spTgt spid="144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45"/>
                                        </p:tgtEl>
                                      </p:cBhvr>
                                    </p:animEffect>
                                    <p:set>
                                      <p:cBhvr>
                                        <p:cTn dur="1" fill="hold">
                                          <p:stCondLst>
                                            <p:cond delay="2000"/>
                                          </p:stCondLst>
                                        </p:cTn>
                                        <p:tgtEl>
                                          <p:spTgt spid="1445"/>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444">
                                            <p:txEl>
                                              <p:pRg end="0" st="0"/>
                                            </p:txEl>
                                          </p:spTgt>
                                        </p:tgtEl>
                                      </p:cBhvr>
                                    </p:animEffect>
                                    <p:set>
                                      <p:cBhvr>
                                        <p:cTn dur="1" fill="hold">
                                          <p:stCondLst>
                                            <p:cond delay="2000"/>
                                          </p:stCondLst>
                                        </p:cTn>
                                        <p:tgtEl>
                                          <p:spTgt spid="1444">
                                            <p:txEl>
                                              <p:pRg end="0" st="0"/>
                                            </p:txEl>
                                          </p:spTgt>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443"/>
                                        </p:tgtEl>
                                      </p:cBhvr>
                                    </p:animEffect>
                                    <p:set>
                                      <p:cBhvr>
                                        <p:cTn dur="1" fill="hold">
                                          <p:stCondLst>
                                            <p:cond delay="2000"/>
                                          </p:stCondLst>
                                        </p:cTn>
                                        <p:tgtEl>
                                          <p:spTgt spid="144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442">
                                            <p:txEl>
                                              <p:pRg end="0" st="0"/>
                                            </p:txEl>
                                          </p:spTgt>
                                        </p:tgtEl>
                                      </p:cBhvr>
                                    </p:animEffect>
                                    <p:set>
                                      <p:cBhvr>
                                        <p:cTn dur="1" fill="hold">
                                          <p:stCondLst>
                                            <p:cond delay="2000"/>
                                          </p:stCondLst>
                                        </p:cTn>
                                        <p:tgtEl>
                                          <p:spTgt spid="1442">
                                            <p:txEl>
                                              <p:pRg end="0" st="0"/>
                                            </p:txEl>
                                          </p:spTgt>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1" name="Shape 1461"/>
        <p:cNvGrpSpPr/>
        <p:nvPr/>
      </p:nvGrpSpPr>
      <p:grpSpPr>
        <a:xfrm>
          <a:off x="0" y="0"/>
          <a:ext cx="0" cy="0"/>
          <a:chOff x="0" y="0"/>
          <a:chExt cx="0" cy="0"/>
        </a:xfrm>
      </p:grpSpPr>
      <p:sp>
        <p:nvSpPr>
          <p:cNvPr id="1462" name="Google Shape;1462;p120"/>
          <p:cNvSpPr txBox="1"/>
          <p:nvPr>
            <p:ph type="title"/>
          </p:nvPr>
        </p:nvSpPr>
        <p:spPr>
          <a:xfrm>
            <a:off x="1296768" y="3204408"/>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Unit 5 </a:t>
            </a:r>
            <a:endParaRPr sz="4000"/>
          </a:p>
        </p:txBody>
      </p:sp>
      <p:sp>
        <p:nvSpPr>
          <p:cNvPr id="1463" name="Google Shape;1463;p120"/>
          <p:cNvSpPr txBox="1"/>
          <p:nvPr>
            <p:ph idx="1" type="body"/>
          </p:nvPr>
        </p:nvSpPr>
        <p:spPr>
          <a:xfrm>
            <a:off x="1370550" y="4566402"/>
            <a:ext cx="6627900" cy="1053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Kinetics  7- 9% </a:t>
            </a:r>
            <a:endParaRPr sz="5000"/>
          </a:p>
          <a:p>
            <a:pPr indent="0" lvl="0" marL="0" rtl="0" algn="l">
              <a:lnSpc>
                <a:spcPct val="100000"/>
              </a:lnSpc>
              <a:spcBef>
                <a:spcPts val="0"/>
              </a:spcBef>
              <a:spcAft>
                <a:spcPts val="0"/>
              </a:spcAft>
              <a:buSzPts val="3750"/>
              <a:buNone/>
            </a:pPr>
            <a:r>
              <a:rPr lang="en-US" sz="5000" u="sng">
                <a:solidFill>
                  <a:schemeClr val="hlink"/>
                </a:solidFill>
                <a:hlinkClick r:id="rId3"/>
              </a:rPr>
              <a:t>Good Review!! </a:t>
            </a:r>
            <a:endParaRPr sz="5000"/>
          </a:p>
        </p:txBody>
      </p:sp>
      <p:pic>
        <p:nvPicPr>
          <p:cNvPr id="1464" name="Google Shape;1464;p120"/>
          <p:cNvPicPr preferRelativeResize="0"/>
          <p:nvPr/>
        </p:nvPicPr>
        <p:blipFill rotWithShape="1">
          <a:blip r:embed="rId4">
            <a:alphaModFix/>
          </a:blip>
          <a:srcRect b="437" l="0" r="0" t="11911"/>
          <a:stretch/>
        </p:blipFill>
        <p:spPr>
          <a:xfrm>
            <a:off x="755328" y="582673"/>
            <a:ext cx="7858329" cy="2920052"/>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8" name="Shape 1468"/>
        <p:cNvGrpSpPr/>
        <p:nvPr/>
      </p:nvGrpSpPr>
      <p:grpSpPr>
        <a:xfrm>
          <a:off x="0" y="0"/>
          <a:ext cx="0" cy="0"/>
          <a:chOff x="0" y="0"/>
          <a:chExt cx="0" cy="0"/>
        </a:xfrm>
      </p:grpSpPr>
      <p:sp>
        <p:nvSpPr>
          <p:cNvPr id="1469" name="Google Shape;1469;p121"/>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Factors Affecting Reaction Rate</a:t>
            </a:r>
            <a:endParaRPr/>
          </a:p>
        </p:txBody>
      </p:sp>
      <p:sp>
        <p:nvSpPr>
          <p:cNvPr id="1470" name="Google Shape;1470;p121"/>
          <p:cNvSpPr txBox="1"/>
          <p:nvPr>
            <p:ph idx="1" type="body"/>
          </p:nvPr>
        </p:nvSpPr>
        <p:spPr>
          <a:xfrm>
            <a:off x="123298" y="3146825"/>
            <a:ext cx="3477000" cy="1575300"/>
          </a:xfrm>
          <a:prstGeom prst="rect">
            <a:avLst/>
          </a:prstGeom>
          <a:noFill/>
          <a:ln cap="flat" cmpd="sng" w="9525">
            <a:solidFill>
              <a:schemeClr val="accent1"/>
            </a:solidFill>
            <a:prstDash val="solid"/>
            <a:round/>
            <a:headEnd len="sm" w="sm" type="none"/>
            <a:tailEnd len="sm" w="sm" type="none"/>
          </a:ln>
        </p:spPr>
        <p:txBody>
          <a:bodyPr anchorCtr="0" anchor="t" bIns="45700" lIns="91425" spcFirstLastPara="1" rIns="91425" wrap="square" tIns="45700">
            <a:noAutofit/>
          </a:bodyPr>
          <a:lstStyle/>
          <a:p>
            <a:pPr indent="0" lvl="0" marL="0" rtl="0" algn="ctr">
              <a:lnSpc>
                <a:spcPct val="100000"/>
              </a:lnSpc>
              <a:spcBef>
                <a:spcPts val="0"/>
              </a:spcBef>
              <a:spcAft>
                <a:spcPts val="0"/>
              </a:spcAft>
              <a:buSzPts val="1200"/>
              <a:buNone/>
            </a:pPr>
            <a:r>
              <a:rPr i="1" lang="en-US" sz="1600">
                <a:solidFill>
                  <a:schemeClr val="accent3"/>
                </a:solidFill>
              </a:rPr>
              <a:t>Collision theory states that reactants must collide in the correct orientation and with enough energy for the molecules to react; changing the number of collisions will affect the reaction rate</a:t>
            </a:r>
            <a:endParaRPr i="1" sz="1600">
              <a:solidFill>
                <a:schemeClr val="accent3"/>
              </a:solidFill>
            </a:endParaRPr>
          </a:p>
        </p:txBody>
      </p:sp>
      <p:sp>
        <p:nvSpPr>
          <p:cNvPr id="1471" name="Google Shape;1471;p121"/>
          <p:cNvSpPr txBox="1"/>
          <p:nvPr>
            <p:ph idx="2" type="body"/>
          </p:nvPr>
        </p:nvSpPr>
        <p:spPr>
          <a:xfrm>
            <a:off x="3476970" y="1010976"/>
            <a:ext cx="5425200" cy="5283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Factors that Affect Reaction Rate</a:t>
            </a:r>
            <a:endParaRPr/>
          </a:p>
          <a:p>
            <a:pPr indent="-228600" lvl="1" marL="457200" rtl="0" algn="l">
              <a:lnSpc>
                <a:spcPct val="100000"/>
              </a:lnSpc>
              <a:spcBef>
                <a:spcPts val="600"/>
              </a:spcBef>
              <a:spcAft>
                <a:spcPts val="0"/>
              </a:spcAft>
              <a:buSzPts val="1350"/>
              <a:buChar char="■"/>
            </a:pPr>
            <a:r>
              <a:rPr b="1" lang="en-US"/>
              <a:t>State of reactants</a:t>
            </a:r>
            <a:endParaRPr/>
          </a:p>
          <a:p>
            <a:pPr indent="-228600" lvl="2" marL="685800" rtl="0" algn="l">
              <a:lnSpc>
                <a:spcPct val="100000"/>
              </a:lnSpc>
              <a:spcBef>
                <a:spcPts val="600"/>
              </a:spcBef>
              <a:spcAft>
                <a:spcPts val="0"/>
              </a:spcAft>
              <a:buSzPts val="1350"/>
              <a:buChar char="■"/>
            </a:pPr>
            <a:r>
              <a:rPr lang="en-US"/>
              <a:t>Rate increases as state changes from       solid 🡪 gas as increased molecular movement allows for more opportunity for collision</a:t>
            </a:r>
            <a:endParaRPr/>
          </a:p>
          <a:p>
            <a:pPr indent="-228600" lvl="2" marL="685800" rtl="0" algn="l">
              <a:lnSpc>
                <a:spcPct val="100000"/>
              </a:lnSpc>
              <a:spcBef>
                <a:spcPts val="600"/>
              </a:spcBef>
              <a:spcAft>
                <a:spcPts val="0"/>
              </a:spcAft>
              <a:buSzPts val="1350"/>
              <a:buChar char="■"/>
            </a:pPr>
            <a:r>
              <a:rPr lang="en-US"/>
              <a:t>Greater surface area of solids will increase rate as more reactant is exposed and able participate in collisions</a:t>
            </a:r>
            <a:endParaRPr/>
          </a:p>
          <a:p>
            <a:pPr indent="-228600" lvl="1" marL="457200" rtl="0" algn="l">
              <a:lnSpc>
                <a:spcPct val="100000"/>
              </a:lnSpc>
              <a:spcBef>
                <a:spcPts val="600"/>
              </a:spcBef>
              <a:spcAft>
                <a:spcPts val="0"/>
              </a:spcAft>
              <a:buSzPts val="1350"/>
              <a:buChar char="■"/>
            </a:pPr>
            <a:r>
              <a:rPr b="1" lang="en-US"/>
              <a:t>Temperature</a:t>
            </a:r>
            <a:r>
              <a:rPr lang="en-US"/>
              <a:t> - more kinetic energy leads to more successful collisions between molecules </a:t>
            </a:r>
            <a:endParaRPr/>
          </a:p>
          <a:p>
            <a:pPr indent="-228600" lvl="1" marL="457200" rtl="0" algn="l">
              <a:lnSpc>
                <a:spcPct val="100000"/>
              </a:lnSpc>
              <a:spcBef>
                <a:spcPts val="600"/>
              </a:spcBef>
              <a:spcAft>
                <a:spcPts val="0"/>
              </a:spcAft>
              <a:buSzPts val="1350"/>
              <a:buChar char="■"/>
            </a:pPr>
            <a:r>
              <a:rPr b="1" lang="en-US"/>
              <a:t>Concentration</a:t>
            </a:r>
            <a:r>
              <a:rPr lang="en-US"/>
              <a:t> – more reactants 🡪 more collisions</a:t>
            </a:r>
            <a:endParaRPr/>
          </a:p>
          <a:p>
            <a:pPr indent="-228600" lvl="1" marL="457200" rtl="0" algn="l">
              <a:lnSpc>
                <a:spcPct val="100000"/>
              </a:lnSpc>
              <a:spcBef>
                <a:spcPts val="600"/>
              </a:spcBef>
              <a:spcAft>
                <a:spcPts val="0"/>
              </a:spcAft>
              <a:buSzPts val="1350"/>
              <a:buChar char="■"/>
            </a:pPr>
            <a:r>
              <a:rPr b="1" lang="en-US"/>
              <a:t>Use of a catalyst </a:t>
            </a:r>
            <a:r>
              <a:rPr lang="en-US"/>
              <a:t>– affect the mechanism of reaction leading to faster rate </a:t>
            </a:r>
            <a:endParaRPr/>
          </a:p>
        </p:txBody>
      </p:sp>
      <p:sp>
        <p:nvSpPr>
          <p:cNvPr id="1472" name="Google Shape;1472;p12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473" name="Google Shape;1473;p121"/>
          <p:cNvSpPr txBox="1"/>
          <p:nvPr/>
        </p:nvSpPr>
        <p:spPr>
          <a:xfrm>
            <a:off x="0" y="5953336"/>
            <a:ext cx="91440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4.1: 	The student is able to design and/or interpret the results of an experiment regarding the factors (i.e., temperature, concentration, surface area) that may influence the rate of a reaction.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474" name="Google Shape;1474;p12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475" name="Google Shape;1475;p12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1476" name="Google Shape;1476;p121"/>
          <p:cNvPicPr preferRelativeResize="0"/>
          <p:nvPr/>
        </p:nvPicPr>
        <p:blipFill rotWithShape="1">
          <a:blip r:embed="rId5">
            <a:alphaModFix/>
          </a:blip>
          <a:srcRect b="0" l="0" r="0" t="0"/>
          <a:stretch/>
        </p:blipFill>
        <p:spPr>
          <a:xfrm>
            <a:off x="283584" y="838370"/>
            <a:ext cx="3036138" cy="2180314"/>
          </a:xfrm>
          <a:prstGeom prst="rect">
            <a:avLst/>
          </a:prstGeom>
          <a:noFill/>
          <a:ln>
            <a:noFill/>
          </a:ln>
        </p:spPr>
      </p:pic>
      <p:sp>
        <p:nvSpPr>
          <p:cNvPr id="1477" name="Google Shape;1477;p121"/>
          <p:cNvSpPr/>
          <p:nvPr/>
        </p:nvSpPr>
        <p:spPr>
          <a:xfrm>
            <a:off x="123298" y="4894386"/>
            <a:ext cx="3575700" cy="92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Rate is the change in concentration over time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r>
              <a:rPr b="1" i="0" lang="en-US" sz="1800" u="none" cap="none" strike="noStrike">
                <a:solidFill>
                  <a:schemeClr val="dk1"/>
                </a:solidFill>
                <a:latin typeface="Rockwell"/>
                <a:ea typeface="Rockwell"/>
                <a:cs typeface="Rockwell"/>
                <a:sym typeface="Rockwell"/>
              </a:rPr>
              <a:t>Δ[A] / t</a:t>
            </a:r>
            <a:endParaRPr b="1"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50"/>
          <p:cNvSpPr txBox="1"/>
          <p:nvPr>
            <p:ph type="title"/>
          </p:nvPr>
        </p:nvSpPr>
        <p:spPr>
          <a:xfrm>
            <a:off x="498474" y="163262"/>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Gravimetric Analysis</a:t>
            </a:r>
            <a:br>
              <a:rPr lang="en-US">
                <a:solidFill>
                  <a:srgbClr val="00B0F0"/>
                </a:solidFill>
              </a:rPr>
            </a:br>
            <a:endParaRPr>
              <a:solidFill>
                <a:srgbClr val="00B0F0"/>
              </a:solidFill>
            </a:endParaRPr>
          </a:p>
        </p:txBody>
      </p:sp>
      <p:sp>
        <p:nvSpPr>
          <p:cNvPr id="498" name="Google Shape;498;p50"/>
          <p:cNvSpPr txBox="1"/>
          <p:nvPr>
            <p:ph idx="1" type="body"/>
          </p:nvPr>
        </p:nvSpPr>
        <p:spPr>
          <a:xfrm>
            <a:off x="35074" y="678765"/>
            <a:ext cx="3567900" cy="49596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050"/>
              <a:buChar char="■"/>
            </a:pPr>
            <a:r>
              <a:rPr lang="en-US" sz="1400"/>
              <a:t>What It Determines:  </a:t>
            </a:r>
            <a:endParaRPr/>
          </a:p>
          <a:p>
            <a:pPr indent="-228600" lvl="1" marL="457200" rtl="0" algn="l">
              <a:lnSpc>
                <a:spcPct val="100000"/>
              </a:lnSpc>
              <a:spcBef>
                <a:spcPts val="600"/>
              </a:spcBef>
              <a:spcAft>
                <a:spcPts val="0"/>
              </a:spcAft>
              <a:buSzPts val="1050"/>
              <a:buChar char="■"/>
            </a:pPr>
            <a:r>
              <a:rPr lang="en-US" sz="1400"/>
              <a:t>amount of analyte by mass measurements</a:t>
            </a:r>
            <a:endParaRPr/>
          </a:p>
          <a:p>
            <a:pPr indent="-228600" lvl="1" marL="457200" rtl="0" algn="l">
              <a:lnSpc>
                <a:spcPct val="100000"/>
              </a:lnSpc>
              <a:spcBef>
                <a:spcPts val="600"/>
              </a:spcBef>
              <a:spcAft>
                <a:spcPts val="0"/>
              </a:spcAft>
              <a:buSzPts val="1050"/>
              <a:buChar char="■"/>
            </a:pPr>
            <a:r>
              <a:rPr lang="en-US" sz="1400"/>
              <a:t>% composition</a:t>
            </a:r>
            <a:endParaRPr/>
          </a:p>
          <a:p>
            <a:pPr indent="-228600" lvl="1" marL="457200" rtl="0" algn="l">
              <a:lnSpc>
                <a:spcPct val="100000"/>
              </a:lnSpc>
              <a:spcBef>
                <a:spcPts val="600"/>
              </a:spcBef>
              <a:spcAft>
                <a:spcPts val="0"/>
              </a:spcAft>
              <a:buSzPts val="1050"/>
              <a:buChar char="■"/>
            </a:pPr>
            <a:r>
              <a:rPr lang="en-US" sz="1400"/>
              <a:t>empirical formulas</a:t>
            </a:r>
            <a:endParaRPr/>
          </a:p>
          <a:p>
            <a:pPr indent="-228600" lvl="0" marL="228600" rtl="0" algn="l">
              <a:lnSpc>
                <a:spcPct val="100000"/>
              </a:lnSpc>
              <a:spcBef>
                <a:spcPts val="2000"/>
              </a:spcBef>
              <a:spcAft>
                <a:spcPts val="0"/>
              </a:spcAft>
              <a:buSzPts val="1050"/>
              <a:buChar char="■"/>
            </a:pPr>
            <a:r>
              <a:rPr lang="en-US" sz="1400"/>
              <a:t>How It Can Be Done:  </a:t>
            </a:r>
            <a:endParaRPr/>
          </a:p>
          <a:p>
            <a:pPr indent="-228600" lvl="1" marL="457200" rtl="0" algn="l">
              <a:lnSpc>
                <a:spcPct val="100000"/>
              </a:lnSpc>
              <a:spcBef>
                <a:spcPts val="600"/>
              </a:spcBef>
              <a:spcAft>
                <a:spcPts val="0"/>
              </a:spcAft>
              <a:buSzPts val="1050"/>
              <a:buChar char="■"/>
            </a:pPr>
            <a:r>
              <a:rPr lang="en-US" sz="1400"/>
              <a:t>Dehydration of a hydrate</a:t>
            </a:r>
            <a:endParaRPr/>
          </a:p>
          <a:p>
            <a:pPr indent="-228600" lvl="1" marL="457200" rtl="0" algn="l">
              <a:lnSpc>
                <a:spcPct val="100000"/>
              </a:lnSpc>
              <a:spcBef>
                <a:spcPts val="600"/>
              </a:spcBef>
              <a:spcAft>
                <a:spcPts val="0"/>
              </a:spcAft>
              <a:buSzPts val="1050"/>
              <a:buChar char="■"/>
            </a:pPr>
            <a:r>
              <a:rPr lang="en-US" sz="1400"/>
              <a:t>Forming a precipitate, which is then isolated and massed</a:t>
            </a:r>
            <a:endParaRPr/>
          </a:p>
          <a:p>
            <a:pPr indent="-228600" lvl="0" marL="228600" rtl="0" algn="l">
              <a:lnSpc>
                <a:spcPct val="100000"/>
              </a:lnSpc>
              <a:spcBef>
                <a:spcPts val="2000"/>
              </a:spcBef>
              <a:spcAft>
                <a:spcPts val="0"/>
              </a:spcAft>
              <a:buSzPts val="1050"/>
              <a:buChar char="■"/>
            </a:pPr>
            <a:r>
              <a:rPr lang="en-US" sz="1400"/>
              <a:t>Analysis:</a:t>
            </a:r>
            <a:endParaRPr/>
          </a:p>
          <a:p>
            <a:pPr indent="-228600" lvl="1" marL="457200" rtl="0" algn="l">
              <a:lnSpc>
                <a:spcPct val="100000"/>
              </a:lnSpc>
              <a:spcBef>
                <a:spcPts val="600"/>
              </a:spcBef>
              <a:spcAft>
                <a:spcPts val="0"/>
              </a:spcAft>
              <a:buSzPts val="1050"/>
              <a:buChar char="■"/>
            </a:pPr>
            <a:r>
              <a:rPr lang="en-US" sz="1400"/>
              <a:t>Remember to ALWAYS go to moles!</a:t>
            </a:r>
            <a:endParaRPr/>
          </a:p>
          <a:p>
            <a:pPr indent="-228600" lvl="1" marL="457200" rtl="0" algn="l">
              <a:lnSpc>
                <a:spcPct val="100000"/>
              </a:lnSpc>
              <a:spcBef>
                <a:spcPts val="600"/>
              </a:spcBef>
              <a:spcAft>
                <a:spcPts val="0"/>
              </a:spcAft>
              <a:buSzPts val="1050"/>
              <a:buChar char="■"/>
            </a:pPr>
            <a:r>
              <a:rPr lang="en-US" sz="1400"/>
              <a:t>use mole ratios to convert between various components</a:t>
            </a:r>
            <a:endParaRPr/>
          </a:p>
          <a:p>
            <a:pPr indent="-152400" lvl="0" marL="228600" rtl="0" algn="l">
              <a:lnSpc>
                <a:spcPct val="100000"/>
              </a:lnSpc>
              <a:spcBef>
                <a:spcPts val="2000"/>
              </a:spcBef>
              <a:spcAft>
                <a:spcPts val="0"/>
              </a:spcAft>
              <a:buSzPts val="1200"/>
              <a:buNone/>
            </a:pPr>
            <a:r>
              <a:t/>
            </a:r>
            <a:endParaRPr sz="1600"/>
          </a:p>
        </p:txBody>
      </p:sp>
      <p:sp>
        <p:nvSpPr>
          <p:cNvPr id="499" name="Google Shape;499;p5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500" name="Google Shape;500;p50"/>
          <p:cNvSpPr txBox="1"/>
          <p:nvPr/>
        </p:nvSpPr>
        <p:spPr>
          <a:xfrm>
            <a:off x="4571997" y="5590100"/>
            <a:ext cx="4572000" cy="12801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1.3: The student is able to select and apply mathematical relationships to mass data in order to justify a claim regarding the identity and/or estimated purity of a substance.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1.17: The student is able to express the law of conservation of mass quantitatively and qualitatively using symbolic representations and particulate drawings.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1.19: The student can design, and/or interpret data from, an experiment that uses gravimetric analysis to determine the concentration of an analyte in a solution.</a:t>
            </a:r>
            <a:r>
              <a:rPr b="0" i="0" lang="en-US" sz="105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501" name="Google Shape;501;p5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502" name="Google Shape;502;p5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503" name="Google Shape;503;p50"/>
          <p:cNvSpPr txBox="1"/>
          <p:nvPr/>
        </p:nvSpPr>
        <p:spPr>
          <a:xfrm>
            <a:off x="0" y="5586908"/>
            <a:ext cx="4572000" cy="12801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1.5  The student can </a:t>
            </a:r>
            <a:r>
              <a:rPr b="0" i="1" lang="en-US" sz="900" u="none" cap="none" strike="noStrike">
                <a:solidFill>
                  <a:schemeClr val="dk1"/>
                </a:solidFill>
                <a:latin typeface="Rockwell"/>
                <a:ea typeface="Rockwell"/>
                <a:cs typeface="Rockwell"/>
                <a:sym typeface="Rockwell"/>
              </a:rPr>
              <a:t>re-express key elements </a:t>
            </a:r>
            <a:r>
              <a:rPr b="0" i="0" lang="en-US" sz="900" u="none" cap="none" strike="noStrike">
                <a:solidFill>
                  <a:schemeClr val="dk1"/>
                </a:solidFill>
                <a:latin typeface="Rockwell"/>
                <a:ea typeface="Rockwell"/>
                <a:cs typeface="Rockwell"/>
                <a:sym typeface="Rockwell"/>
              </a:rPr>
              <a:t>of natural phenomena across multiple representations in the domain.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4.2  The student can </a:t>
            </a:r>
            <a:r>
              <a:rPr b="0" i="1" lang="en-US" sz="900" u="none" cap="none" strike="noStrike">
                <a:solidFill>
                  <a:schemeClr val="dk1"/>
                </a:solidFill>
                <a:latin typeface="Rockwell"/>
                <a:ea typeface="Rockwell"/>
                <a:cs typeface="Rockwell"/>
                <a:sym typeface="Rockwell"/>
              </a:rPr>
              <a:t>design a plan </a:t>
            </a:r>
            <a:r>
              <a:rPr b="0" i="0" lang="en-US" sz="900" u="none" cap="none" strike="noStrike">
                <a:solidFill>
                  <a:schemeClr val="dk1"/>
                </a:solidFill>
                <a:latin typeface="Rockwell"/>
                <a:ea typeface="Rockwell"/>
                <a:cs typeface="Rockwell"/>
                <a:sym typeface="Rockwell"/>
              </a:rPr>
              <a:t>for collecting data to answer a particular scientific question.</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6.1  The student can </a:t>
            </a:r>
            <a:r>
              <a:rPr b="0" i="1" lang="en-US" sz="900" u="none" cap="none" strike="noStrike">
                <a:solidFill>
                  <a:schemeClr val="dk1"/>
                </a:solidFill>
                <a:latin typeface="Rockwell"/>
                <a:ea typeface="Rockwell"/>
                <a:cs typeface="Rockwell"/>
                <a:sym typeface="Rockwell"/>
              </a:rPr>
              <a:t>justify claims with evidence</a:t>
            </a:r>
            <a:r>
              <a:rPr b="0" i="0" lang="en-US" sz="900" u="none" cap="none" strike="noStrike">
                <a:solidFill>
                  <a:schemeClr val="dk1"/>
                </a:solidFill>
                <a:latin typeface="Rockwell"/>
                <a:ea typeface="Rockwell"/>
                <a:cs typeface="Rockwell"/>
                <a:sym typeface="Rockwell"/>
              </a:rPr>
              <a:t>.</a:t>
            </a:r>
            <a:endParaRPr b="0" i="0" sz="900" u="none" cap="none" strike="noStrike">
              <a:solidFill>
                <a:schemeClr val="dk1"/>
              </a:solidFill>
              <a:latin typeface="Rockwell"/>
              <a:ea typeface="Rockwell"/>
              <a:cs typeface="Rockwell"/>
              <a:sym typeface="Rockwell"/>
            </a:endParaRPr>
          </a:p>
        </p:txBody>
      </p:sp>
      <p:graphicFrame>
        <p:nvGraphicFramePr>
          <p:cNvPr id="504" name="Google Shape;504;p50"/>
          <p:cNvGraphicFramePr/>
          <p:nvPr/>
        </p:nvGraphicFramePr>
        <p:xfrm>
          <a:off x="-4" y="4550588"/>
          <a:ext cx="3000000" cy="3000000"/>
        </p:xfrm>
        <a:graphic>
          <a:graphicData uri="http://schemas.openxmlformats.org/drawingml/2006/table">
            <a:tbl>
              <a:tblPr bandRow="1" firstRow="1">
                <a:noFill/>
                <a:tableStyleId>{87A11DEB-E3CD-4118-B5E7-ECB436E71137}</a:tableStyleId>
              </a:tblPr>
              <a:tblGrid>
                <a:gridCol w="2286000"/>
                <a:gridCol w="2286000"/>
                <a:gridCol w="2286000"/>
                <a:gridCol w="2286000"/>
              </a:tblGrid>
              <a:tr h="370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Possible Source of Error</a:t>
                      </a:r>
                      <a:endParaRPr b="1" sz="1600" u="none" cap="none" strike="noStrike"/>
                    </a:p>
                  </a:txBody>
                  <a:tcPr marT="45725" marB="45725" marR="91450" marL="91450">
                    <a:solidFill>
                      <a:srgbClr val="B660BD"/>
                    </a:solidFill>
                  </a:tcPr>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Contamination in solid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Incomplete Precipitation</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Solid not fully dehydrated </a:t>
                      </a:r>
                      <a:endParaRPr sz="1400" u="none" cap="none" strike="noStrike"/>
                    </a:p>
                  </a:txBody>
                  <a:tcPr marT="45725" marB="45725" marR="91450" marL="91450"/>
                </a:tc>
              </a:tr>
              <a:tr h="370850">
                <a:tc>
                  <a:txBody>
                    <a:bodyPr/>
                    <a:lstStyle/>
                    <a:p>
                      <a:pPr indent="0" lvl="0" marL="0" marR="0" rtl="0" algn="l">
                        <a:lnSpc>
                          <a:spcPct val="100000"/>
                        </a:lnSpc>
                        <a:spcBef>
                          <a:spcPts val="0"/>
                        </a:spcBef>
                        <a:spcAft>
                          <a:spcPts val="0"/>
                        </a:spcAft>
                        <a:buClr>
                          <a:srgbClr val="000000"/>
                        </a:buClr>
                        <a:buSzPts val="1600"/>
                        <a:buFont typeface="Arial"/>
                        <a:buNone/>
                      </a:pPr>
                      <a:r>
                        <a:rPr b="1" lang="en-US" sz="1600" u="none" cap="none" strike="noStrike"/>
                        <a:t>Impact on Results</a:t>
                      </a:r>
                      <a:endParaRPr b="1" sz="1600" u="none" cap="none" strike="noStrike"/>
                    </a:p>
                  </a:txBody>
                  <a:tcPr marT="45725" marB="45725" marR="91450" marL="91450">
                    <a:solidFill>
                      <a:srgbClr val="B660BD"/>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measured mass too large </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chemeClr val="dk1"/>
                        </a:buClr>
                        <a:buSzPts val="1400"/>
                        <a:buFont typeface="Rockwell"/>
                        <a:buNone/>
                      </a:pPr>
                      <a:r>
                        <a:rPr lang="en-US" sz="1400" u="none" cap="none" strike="noStrike"/>
                        <a:t>Lose ion in filtrate – mass too small</a:t>
                      </a:r>
                      <a:endParaRPr sz="140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measured mass too large </a:t>
                      </a:r>
                      <a:endParaRPr sz="1400" u="none" cap="none" strike="noStrike"/>
                    </a:p>
                  </a:txBody>
                  <a:tcPr marT="45725" marB="45725" marR="91450" marL="91450"/>
                </a:tc>
              </a:tr>
            </a:tbl>
          </a:graphicData>
        </a:graphic>
      </p:graphicFrame>
      <p:sp>
        <p:nvSpPr>
          <p:cNvPr id="505" name="Google Shape;505;p50"/>
          <p:cNvSpPr txBox="1"/>
          <p:nvPr/>
        </p:nvSpPr>
        <p:spPr>
          <a:xfrm>
            <a:off x="7678757" y="2117319"/>
            <a:ext cx="1376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Virtual Lab</a:t>
            </a:r>
            <a:endParaRPr b="0" i="0" sz="1800" u="none" cap="none" strike="noStrike">
              <a:solidFill>
                <a:schemeClr val="dk1"/>
              </a:solidFill>
              <a:latin typeface="Rockwell"/>
              <a:ea typeface="Rockwell"/>
              <a:cs typeface="Rockwell"/>
              <a:sym typeface="Rockwell"/>
            </a:endParaRPr>
          </a:p>
        </p:txBody>
      </p:sp>
      <p:pic>
        <p:nvPicPr>
          <p:cNvPr descr="Gravimetric4.png" id="506" name="Google Shape;506;p50"/>
          <p:cNvPicPr preferRelativeResize="0"/>
          <p:nvPr/>
        </p:nvPicPr>
        <p:blipFill rotWithShape="1">
          <a:blip r:embed="rId6">
            <a:alphaModFix/>
          </a:blip>
          <a:srcRect b="0" l="0" r="0" t="0"/>
          <a:stretch/>
        </p:blipFill>
        <p:spPr>
          <a:xfrm>
            <a:off x="4735773" y="1086142"/>
            <a:ext cx="2719025" cy="2675520"/>
          </a:xfrm>
          <a:prstGeom prst="rect">
            <a:avLst/>
          </a:prstGeom>
          <a:noFill/>
          <a:ln>
            <a:noFill/>
          </a:ln>
        </p:spPr>
      </p:pic>
      <p:pic>
        <p:nvPicPr>
          <p:cNvPr id="507" name="Google Shape;507;p50"/>
          <p:cNvPicPr preferRelativeResize="0"/>
          <p:nvPr/>
        </p:nvPicPr>
        <p:blipFill rotWithShape="1">
          <a:blip r:embed="rId7">
            <a:alphaModFix/>
          </a:blip>
          <a:srcRect b="7972" l="0" r="7011" t="18604"/>
          <a:stretch/>
        </p:blipFill>
        <p:spPr>
          <a:xfrm>
            <a:off x="4571997" y="808313"/>
            <a:ext cx="3081520" cy="2926080"/>
          </a:xfrm>
          <a:prstGeom prst="rect">
            <a:avLst/>
          </a:prstGeom>
          <a:noFill/>
          <a:ln>
            <a:noFill/>
          </a:ln>
        </p:spPr>
      </p:pic>
      <p:pic>
        <p:nvPicPr>
          <p:cNvPr id="508" name="Google Shape;508;p50"/>
          <p:cNvPicPr preferRelativeResize="0"/>
          <p:nvPr/>
        </p:nvPicPr>
        <p:blipFill rotWithShape="1">
          <a:blip r:embed="rId8">
            <a:alphaModFix/>
          </a:blip>
          <a:srcRect b="0" l="0" r="0" t="0"/>
          <a:stretch/>
        </p:blipFill>
        <p:spPr>
          <a:xfrm>
            <a:off x="3775935" y="922953"/>
            <a:ext cx="3902822" cy="2743200"/>
          </a:xfrm>
          <a:prstGeom prst="rect">
            <a:avLst/>
          </a:prstGeom>
          <a:noFill/>
          <a:ln>
            <a:noFill/>
          </a:ln>
        </p:spPr>
      </p:pic>
      <p:pic>
        <p:nvPicPr>
          <p:cNvPr id="509" name="Google Shape;509;p50"/>
          <p:cNvPicPr preferRelativeResize="0"/>
          <p:nvPr/>
        </p:nvPicPr>
        <p:blipFill rotWithShape="1">
          <a:blip r:embed="rId9">
            <a:alphaModFix/>
          </a:blip>
          <a:srcRect b="0" l="0" r="5338" t="0"/>
          <a:stretch/>
        </p:blipFill>
        <p:spPr>
          <a:xfrm>
            <a:off x="3723631" y="1024420"/>
            <a:ext cx="4036576" cy="26060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09"/>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0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
                                          </p:stCondLst>
                                        </p:cTn>
                                        <p:tgtEl>
                                          <p:spTgt spid="50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500"/>
                                        <p:tgtEl>
                                          <p:spTgt spid="5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81" name="Shape 1481"/>
        <p:cNvGrpSpPr/>
        <p:nvPr/>
      </p:nvGrpSpPr>
      <p:grpSpPr>
        <a:xfrm>
          <a:off x="0" y="0"/>
          <a:ext cx="0" cy="0"/>
          <a:chOff x="0" y="0"/>
          <a:chExt cx="0" cy="0"/>
        </a:xfrm>
      </p:grpSpPr>
      <p:pic>
        <p:nvPicPr>
          <p:cNvPr id="1482" name="Google Shape;1482;p122"/>
          <p:cNvPicPr preferRelativeResize="0"/>
          <p:nvPr/>
        </p:nvPicPr>
        <p:blipFill rotWithShape="1">
          <a:blip r:embed="rId3">
            <a:alphaModFix/>
          </a:blip>
          <a:srcRect b="0" l="0" r="0" t="0"/>
          <a:stretch/>
        </p:blipFill>
        <p:spPr>
          <a:xfrm>
            <a:off x="700084" y="4779467"/>
            <a:ext cx="5218113" cy="1482926"/>
          </a:xfrm>
          <a:prstGeom prst="rect">
            <a:avLst/>
          </a:prstGeom>
          <a:noFill/>
          <a:ln>
            <a:noFill/>
          </a:ln>
        </p:spPr>
      </p:pic>
      <p:sp>
        <p:nvSpPr>
          <p:cNvPr id="1483" name="Google Shape;1483;p122"/>
          <p:cNvSpPr txBox="1"/>
          <p:nvPr>
            <p:ph idx="1" type="body"/>
          </p:nvPr>
        </p:nvSpPr>
        <p:spPr>
          <a:xfrm>
            <a:off x="1" y="850700"/>
            <a:ext cx="9052500" cy="3823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050"/>
              <a:buChar char="■"/>
            </a:pPr>
            <a:r>
              <a:rPr lang="en-US" sz="1400"/>
              <a:t>Rate law for a reaction has the form:   rate = </a:t>
            </a:r>
            <a:r>
              <a:rPr i="1" lang="en-US" sz="1400"/>
              <a:t>k</a:t>
            </a:r>
            <a:r>
              <a:rPr lang="en-US" sz="1400"/>
              <a:t> [A]</a:t>
            </a:r>
            <a:r>
              <a:rPr baseline="30000" lang="en-US" sz="1400"/>
              <a:t>m</a:t>
            </a:r>
            <a:r>
              <a:rPr lang="en-US" sz="1400"/>
              <a:t>[B]</a:t>
            </a:r>
            <a:r>
              <a:rPr baseline="30000" lang="en-US" sz="1400"/>
              <a:t>n</a:t>
            </a:r>
            <a:r>
              <a:rPr lang="en-US" sz="1400"/>
              <a:t>…  (only reactants are part of the rate law)</a:t>
            </a:r>
            <a:endParaRPr/>
          </a:p>
          <a:p>
            <a:pPr indent="-228600" lvl="1" marL="457200" rtl="0" algn="l">
              <a:lnSpc>
                <a:spcPct val="100000"/>
              </a:lnSpc>
              <a:spcBef>
                <a:spcPts val="600"/>
              </a:spcBef>
              <a:spcAft>
                <a:spcPts val="0"/>
              </a:spcAft>
              <a:buSzPts val="1050"/>
              <a:buChar char="■"/>
            </a:pPr>
            <a:r>
              <a:rPr i="1" lang="en-US" sz="1400"/>
              <a:t>Exponents (m, n, etc. ) are determined from examining data, not coefficients: </a:t>
            </a:r>
            <a:endParaRPr/>
          </a:p>
          <a:p>
            <a:pPr indent="0" lvl="1" marL="228600" rtl="0" algn="l">
              <a:lnSpc>
                <a:spcPct val="100000"/>
              </a:lnSpc>
              <a:spcBef>
                <a:spcPts val="600"/>
              </a:spcBef>
              <a:spcAft>
                <a:spcPts val="0"/>
              </a:spcAft>
              <a:buSzPts val="1050"/>
              <a:buNone/>
            </a:pPr>
            <a:r>
              <a:rPr i="1" lang="en-US" sz="1400"/>
              <a:t>				 for</a:t>
            </a:r>
            <a:r>
              <a:rPr b="1" i="1" lang="en-US" sz="1400"/>
              <a:t>  </a:t>
            </a:r>
            <a:r>
              <a:rPr b="1" i="1" lang="en-US" sz="1600"/>
              <a:t>A + B 🡪 C</a:t>
            </a:r>
            <a:endParaRPr b="1" i="1" sz="16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161925" lvl="1" marL="457200" rtl="0" algn="l">
              <a:lnSpc>
                <a:spcPct val="100000"/>
              </a:lnSpc>
              <a:spcBef>
                <a:spcPts val="600"/>
              </a:spcBef>
              <a:spcAft>
                <a:spcPts val="0"/>
              </a:spcAft>
              <a:buSzPts val="1050"/>
              <a:buNone/>
            </a:pPr>
            <a:r>
              <a:t/>
            </a:r>
            <a:endParaRPr i="1" sz="1400"/>
          </a:p>
          <a:p>
            <a:pPr indent="-228600" lvl="8" marL="2057400" rtl="0" algn="l">
              <a:lnSpc>
                <a:spcPct val="100000"/>
              </a:lnSpc>
              <a:spcBef>
                <a:spcPts val="280"/>
              </a:spcBef>
              <a:spcAft>
                <a:spcPts val="0"/>
              </a:spcAft>
              <a:buSzPts val="1050"/>
              <a:buChar char="■"/>
            </a:pPr>
            <a:r>
              <a:rPr i="1" lang="en-US" sz="1400"/>
              <a:t>The overall rate expression for the reaction is </a:t>
            </a:r>
            <a:r>
              <a:rPr b="1" i="1" lang="en-US" sz="1400"/>
              <a:t>rate = k [B]</a:t>
            </a:r>
            <a:endParaRPr/>
          </a:p>
          <a:p>
            <a:pPr indent="-228600" lvl="1" marL="457200" rtl="0" algn="l">
              <a:lnSpc>
                <a:spcPct val="100000"/>
              </a:lnSpc>
              <a:spcBef>
                <a:spcPts val="600"/>
              </a:spcBef>
              <a:spcAft>
                <a:spcPts val="0"/>
              </a:spcAft>
              <a:buSzPts val="1050"/>
              <a:buChar char="■"/>
            </a:pPr>
            <a:r>
              <a:rPr i="1" lang="en-US" sz="1400"/>
              <a:t>k</a:t>
            </a:r>
            <a:r>
              <a:rPr lang="en-US" sz="1400"/>
              <a:t> is the rate constant and is determined experimentally by plugging in data into the rate expression</a:t>
            </a:r>
            <a:endParaRPr sz="1400"/>
          </a:p>
        </p:txBody>
      </p:sp>
      <p:sp>
        <p:nvSpPr>
          <p:cNvPr id="1484" name="Google Shape;1484;p122"/>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Determining Rate Order</a:t>
            </a:r>
            <a:endParaRPr/>
          </a:p>
        </p:txBody>
      </p:sp>
      <p:sp>
        <p:nvSpPr>
          <p:cNvPr id="1485" name="Google Shape;1485;p122"/>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486" name="Google Shape;1486;p122"/>
          <p:cNvSpPr txBox="1"/>
          <p:nvPr/>
        </p:nvSpPr>
        <p:spPr>
          <a:xfrm>
            <a:off x="1" y="6176090"/>
            <a:ext cx="91440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4.2: The student is able to analyze concentration vs. time data to determine the rate law for a zeroth-, first-, or second-order reaction.</a:t>
            </a:r>
            <a:br>
              <a:rPr b="0" i="0" lang="en-US" sz="1600" u="none" cap="none" strike="noStrike">
                <a:solidFill>
                  <a:schemeClr val="dk1"/>
                </a:solidFill>
                <a:latin typeface="Rockwell"/>
                <a:ea typeface="Rockwell"/>
                <a:cs typeface="Rockwell"/>
                <a:sym typeface="Rockwell"/>
              </a:rPr>
            </a:b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487" name="Google Shape;1487;p122"/>
          <p:cNvSpPr txBox="1"/>
          <p:nvPr/>
        </p:nvSpPr>
        <p:spPr>
          <a:xfrm>
            <a:off x="-325601" y="4133136"/>
            <a:ext cx="7434900" cy="1335900"/>
          </a:xfrm>
          <a:prstGeom prst="rect">
            <a:avLst/>
          </a:prstGeom>
          <a:noFill/>
          <a:ln>
            <a:noFill/>
          </a:ln>
        </p:spPr>
        <p:txBody>
          <a:bodyPr anchorCtr="0" anchor="t" bIns="45700" lIns="91425" spcFirstLastPara="1" rIns="91425" wrap="square" tIns="45700">
            <a:noAutofit/>
          </a:bodyPr>
          <a:lstStyle/>
          <a:p>
            <a:pPr indent="0" lvl="0" marL="0" marR="0" rtl="0" algn="ctr">
              <a:lnSpc>
                <a:spcPct val="110000"/>
              </a:lnSpc>
              <a:spcBef>
                <a:spcPts val="0"/>
              </a:spcBef>
              <a:spcAft>
                <a:spcPts val="0"/>
              </a:spcAft>
              <a:buClr>
                <a:srgbClr val="000000"/>
              </a:buClr>
              <a:buSzPts val="1400"/>
              <a:buFont typeface="Arial"/>
              <a:buNone/>
            </a:pPr>
            <a:r>
              <a:rPr b="1" i="0" lang="en-US" sz="1400" u="none" cap="none" strike="noStrike">
                <a:solidFill>
                  <a:schemeClr val="dk1"/>
                </a:solidFill>
                <a:latin typeface="Rockwell"/>
                <a:ea typeface="Rockwell"/>
                <a:cs typeface="Rockwell"/>
                <a:sym typeface="Rockwell"/>
              </a:rPr>
              <a:t>Plot to create a straight line graph:</a:t>
            </a:r>
            <a:endParaRPr b="0" i="0" sz="1400" u="none" cap="none" strike="noStrike">
              <a:solidFill>
                <a:srgbClr val="000000"/>
              </a:solidFill>
              <a:latin typeface="Arial"/>
              <a:ea typeface="Arial"/>
              <a:cs typeface="Arial"/>
              <a:sym typeface="Arial"/>
            </a:endParaRPr>
          </a:p>
          <a:p>
            <a:pPr indent="0" lvl="0" marL="0" marR="0" rtl="0" algn="l">
              <a:lnSpc>
                <a:spcPct val="11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		      Zeroth</a:t>
            </a:r>
            <a:r>
              <a:rPr b="0" baseline="30000" i="0" lang="en-US" sz="1400" u="none" cap="none" strike="noStrike">
                <a:solidFill>
                  <a:schemeClr val="dk1"/>
                </a:solidFill>
                <a:latin typeface="Rockwell"/>
                <a:ea typeface="Rockwell"/>
                <a:cs typeface="Rockwell"/>
                <a:sym typeface="Rockwell"/>
              </a:rPr>
              <a:t> </a:t>
            </a:r>
            <a:r>
              <a:rPr b="0" i="0" lang="en-US" sz="1400" u="none" cap="none" strike="noStrike">
                <a:solidFill>
                  <a:schemeClr val="dk1"/>
                </a:solidFill>
                <a:latin typeface="Rockwell"/>
                <a:ea typeface="Rockwell"/>
                <a:cs typeface="Rockwell"/>
                <a:sym typeface="Rockwell"/>
              </a:rPr>
              <a:t>Order	        	           First Order		 Second Order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0" i="1" lang="en-US" sz="1400" u="none" cap="none" strike="noStrike">
                <a:solidFill>
                  <a:schemeClr val="dk1"/>
                </a:solidFill>
                <a:latin typeface="Rockwell"/>
                <a:ea typeface="Rockwell"/>
                <a:cs typeface="Rockwell"/>
                <a:sym typeface="Rockwell"/>
              </a:rPr>
              <a:t>		        [A] / Time			ln[A] / Time                       1/[A] / time</a:t>
            </a:r>
            <a:endParaRPr b="0" i="1" sz="14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graphicFrame>
        <p:nvGraphicFramePr>
          <p:cNvPr id="1488" name="Google Shape;1488;p122"/>
          <p:cNvGraphicFramePr/>
          <p:nvPr/>
        </p:nvGraphicFramePr>
        <p:xfrm>
          <a:off x="2534885" y="1854413"/>
          <a:ext cx="3000000" cy="3000000"/>
        </p:xfrm>
        <a:graphic>
          <a:graphicData uri="http://schemas.openxmlformats.org/drawingml/2006/table">
            <a:tbl>
              <a:tblPr bandRow="1" firstRow="1">
                <a:noFill/>
                <a:tableStyleId>{87A11DEB-E3CD-4118-B5E7-ECB436E71137}</a:tableStyleId>
              </a:tblPr>
              <a:tblGrid>
                <a:gridCol w="687625"/>
                <a:gridCol w="957250"/>
                <a:gridCol w="998700"/>
                <a:gridCol w="1046000"/>
              </a:tblGrid>
              <a:tr h="322700">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Trial</a:t>
                      </a:r>
                      <a:endParaRPr b="0"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Initial [A] (mol/L)</a:t>
                      </a:r>
                      <a:endParaRPr b="0"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chemeClr val="dk1"/>
                        </a:buClr>
                        <a:buSzPts val="1400"/>
                        <a:buFont typeface="Rockwell"/>
                        <a:buNone/>
                      </a:pPr>
                      <a:r>
                        <a:rPr b="0" lang="en-US" sz="1400" u="none" cap="none" strike="noStrike"/>
                        <a:t>Initial [B] (mol/L)</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Initial Rate </a:t>
                      </a:r>
                      <a:endParaRPr sz="1400" u="none" cap="none" strike="noStrike"/>
                    </a:p>
                    <a:p>
                      <a:pPr indent="0" lvl="0" marL="0" marR="0" rtl="0" algn="ctr">
                        <a:lnSpc>
                          <a:spcPct val="100000"/>
                        </a:lnSpc>
                        <a:spcBef>
                          <a:spcPts val="0"/>
                        </a:spcBef>
                        <a:spcAft>
                          <a:spcPts val="0"/>
                        </a:spcAft>
                        <a:buClr>
                          <a:srgbClr val="000000"/>
                        </a:buClr>
                        <a:buSzPts val="1400"/>
                        <a:buFont typeface="Arial"/>
                        <a:buNone/>
                      </a:pPr>
                      <a:r>
                        <a:rPr b="0" lang="en-US" sz="1400" u="none" cap="none" strike="noStrike"/>
                        <a:t>(mol/(L</a:t>
                      </a:r>
                      <a:r>
                        <a:rPr b="0" lang="en-US" sz="1400" u="none" cap="none" strike="noStrike">
                          <a:latin typeface="Noto Sans Symbols"/>
                          <a:ea typeface="Noto Sans Symbols"/>
                          <a:cs typeface="Noto Sans Symbols"/>
                          <a:sym typeface="Noto Sans Symbols"/>
                        </a:rPr>
                        <a:t>•</a:t>
                      </a:r>
                      <a:r>
                        <a:rPr b="0" lang="en-US" sz="1400" u="none" cap="none" strike="noStrike"/>
                        <a:t>s)</a:t>
                      </a:r>
                      <a:endParaRPr b="0"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27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1</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0.002</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27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2</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0.200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0.100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0.002</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227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3</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0.200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0.200</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0.004</a:t>
                      </a:r>
                      <a:endParaRPr sz="1400" u="none" cap="none" strike="noStrike"/>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489" name="Google Shape;1489;p122"/>
          <p:cNvSpPr/>
          <p:nvPr/>
        </p:nvSpPr>
        <p:spPr>
          <a:xfrm>
            <a:off x="1" y="1431993"/>
            <a:ext cx="2280900" cy="2004000"/>
          </a:xfrm>
          <a:prstGeom prst="cloudCallout">
            <a:avLst>
              <a:gd fmla="val 62051" name="adj1"/>
              <a:gd fmla="val 10285"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D8D8D8"/>
                </a:solidFill>
                <a:latin typeface="Rockwell"/>
                <a:ea typeface="Rockwell"/>
                <a:cs typeface="Rockwell"/>
                <a:sym typeface="Rockwell"/>
              </a:rPr>
              <a:t>When [A] is doubled, the rate do not change, so the reaction is zero order with respect to A</a:t>
            </a:r>
            <a:endParaRPr b="0" i="0" sz="1400" u="none" cap="none" strike="noStrike">
              <a:solidFill>
                <a:srgbClr val="D8D8D8"/>
              </a:solidFill>
              <a:latin typeface="Rockwell"/>
              <a:ea typeface="Rockwell"/>
              <a:cs typeface="Rockwell"/>
              <a:sym typeface="Rockwell"/>
            </a:endParaRPr>
          </a:p>
        </p:txBody>
      </p:sp>
      <p:sp>
        <p:nvSpPr>
          <p:cNvPr id="1490" name="Google Shape;1490;p122"/>
          <p:cNvSpPr/>
          <p:nvPr/>
        </p:nvSpPr>
        <p:spPr>
          <a:xfrm>
            <a:off x="6379425" y="1693524"/>
            <a:ext cx="2280900" cy="1824600"/>
          </a:xfrm>
          <a:prstGeom prst="cloudCallout">
            <a:avLst>
              <a:gd fmla="val -55787" name="adj1"/>
              <a:gd fmla="val 21771" name="adj2"/>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D8D8D8"/>
                </a:solidFill>
                <a:latin typeface="Rockwell"/>
                <a:ea typeface="Rockwell"/>
                <a:cs typeface="Rockwell"/>
                <a:sym typeface="Rockwell"/>
              </a:rPr>
              <a:t>When [B] is doubled, the rate doubles, so the reaction is first order with respect to B</a:t>
            </a:r>
            <a:endParaRPr b="0" i="0" sz="1400" u="none" cap="none" strike="noStrike">
              <a:solidFill>
                <a:srgbClr val="D8D8D8"/>
              </a:solidFill>
              <a:latin typeface="Rockwell"/>
              <a:ea typeface="Rockwell"/>
              <a:cs typeface="Rockwell"/>
              <a:sym typeface="Rockwell"/>
            </a:endParaRPr>
          </a:p>
        </p:txBody>
      </p:sp>
      <p:sp>
        <p:nvSpPr>
          <p:cNvPr id="1491" name="Google Shape;1491;p122"/>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1492" name="Google Shape;1492;p122"/>
          <p:cNvSpPr/>
          <p:nvPr/>
        </p:nvSpPr>
        <p:spPr>
          <a:xfrm>
            <a:off x="6473083" y="4413778"/>
            <a:ext cx="2187300" cy="16644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The first and second order integrated rate laws can be found on the Kinetics section of the AP Equations Sheet</a:t>
            </a:r>
            <a:endParaRPr b="0" i="0" sz="1400" u="none" cap="none" strike="noStrike">
              <a:solidFill>
                <a:schemeClr val="lt1"/>
              </a:solidFill>
              <a:latin typeface="Rockwell"/>
              <a:ea typeface="Rockwell"/>
              <a:cs typeface="Rockwell"/>
              <a:sym typeface="Rockwel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6" name="Shape 1496"/>
        <p:cNvGrpSpPr/>
        <p:nvPr/>
      </p:nvGrpSpPr>
      <p:grpSpPr>
        <a:xfrm>
          <a:off x="0" y="0"/>
          <a:ext cx="0" cy="0"/>
          <a:chOff x="0" y="0"/>
          <a:chExt cx="0" cy="0"/>
        </a:xfrm>
      </p:grpSpPr>
      <p:pic>
        <p:nvPicPr>
          <p:cNvPr id="1497" name="Google Shape;1497;p123"/>
          <p:cNvPicPr preferRelativeResize="0"/>
          <p:nvPr/>
        </p:nvPicPr>
        <p:blipFill rotWithShape="1">
          <a:blip r:embed="rId3">
            <a:alphaModFix/>
          </a:blip>
          <a:srcRect b="0" l="0" r="0" t="0"/>
          <a:stretch/>
        </p:blipFill>
        <p:spPr>
          <a:xfrm>
            <a:off x="394551" y="1059361"/>
            <a:ext cx="2347156" cy="3398682"/>
          </a:xfrm>
          <a:prstGeom prst="rect">
            <a:avLst/>
          </a:prstGeom>
          <a:noFill/>
          <a:ln>
            <a:noFill/>
          </a:ln>
        </p:spPr>
      </p:pic>
      <p:sp>
        <p:nvSpPr>
          <p:cNvPr id="1498" name="Google Shape;1498;p123"/>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Half-life (First Order)</a:t>
            </a:r>
            <a:endParaRPr/>
          </a:p>
        </p:txBody>
      </p:sp>
      <p:sp>
        <p:nvSpPr>
          <p:cNvPr id="1499" name="Google Shape;1499;p123"/>
          <p:cNvSpPr txBox="1"/>
          <p:nvPr>
            <p:ph idx="1" type="body"/>
          </p:nvPr>
        </p:nvSpPr>
        <p:spPr>
          <a:xfrm>
            <a:off x="2646161" y="801384"/>
            <a:ext cx="5451300" cy="30351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Time needed for the concentration of reactant to reach half its initial value</a:t>
            </a:r>
            <a:endParaRPr/>
          </a:p>
          <a:p>
            <a:pPr indent="-228600" lvl="1" marL="457200" rtl="0" algn="l">
              <a:lnSpc>
                <a:spcPct val="100000"/>
              </a:lnSpc>
              <a:spcBef>
                <a:spcPts val="600"/>
              </a:spcBef>
              <a:spcAft>
                <a:spcPts val="0"/>
              </a:spcAft>
              <a:buSzPts val="1350"/>
              <a:buChar char="■"/>
            </a:pPr>
            <a:r>
              <a:rPr lang="en-US"/>
              <a:t>Time to reach half concentration is dependent on k, not initial concentration</a:t>
            </a:r>
            <a:endParaRPr/>
          </a:p>
          <a:p>
            <a:pPr indent="-228600" lvl="1" marL="457200" rtl="0" algn="l">
              <a:lnSpc>
                <a:spcPct val="100000"/>
              </a:lnSpc>
              <a:spcBef>
                <a:spcPts val="600"/>
              </a:spcBef>
              <a:spcAft>
                <a:spcPts val="0"/>
              </a:spcAft>
              <a:buSzPts val="1350"/>
              <a:buChar char="■"/>
            </a:pPr>
            <a:r>
              <a:rPr lang="en-US"/>
              <a:t>Half life remains constant in a first order reaction</a:t>
            </a:r>
            <a:endParaRPr/>
          </a:p>
          <a:p>
            <a:pPr indent="-228600" lvl="0" marL="228600" rtl="0" algn="l">
              <a:lnSpc>
                <a:spcPct val="100000"/>
              </a:lnSpc>
              <a:spcBef>
                <a:spcPts val="2000"/>
              </a:spcBef>
              <a:spcAft>
                <a:spcPts val="0"/>
              </a:spcAft>
              <a:buSzPts val="1350"/>
              <a:buChar char="■"/>
            </a:pPr>
            <a:r>
              <a:rPr b="1" lang="en-US"/>
              <a:t>Example: </a:t>
            </a:r>
            <a:r>
              <a:rPr lang="en-US"/>
              <a:t>when t</a:t>
            </a:r>
            <a:r>
              <a:rPr baseline="-25000" lang="en-US"/>
              <a:t>1/2</a:t>
            </a:r>
            <a:r>
              <a:rPr lang="en-US"/>
              <a:t>= 30 sec, the concentration is halved each 30 seconds</a:t>
            </a:r>
            <a:endParaRPr/>
          </a:p>
        </p:txBody>
      </p:sp>
      <p:sp>
        <p:nvSpPr>
          <p:cNvPr id="1500" name="Google Shape;1500;p123"/>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501" name="Google Shape;1501;p123"/>
          <p:cNvSpPr txBox="1"/>
          <p:nvPr/>
        </p:nvSpPr>
        <p:spPr>
          <a:xfrm>
            <a:off x="-24571" y="6183631"/>
            <a:ext cx="9144000" cy="83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500"/>
              <a:buFont typeface="Arial"/>
              <a:buNone/>
            </a:pPr>
            <a:r>
              <a:rPr b="0" i="0" lang="en-US" sz="1500" u="none" cap="none" strike="noStrik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502" name="Google Shape;1502;p123"/>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1503" name="Google Shape;1503;p123"/>
          <p:cNvSpPr/>
          <p:nvPr/>
        </p:nvSpPr>
        <p:spPr>
          <a:xfrm>
            <a:off x="7070385" y="3599008"/>
            <a:ext cx="1872000" cy="1694700"/>
          </a:xfrm>
          <a:prstGeom prst="rect">
            <a:avLst/>
          </a:prstGeom>
          <a:solidFill>
            <a:schemeClr val="lt1"/>
          </a:soli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04" name="Google Shape;1504;p123"/>
          <p:cNvSpPr/>
          <p:nvPr/>
        </p:nvSpPr>
        <p:spPr>
          <a:xfrm>
            <a:off x="8117649" y="385977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05" name="Google Shape;1505;p123"/>
          <p:cNvSpPr/>
          <p:nvPr/>
        </p:nvSpPr>
        <p:spPr>
          <a:xfrm>
            <a:off x="8574849" y="467997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06" name="Google Shape;1506;p123"/>
          <p:cNvSpPr/>
          <p:nvPr/>
        </p:nvSpPr>
        <p:spPr>
          <a:xfrm>
            <a:off x="7438515" y="4458043"/>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07" name="Google Shape;1507;p123"/>
          <p:cNvSpPr/>
          <p:nvPr/>
        </p:nvSpPr>
        <p:spPr>
          <a:xfrm>
            <a:off x="2438404" y="3599096"/>
            <a:ext cx="1872000" cy="1694700"/>
          </a:xfrm>
          <a:prstGeom prst="rect">
            <a:avLst/>
          </a:prstGeom>
          <a:solidFill>
            <a:schemeClr val="lt1"/>
          </a:soli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08" name="Google Shape;1508;p123"/>
          <p:cNvSpPr/>
          <p:nvPr/>
        </p:nvSpPr>
        <p:spPr>
          <a:xfrm>
            <a:off x="2854565" y="4308613"/>
            <a:ext cx="115200" cy="1197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09" name="Google Shape;1509;p123"/>
          <p:cNvSpPr/>
          <p:nvPr/>
        </p:nvSpPr>
        <p:spPr>
          <a:xfrm>
            <a:off x="3374415" y="385766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0" name="Google Shape;1510;p123"/>
          <p:cNvSpPr/>
          <p:nvPr/>
        </p:nvSpPr>
        <p:spPr>
          <a:xfrm>
            <a:off x="2509334" y="4642951"/>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1" name="Google Shape;1511;p123"/>
          <p:cNvSpPr/>
          <p:nvPr/>
        </p:nvSpPr>
        <p:spPr>
          <a:xfrm>
            <a:off x="2889114" y="385766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2" name="Google Shape;1512;p123"/>
          <p:cNvSpPr/>
          <p:nvPr/>
        </p:nvSpPr>
        <p:spPr>
          <a:xfrm>
            <a:off x="3085387" y="4677867"/>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3" name="Google Shape;1513;p123"/>
          <p:cNvSpPr/>
          <p:nvPr/>
        </p:nvSpPr>
        <p:spPr>
          <a:xfrm>
            <a:off x="3533699" y="4368623"/>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4" name="Google Shape;1514;p123"/>
          <p:cNvSpPr/>
          <p:nvPr/>
        </p:nvSpPr>
        <p:spPr>
          <a:xfrm>
            <a:off x="3464165" y="5108032"/>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5" name="Google Shape;1515;p123"/>
          <p:cNvSpPr/>
          <p:nvPr/>
        </p:nvSpPr>
        <p:spPr>
          <a:xfrm>
            <a:off x="3912041" y="4716929"/>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6" name="Google Shape;1516;p123"/>
          <p:cNvSpPr/>
          <p:nvPr/>
        </p:nvSpPr>
        <p:spPr>
          <a:xfrm>
            <a:off x="3842943" y="5130623"/>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7" name="Google Shape;1517;p123"/>
          <p:cNvSpPr/>
          <p:nvPr/>
        </p:nvSpPr>
        <p:spPr>
          <a:xfrm>
            <a:off x="4059997" y="4294645"/>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8" name="Google Shape;1518;p123"/>
          <p:cNvSpPr/>
          <p:nvPr/>
        </p:nvSpPr>
        <p:spPr>
          <a:xfrm>
            <a:off x="2854565" y="5052201"/>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19" name="Google Shape;1519;p123"/>
          <p:cNvSpPr/>
          <p:nvPr/>
        </p:nvSpPr>
        <p:spPr>
          <a:xfrm>
            <a:off x="3849391" y="3697386"/>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20" name="Google Shape;1520;p123"/>
          <p:cNvSpPr/>
          <p:nvPr/>
        </p:nvSpPr>
        <p:spPr>
          <a:xfrm>
            <a:off x="4784531" y="3593350"/>
            <a:ext cx="1872000" cy="1694700"/>
          </a:xfrm>
          <a:prstGeom prst="rect">
            <a:avLst/>
          </a:prstGeom>
          <a:solidFill>
            <a:schemeClr val="lt1"/>
          </a:soli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21" name="Google Shape;1521;p123"/>
          <p:cNvSpPr/>
          <p:nvPr/>
        </p:nvSpPr>
        <p:spPr>
          <a:xfrm>
            <a:off x="4948250" y="4604668"/>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22" name="Google Shape;1522;p123"/>
          <p:cNvSpPr/>
          <p:nvPr/>
        </p:nvSpPr>
        <p:spPr>
          <a:xfrm>
            <a:off x="5328030" y="3819384"/>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23" name="Google Shape;1523;p123"/>
          <p:cNvSpPr/>
          <p:nvPr/>
        </p:nvSpPr>
        <p:spPr>
          <a:xfrm>
            <a:off x="5972615" y="4330340"/>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24" name="Google Shape;1524;p123"/>
          <p:cNvSpPr/>
          <p:nvPr/>
        </p:nvSpPr>
        <p:spPr>
          <a:xfrm>
            <a:off x="6281859" y="5092340"/>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25" name="Google Shape;1525;p123"/>
          <p:cNvSpPr/>
          <p:nvPr/>
        </p:nvSpPr>
        <p:spPr>
          <a:xfrm>
            <a:off x="5293481" y="5013918"/>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26" name="Google Shape;1526;p123"/>
          <p:cNvSpPr/>
          <p:nvPr/>
        </p:nvSpPr>
        <p:spPr>
          <a:xfrm>
            <a:off x="6217518" y="3795886"/>
            <a:ext cx="128700" cy="133800"/>
          </a:xfrm>
          <a:prstGeom prst="ellipse">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27" name="Google Shape;1527;p123"/>
          <p:cNvSpPr txBox="1"/>
          <p:nvPr/>
        </p:nvSpPr>
        <p:spPr>
          <a:xfrm>
            <a:off x="2438404" y="5415916"/>
            <a:ext cx="68238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Initial Conditions               After 30 seconds	           After 60 seconds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1" lang="en-US" sz="1600" u="none" cap="none" strike="noStrike">
                <a:solidFill>
                  <a:schemeClr val="dk1"/>
                </a:solidFill>
                <a:latin typeface="Rockwell"/>
                <a:ea typeface="Rockwell"/>
                <a:cs typeface="Rockwell"/>
                <a:sym typeface="Rockwell"/>
              </a:rPr>
              <a:t> (12 molecules)		     (6 molecules)	              (3 molecules)</a:t>
            </a:r>
            <a:r>
              <a:rPr b="0" i="0" lang="en-US" sz="1600" u="none" cap="none" strike="noStrike">
                <a:solidFill>
                  <a:schemeClr val="dk1"/>
                </a:solidFill>
                <a:latin typeface="Rockwell"/>
                <a:ea typeface="Rockwell"/>
                <a:cs typeface="Rockwell"/>
                <a:sym typeface="Rockwell"/>
              </a:rPr>
              <a:t>	</a:t>
            </a:r>
            <a:endParaRPr b="0" i="0" sz="1600" u="none" cap="none" strike="noStrike">
              <a:solidFill>
                <a:schemeClr val="dk1"/>
              </a:solidFill>
              <a:latin typeface="Rockwell"/>
              <a:ea typeface="Rockwell"/>
              <a:cs typeface="Rockwell"/>
              <a:sym typeface="Rockwell"/>
            </a:endParaRPr>
          </a:p>
        </p:txBody>
      </p:sp>
      <p:sp>
        <p:nvSpPr>
          <p:cNvPr id="1528" name="Google Shape;1528;p123"/>
          <p:cNvSpPr/>
          <p:nvPr/>
        </p:nvSpPr>
        <p:spPr>
          <a:xfrm>
            <a:off x="394551" y="4738456"/>
            <a:ext cx="1911000" cy="1425600"/>
          </a:xfrm>
          <a:prstGeom prst="wedgeRoundRectCallout">
            <a:avLst>
              <a:gd fmla="val 21102" name="adj1"/>
              <a:gd fmla="val -35287" name="adj2"/>
              <a:gd fmla="val 16667"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chemeClr val="lt1"/>
                </a:solidFill>
                <a:latin typeface="Rockwell"/>
                <a:ea typeface="Rockwell"/>
                <a:cs typeface="Rockwell"/>
                <a:sym typeface="Rockwell"/>
              </a:rPr>
              <a:t>The first order half life equation is derived from the first order integrated rate law</a:t>
            </a:r>
            <a:endParaRPr b="0" i="0" sz="1400" u="none" cap="none" strike="noStrike">
              <a:solidFill>
                <a:schemeClr val="lt1"/>
              </a:solidFill>
              <a:latin typeface="Rockwell"/>
              <a:ea typeface="Rockwell"/>
              <a:cs typeface="Rockwell"/>
              <a:sym typeface="Rockwell"/>
            </a:endParaRPr>
          </a:p>
        </p:txBody>
      </p:sp>
      <p:sp>
        <p:nvSpPr>
          <p:cNvPr id="1529" name="Google Shape;1529;p123"/>
          <p:cNvSpPr/>
          <p:nvPr/>
        </p:nvSpPr>
        <p:spPr>
          <a:xfrm rot="-10634684">
            <a:off x="17573" y="1042292"/>
            <a:ext cx="592885" cy="4961735"/>
          </a:xfrm>
          <a:prstGeom prst="curvedLeftArrow">
            <a:avLst>
              <a:gd fmla="val 35098" name="adj1"/>
              <a:gd fmla="val 109021" name="adj2"/>
              <a:gd fmla="val 49583"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530" name="Google Shape;1530;p123"/>
          <p:cNvSpPr/>
          <p:nvPr/>
        </p:nvSpPr>
        <p:spPr>
          <a:xfrm>
            <a:off x="1097342" y="3818833"/>
            <a:ext cx="1035600" cy="609600"/>
          </a:xfrm>
          <a:prstGeom prst="rect">
            <a:avLst/>
          </a:prstGeom>
          <a:no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34" name="Shape 1534"/>
        <p:cNvGrpSpPr/>
        <p:nvPr/>
      </p:nvGrpSpPr>
      <p:grpSpPr>
        <a:xfrm>
          <a:off x="0" y="0"/>
          <a:ext cx="0" cy="0"/>
          <a:chOff x="0" y="0"/>
          <a:chExt cx="0" cy="0"/>
        </a:xfrm>
      </p:grpSpPr>
      <p:sp>
        <p:nvSpPr>
          <p:cNvPr id="1535" name="Google Shape;1535;p124"/>
          <p:cNvSpPr txBox="1"/>
          <p:nvPr>
            <p:ph type="title"/>
          </p:nvPr>
        </p:nvSpPr>
        <p:spPr>
          <a:xfrm>
            <a:off x="479806" y="128007"/>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Reaction Mechanisms</a:t>
            </a:r>
            <a:endParaRPr/>
          </a:p>
        </p:txBody>
      </p:sp>
      <p:sp>
        <p:nvSpPr>
          <p:cNvPr id="1536" name="Google Shape;1536;p124"/>
          <p:cNvSpPr/>
          <p:nvPr/>
        </p:nvSpPr>
        <p:spPr>
          <a:xfrm>
            <a:off x="73892" y="4722812"/>
            <a:ext cx="8941800" cy="13233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Answer:  Both are consistent.  In both mechanisms, the molecularity of the slow, rate determining step is consistent with the rate law.  Furthermore, the sum of the elementary steps for both mechanisms gives the overall balanced equation for the reaction. </a:t>
            </a:r>
            <a:endParaRPr b="0" i="0" sz="1600" u="none" cap="none" strike="noStrike">
              <a:solidFill>
                <a:schemeClr val="lt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Intermediates in mechanism 1:  X, XY</a:t>
            </a:r>
            <a:r>
              <a:rPr b="0" i="0" lang="en-US" sz="1000" u="none" cap="none" strike="noStrike">
                <a:solidFill>
                  <a:schemeClr val="lt1"/>
                </a:solidFill>
                <a:latin typeface="Rockwell"/>
                <a:ea typeface="Rockwell"/>
                <a:cs typeface="Rockwell"/>
                <a:sym typeface="Rockwell"/>
              </a:rPr>
              <a:t>2</a:t>
            </a:r>
            <a:r>
              <a:rPr b="0" i="0" lang="en-US" sz="1600" u="none" cap="none" strike="noStrike">
                <a:solidFill>
                  <a:schemeClr val="lt1"/>
                </a:solidFill>
                <a:latin typeface="Rockwell"/>
                <a:ea typeface="Rockwell"/>
                <a:cs typeface="Rockwell"/>
                <a:sym typeface="Rockwell"/>
              </a:rPr>
              <a:t>.   Intermediates in mechanism 2:  X, XY, Y, X</a:t>
            </a:r>
            <a:r>
              <a:rPr b="0" i="0" lang="en-US" sz="1000" u="none" cap="none" strike="noStrike">
                <a:solidFill>
                  <a:schemeClr val="lt1"/>
                </a:solidFill>
                <a:latin typeface="Rockwell"/>
                <a:ea typeface="Rockwell"/>
                <a:cs typeface="Rockwell"/>
                <a:sym typeface="Rockwell"/>
              </a:rPr>
              <a:t>2</a:t>
            </a:r>
            <a:r>
              <a:rPr b="0" i="0" lang="en-US" sz="1600" u="none" cap="none" strike="noStrike">
                <a:solidFill>
                  <a:schemeClr val="lt1"/>
                </a:solidFill>
                <a:latin typeface="Rockwell"/>
                <a:ea typeface="Rockwell"/>
                <a:cs typeface="Rockwell"/>
                <a:sym typeface="Rockwell"/>
              </a:rPr>
              <a:t>Y</a:t>
            </a:r>
            <a:endParaRPr b="0" i="0" sz="1600" u="none" cap="none" strike="noStrike">
              <a:solidFill>
                <a:schemeClr val="lt1"/>
              </a:solidFill>
              <a:latin typeface="Rockwell"/>
              <a:ea typeface="Rockwell"/>
              <a:cs typeface="Rockwell"/>
              <a:sym typeface="Rockwell"/>
            </a:endParaRPr>
          </a:p>
        </p:txBody>
      </p:sp>
      <p:sp>
        <p:nvSpPr>
          <p:cNvPr id="1537" name="Google Shape;1537;p124"/>
          <p:cNvSpPr txBox="1"/>
          <p:nvPr/>
        </p:nvSpPr>
        <p:spPr>
          <a:xfrm>
            <a:off x="0" y="6096059"/>
            <a:ext cx="9144000" cy="1107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a:t>
            </a:r>
            <a:r>
              <a:rPr b="1" i="0" lang="en-US" sz="1600" u="none" cap="none" strike="noStrike">
                <a:solidFill>
                  <a:schemeClr val="dk1"/>
                </a:solidFill>
                <a:latin typeface="Rockwell"/>
                <a:ea typeface="Rockwell"/>
                <a:cs typeface="Rockwell"/>
                <a:sym typeface="Rockwell"/>
              </a:rPr>
              <a:t> </a:t>
            </a:r>
            <a:r>
              <a:rPr b="0" i="0" lang="en-US" sz="1600" u="none" cap="none" strike="noStrike">
                <a:solidFill>
                  <a:schemeClr val="dk1"/>
                </a:solidFill>
                <a:latin typeface="Rockwell"/>
                <a:ea typeface="Rockwell"/>
                <a:cs typeface="Rockwell"/>
                <a:sym typeface="Rockwell"/>
              </a:rPr>
              <a:t>4.7: Evaluate alternative explanations, as expressed by reaction mechanisms, to determine which are consistent with data regarding the overall rate of a reaction, and data that can be used to infer the presence of a reaction intermediate.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538" name="Google Shape;1538;p124"/>
          <p:cNvSpPr/>
          <p:nvPr/>
        </p:nvSpPr>
        <p:spPr>
          <a:xfrm>
            <a:off x="73892" y="890335"/>
            <a:ext cx="8202000" cy="4093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r>
              <a:rPr b="1" i="0" lang="en-US" sz="1600" u="none" cap="none" strike="noStrike">
                <a:solidFill>
                  <a:schemeClr val="dk1"/>
                </a:solidFill>
                <a:latin typeface="Rockwell"/>
                <a:ea typeface="Rockwell"/>
                <a:cs typeface="Rockwell"/>
                <a:sym typeface="Rockwell"/>
              </a:rPr>
              <a:t>X</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  +  Y</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  →  X</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Y</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		rate = k[X</a:t>
            </a:r>
            <a:r>
              <a:rPr b="1" baseline="-25000" i="0" lang="en-US" sz="1600" u="none" cap="none" strike="noStrike">
                <a:solidFill>
                  <a:schemeClr val="dk1"/>
                </a:solidFill>
                <a:latin typeface="Rockwell"/>
                <a:ea typeface="Rockwell"/>
                <a:cs typeface="Rockwell"/>
                <a:sym typeface="Rockwell"/>
              </a:rPr>
              <a:t>2</a:t>
            </a:r>
            <a:r>
              <a:rPr b="1" i="0" lang="en-US" sz="1600" u="none" cap="none" strike="noStrike">
                <a:solidFill>
                  <a:schemeClr val="dk1"/>
                </a:solidFill>
                <a:latin typeface="Rockwell"/>
                <a:ea typeface="Rockwell"/>
                <a:cs typeface="Rockwell"/>
                <a:sym typeface="Rockwell"/>
              </a:rPr>
              <a:t>]</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A reaction and its experimentally determined rate law are represented above.  A chemist proposes two different possible mechanisms for the reaction, which are given below.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r>
              <a:rPr b="0" i="0" lang="en-US" sz="1600" u="sng" cap="none" strike="noStrike">
                <a:solidFill>
                  <a:schemeClr val="dk1"/>
                </a:solidFill>
                <a:latin typeface="Rockwell"/>
                <a:ea typeface="Rockwell"/>
                <a:cs typeface="Rockwell"/>
                <a:sym typeface="Rockwell"/>
              </a:rPr>
              <a:t>Mechanism 1</a:t>
            </a:r>
            <a:r>
              <a:rPr b="0" i="0" lang="en-US" sz="1600" u="none" cap="none" strike="noStrike">
                <a:solidFill>
                  <a:schemeClr val="dk1"/>
                </a:solidFill>
                <a:latin typeface="Rockwell"/>
                <a:ea typeface="Rockwell"/>
                <a:cs typeface="Rockwell"/>
                <a:sym typeface="Rockwell"/>
              </a:rPr>
              <a:t>					</a:t>
            </a:r>
            <a:r>
              <a:rPr b="0" i="0" lang="en-US" sz="1600" u="sng" cap="none" strike="noStrike">
                <a:solidFill>
                  <a:schemeClr val="dk1"/>
                </a:solidFill>
                <a:latin typeface="Rockwell"/>
                <a:ea typeface="Rockwell"/>
                <a:cs typeface="Rockwell"/>
                <a:sym typeface="Rockwell"/>
              </a:rPr>
              <a:t>Mechanism 2</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2X		(slow)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2X			(slow)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X  +  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XY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(fast)		   X  +  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XY  +  Y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X  +  XY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(fast)		  X  +  XY  →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Y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Y  +  Y  →  X</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Y</a:t>
            </a:r>
            <a:r>
              <a:rPr b="0" baseline="-25000" i="0" lang="en-US" sz="16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Based on the information above, which of the mechanisms is/are consistent with the rate law?  List the intermediates in each mechanism:</a:t>
            </a:r>
            <a:endParaRPr b="0" i="0" sz="16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539" name="Google Shape;1539;p124"/>
          <p:cNvSpPr txBox="1"/>
          <p:nvPr/>
        </p:nvSpPr>
        <p:spPr>
          <a:xfrm>
            <a:off x="8036119" y="-5665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540" name="Google Shape;1540;p124"/>
          <p:cNvSpPr txBox="1"/>
          <p:nvPr/>
        </p:nvSpPr>
        <p:spPr>
          <a:xfrm>
            <a:off x="8120735"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4" name="Shape 1544"/>
        <p:cNvGrpSpPr/>
        <p:nvPr/>
      </p:nvGrpSpPr>
      <p:grpSpPr>
        <a:xfrm>
          <a:off x="0" y="0"/>
          <a:ext cx="0" cy="0"/>
          <a:chOff x="0" y="0"/>
          <a:chExt cx="0" cy="0"/>
        </a:xfrm>
      </p:grpSpPr>
      <p:sp>
        <p:nvSpPr>
          <p:cNvPr id="1545" name="Google Shape;1545;p125"/>
          <p:cNvSpPr txBox="1"/>
          <p:nvPr>
            <p:ph type="title"/>
          </p:nvPr>
        </p:nvSpPr>
        <p:spPr>
          <a:xfrm>
            <a:off x="627784" y="317839"/>
            <a:ext cx="6881400" cy="7812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Reaction Mechanisms</a:t>
            </a:r>
            <a:endParaRPr/>
          </a:p>
        </p:txBody>
      </p:sp>
      <p:sp>
        <p:nvSpPr>
          <p:cNvPr id="1546" name="Google Shape;1546;p125"/>
          <p:cNvSpPr/>
          <p:nvPr/>
        </p:nvSpPr>
        <p:spPr>
          <a:xfrm>
            <a:off x="355600" y="1265382"/>
            <a:ext cx="7578300" cy="4524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rate law for a reaction is found to be Rate = k[A]</a:t>
            </a:r>
            <a:r>
              <a:rPr b="0" baseline="30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[B].  What is the intermediate?  Which of the following mechanisms gives this rate law?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I.  	A  +  B  </a:t>
            </a:r>
            <a:r>
              <a:rPr b="1" i="0" lang="en-US" sz="18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E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E  +  B  → C  +  D  (slow)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II.	A  +  B  </a:t>
            </a:r>
            <a:r>
              <a:rPr b="1" i="0" lang="en-US" sz="1800" u="none" cap="none" strike="noStrike">
                <a:solidFill>
                  <a:schemeClr val="dk1"/>
                </a:solidFill>
                <a:latin typeface="Rockwell"/>
                <a:ea typeface="Rockwell"/>
                <a:cs typeface="Rockwell"/>
                <a:sym typeface="Rockwell"/>
              </a:rPr>
              <a:t>⇄ </a:t>
            </a:r>
            <a:r>
              <a:rPr b="0" i="0" lang="en-US" sz="1800" u="none" cap="none" strike="noStrike">
                <a:solidFill>
                  <a:schemeClr val="dk1"/>
                </a:solidFill>
                <a:latin typeface="Rockwell"/>
                <a:ea typeface="Rockwell"/>
                <a:cs typeface="Rockwell"/>
                <a:sym typeface="Rockwell"/>
              </a:rPr>
              <a:t> E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E  +  A  → C  +  D  (slow)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III.	A  +  A  →  E (slow)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E  +  B  → C  +  D  (fast)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A.  I</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B.  II</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  III</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D.  Two of these</a:t>
            </a:r>
            <a:endParaRPr b="0" i="0" sz="1400" u="none" cap="none" strike="noStrike">
              <a:solidFill>
                <a:srgbClr val="000000"/>
              </a:solidFill>
              <a:latin typeface="Arial"/>
              <a:ea typeface="Arial"/>
              <a:cs typeface="Arial"/>
              <a:sym typeface="Arial"/>
            </a:endParaRPr>
          </a:p>
        </p:txBody>
      </p:sp>
      <p:sp>
        <p:nvSpPr>
          <p:cNvPr id="1547" name="Google Shape;1547;p125"/>
          <p:cNvSpPr txBox="1"/>
          <p:nvPr/>
        </p:nvSpPr>
        <p:spPr>
          <a:xfrm>
            <a:off x="4294911" y="2198255"/>
            <a:ext cx="4405800" cy="3785700"/>
          </a:xfrm>
          <a:prstGeom prst="rect">
            <a:avLst/>
          </a:prstGeom>
          <a:solidFill>
            <a:schemeClr val="accent4"/>
          </a:solidFill>
          <a:ln cap="flat" cmpd="sng" w="25400">
            <a:solidFill>
              <a:srgbClr val="6F6F4A"/>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lt1"/>
                </a:solidFill>
                <a:latin typeface="Rockwell"/>
                <a:ea typeface="Rockwell"/>
                <a:cs typeface="Rockwell"/>
                <a:sym typeface="Rockwell"/>
              </a:rPr>
              <a:t>Answer:  E is the intermediate.  Only Mechanism II is consistent with the rate law. Whenever a fast equilibrium step producing an intermediate precedes the slow rate determining step and we want to remove the intermediate from the rate law, we can solve for the concentration of the intermediate by assuming that an equilibrium is established in the fast step.  The concentration of the intermediate in the rate determining slow step can be replaced with an expression derived from the equilibrium constant   [E] =K</a:t>
            </a:r>
            <a:r>
              <a:rPr b="0" baseline="-25000" i="0" lang="en-US" sz="1600" u="none" cap="none" strike="noStrike">
                <a:solidFill>
                  <a:schemeClr val="lt1"/>
                </a:solidFill>
                <a:latin typeface="Rockwell"/>
                <a:ea typeface="Rockwell"/>
                <a:cs typeface="Rockwell"/>
                <a:sym typeface="Rockwell"/>
              </a:rPr>
              <a:t>eq</a:t>
            </a:r>
            <a:r>
              <a:rPr b="0" i="0" lang="en-US" sz="1600" u="none" cap="none" strike="noStrike">
                <a:solidFill>
                  <a:schemeClr val="lt1"/>
                </a:solidFill>
                <a:latin typeface="Rockwell"/>
                <a:ea typeface="Rockwell"/>
                <a:cs typeface="Rockwell"/>
                <a:sym typeface="Rockwell"/>
              </a:rPr>
              <a:t>[A][B].  This substitution gives us the desired rate law: rate = k’[A]</a:t>
            </a:r>
            <a:r>
              <a:rPr b="0" baseline="30000" i="0" lang="en-US" sz="1600" u="none" cap="none" strike="noStrike">
                <a:solidFill>
                  <a:schemeClr val="lt1"/>
                </a:solidFill>
                <a:latin typeface="Rockwell"/>
                <a:ea typeface="Rockwell"/>
                <a:cs typeface="Rockwell"/>
                <a:sym typeface="Rockwell"/>
              </a:rPr>
              <a:t>2</a:t>
            </a:r>
            <a:r>
              <a:rPr b="0" i="0" lang="en-US" sz="1600" u="none" cap="none" strike="noStrike">
                <a:solidFill>
                  <a:schemeClr val="lt1"/>
                </a:solidFill>
                <a:latin typeface="Rockwell"/>
                <a:ea typeface="Rockwell"/>
                <a:cs typeface="Rockwell"/>
                <a:sym typeface="Rockwell"/>
              </a:rPr>
              <a:t>[B]</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1" sz="1600" u="none" cap="none" strike="noStrike">
              <a:solidFill>
                <a:schemeClr val="lt1"/>
              </a:solidFill>
              <a:latin typeface="Rockwell"/>
              <a:ea typeface="Rockwell"/>
              <a:cs typeface="Rockwell"/>
              <a:sym typeface="Rockwell"/>
            </a:endParaRPr>
          </a:p>
        </p:txBody>
      </p:sp>
      <p:sp>
        <p:nvSpPr>
          <p:cNvPr id="1548" name="Google Shape;1548;p125"/>
          <p:cNvSpPr txBox="1"/>
          <p:nvPr/>
        </p:nvSpPr>
        <p:spPr>
          <a:xfrm>
            <a:off x="0" y="6121178"/>
            <a:ext cx="92547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a:t>
            </a:r>
            <a:r>
              <a:rPr b="1" i="0" lang="en-US" sz="1400" u="none" cap="none" strike="noStrike">
                <a:solidFill>
                  <a:schemeClr val="dk1"/>
                </a:solidFill>
                <a:latin typeface="Rockwell"/>
                <a:ea typeface="Rockwell"/>
                <a:cs typeface="Rockwell"/>
                <a:sym typeface="Rockwell"/>
              </a:rPr>
              <a:t> </a:t>
            </a:r>
            <a:r>
              <a:rPr b="0" i="0" lang="en-US" sz="1400" u="none" cap="none" strike="noStrike">
                <a:solidFill>
                  <a:schemeClr val="dk1"/>
                </a:solidFill>
                <a:latin typeface="Rockwell"/>
                <a:ea typeface="Rockwell"/>
                <a:cs typeface="Rockwell"/>
                <a:sym typeface="Rockwell"/>
              </a:rPr>
              <a:t>4.7 The student is able to evaluate alternative explanations, as expressed by reaction mechanisms, to determine which are consistent with data regarding the overall rate of a reaction, and data that can be used to infer the presence of a reaction intermediate.</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549" name="Google Shape;1549;p125"/>
          <p:cNvSpPr txBox="1"/>
          <p:nvPr/>
        </p:nvSpPr>
        <p:spPr>
          <a:xfrm>
            <a:off x="8036119" y="-56659"/>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550" name="Google Shape;1550;p125"/>
          <p:cNvSpPr txBox="1"/>
          <p:nvPr/>
        </p:nvSpPr>
        <p:spPr>
          <a:xfrm>
            <a:off x="8120735"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4" name="Shape 1554"/>
        <p:cNvGrpSpPr/>
        <p:nvPr/>
      </p:nvGrpSpPr>
      <p:grpSpPr>
        <a:xfrm>
          <a:off x="0" y="0"/>
          <a:ext cx="0" cy="0"/>
          <a:chOff x="0" y="0"/>
          <a:chExt cx="0" cy="0"/>
        </a:xfrm>
      </p:grpSpPr>
      <p:sp>
        <p:nvSpPr>
          <p:cNvPr id="1555" name="Google Shape;1555;p126"/>
          <p:cNvSpPr txBox="1"/>
          <p:nvPr>
            <p:ph type="title"/>
          </p:nvPr>
        </p:nvSpPr>
        <p:spPr>
          <a:xfrm>
            <a:off x="230763" y="911084"/>
            <a:ext cx="7556400" cy="439500"/>
          </a:xfrm>
          <a:prstGeom prst="rect">
            <a:avLst/>
          </a:prstGeom>
          <a:noFill/>
          <a:ln>
            <a:noFill/>
          </a:ln>
        </p:spPr>
        <p:txBody>
          <a:bodyPr anchorCtr="0" anchor="t" bIns="45700" lIns="91425" spcFirstLastPara="1" rIns="91425" wrap="square" tIns="45700">
            <a:noAutofit/>
          </a:bodyPr>
          <a:lstStyle/>
          <a:p>
            <a:pPr indent="0" lvl="1" marL="0" rtl="0" algn="l">
              <a:lnSpc>
                <a:spcPct val="100000"/>
              </a:lnSpc>
              <a:spcBef>
                <a:spcPts val="0"/>
              </a:spcBef>
              <a:spcAft>
                <a:spcPts val="0"/>
              </a:spcAft>
              <a:buSzPts val="1400"/>
              <a:buNone/>
            </a:pPr>
            <a:r>
              <a:rPr lang="en-US" sz="1400">
                <a:latin typeface="Rockwell"/>
                <a:ea typeface="Rockwell"/>
                <a:cs typeface="Rockwell"/>
                <a:sym typeface="Rockwell"/>
              </a:rPr>
              <a:t>Draw and label axes for the energy profiles below.  Match the curves with the appropriate description.</a:t>
            </a:r>
            <a:endParaRPr sz="1400">
              <a:latin typeface="Rockwell"/>
              <a:ea typeface="Rockwell"/>
              <a:cs typeface="Rockwell"/>
              <a:sym typeface="Rockwell"/>
            </a:endParaRPr>
          </a:p>
        </p:txBody>
      </p:sp>
      <p:graphicFrame>
        <p:nvGraphicFramePr>
          <p:cNvPr id="1556" name="Google Shape;1556;p126"/>
          <p:cNvGraphicFramePr/>
          <p:nvPr/>
        </p:nvGraphicFramePr>
        <p:xfrm>
          <a:off x="376720" y="1459342"/>
          <a:ext cx="3000000" cy="3000000"/>
        </p:xfrm>
        <a:graphic>
          <a:graphicData uri="http://schemas.openxmlformats.org/drawingml/2006/table">
            <a:tbl>
              <a:tblPr bandRow="1" firstCol="1" firstRow="1">
                <a:noFill/>
                <a:tableStyleId>{87A11DEB-E3CD-4118-B5E7-ECB436E71137}</a:tableStyleId>
              </a:tblPr>
              <a:tblGrid>
                <a:gridCol w="3718000"/>
                <a:gridCol w="3718000"/>
              </a:tblGrid>
              <a:tr h="517250">
                <a:tc>
                  <a:txBody>
                    <a:bodyPr/>
                    <a:lstStyle/>
                    <a:p>
                      <a:pPr indent="-228600" lvl="0" marL="228600" marR="0" rtl="0" algn="l">
                        <a:lnSpc>
                          <a:spcPct val="115000"/>
                        </a:lnSpc>
                        <a:spcBef>
                          <a:spcPts val="0"/>
                        </a:spcBef>
                        <a:spcAft>
                          <a:spcPts val="0"/>
                        </a:spcAft>
                        <a:buClr>
                          <a:schemeClr val="dk1"/>
                        </a:buClr>
                        <a:buSzPts val="1400"/>
                        <a:buFont typeface="Rockwell"/>
                        <a:buAutoNum type="alphaUcPeriod"/>
                      </a:pPr>
                      <a:r>
                        <a:rPr b="1" lang="en-US" sz="1400" u="none" cap="none" strike="noStrike">
                          <a:solidFill>
                            <a:schemeClr val="dk1"/>
                          </a:solidFill>
                          <a:latin typeface="Rockwell"/>
                          <a:ea typeface="Rockwell"/>
                          <a:cs typeface="Rockwell"/>
                          <a:sym typeface="Rockwell"/>
                        </a:rPr>
                        <a:t>exothermic reaction with a 2 step mechanism where   the first step is slow.</a:t>
                      </a:r>
                      <a:endParaRPr b="1" sz="1400" u="none" cap="none" strike="noStrike">
                        <a:solidFill>
                          <a:schemeClr val="dk1"/>
                        </a:solidFill>
                        <a:latin typeface="Rockwell"/>
                        <a:ea typeface="Rockwell"/>
                        <a:cs typeface="Rockwell"/>
                        <a:sym typeface="Rockwell"/>
                      </a:endParaRPr>
                    </a:p>
                  </a:txBody>
                  <a:tcPr marT="0" marB="0" marR="35850" marL="35850"/>
                </a:tc>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4"/>
                      </a:pPr>
                      <a:r>
                        <a:rPr b="1" lang="en-US" sz="1400" u="none" cap="none" strike="noStrike">
                          <a:solidFill>
                            <a:schemeClr val="dk1"/>
                          </a:solidFill>
                          <a:latin typeface="Rockwell"/>
                          <a:ea typeface="Rockwell"/>
                          <a:cs typeface="Rockwell"/>
                          <a:sym typeface="Rockwell"/>
                        </a:rPr>
                        <a:t>endothermic reaction with a 2 step mechanism where the first step is slow.</a:t>
                      </a:r>
                      <a:endParaRPr b="1" sz="1400" u="none" cap="none" strike="noStrike">
                        <a:solidFill>
                          <a:schemeClr val="dk1"/>
                        </a:solidFill>
                        <a:latin typeface="Rockwell"/>
                        <a:ea typeface="Rockwell"/>
                        <a:cs typeface="Rockwell"/>
                        <a:sym typeface="Rockwell"/>
                      </a:endParaRPr>
                    </a:p>
                  </a:txBody>
                  <a:tcPr marT="0" marB="0" marR="35850" marL="35850"/>
                </a:tc>
              </a:tr>
              <a:tr h="510750">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2"/>
                      </a:pPr>
                      <a:r>
                        <a:rPr b="1" lang="en-US" sz="1400" u="none" cap="none" strike="noStrike">
                          <a:solidFill>
                            <a:schemeClr val="dk1"/>
                          </a:solidFill>
                          <a:latin typeface="Rockwell"/>
                          <a:ea typeface="Rockwell"/>
                          <a:cs typeface="Rockwell"/>
                          <a:sym typeface="Rockwell"/>
                        </a:rPr>
                        <a:t>endothermic reaction with a 2 step mechanism where the second step is slow</a:t>
                      </a:r>
                      <a:r>
                        <a:rPr b="1" lang="en-US" sz="1400" u="none" cap="none" strike="noStrike">
                          <a:latin typeface="Rockwell"/>
                          <a:ea typeface="Rockwell"/>
                          <a:cs typeface="Rockwell"/>
                          <a:sym typeface="Rockwell"/>
                        </a:rPr>
                        <a:t>.</a:t>
                      </a:r>
                      <a:endParaRPr b="1" sz="1400" u="none" cap="none" strike="noStrike">
                        <a:solidFill>
                          <a:srgbClr val="000000"/>
                        </a:solidFill>
                        <a:latin typeface="Rockwell"/>
                        <a:ea typeface="Rockwell"/>
                        <a:cs typeface="Rockwell"/>
                        <a:sym typeface="Rockwell"/>
                      </a:endParaRPr>
                    </a:p>
                  </a:txBody>
                  <a:tcPr marT="0" marB="0" marR="35850" marL="35850"/>
                </a:tc>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5"/>
                      </a:pPr>
                      <a:r>
                        <a:rPr b="1" lang="en-US" sz="1400" u="none" cap="none" strike="noStrike">
                          <a:solidFill>
                            <a:schemeClr val="dk1"/>
                          </a:solidFill>
                          <a:latin typeface="Rockwell"/>
                          <a:ea typeface="Rockwell"/>
                          <a:cs typeface="Rockwell"/>
                          <a:sym typeface="Rockwell"/>
                        </a:rPr>
                        <a:t>exothermic reaction with a 1 step mechanism.</a:t>
                      </a:r>
                      <a:endParaRPr b="1" sz="1400" u="none" cap="none" strike="noStrike">
                        <a:solidFill>
                          <a:schemeClr val="dk1"/>
                        </a:solidFill>
                        <a:latin typeface="Rockwell"/>
                        <a:ea typeface="Rockwell"/>
                        <a:cs typeface="Rockwell"/>
                        <a:sym typeface="Rockwell"/>
                      </a:endParaRPr>
                    </a:p>
                  </a:txBody>
                  <a:tcPr marT="0" marB="0" marR="35850" marL="35850"/>
                </a:tc>
              </a:tr>
              <a:tr h="531575">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3"/>
                      </a:pPr>
                      <a:r>
                        <a:rPr b="1" lang="en-US" sz="1400" u="none" cap="none" strike="noStrike">
                          <a:solidFill>
                            <a:schemeClr val="dk1"/>
                          </a:solidFill>
                          <a:latin typeface="Rockwell"/>
                          <a:ea typeface="Rockwell"/>
                          <a:cs typeface="Rockwell"/>
                          <a:sym typeface="Rockwell"/>
                        </a:rPr>
                        <a:t>exothermic reaction with a 2 step mechanism where   the second step is slow.</a:t>
                      </a:r>
                      <a:endParaRPr b="1" sz="1400" u="none" cap="none" strike="noStrike">
                        <a:solidFill>
                          <a:schemeClr val="dk1"/>
                        </a:solidFill>
                        <a:latin typeface="Rockwell"/>
                        <a:ea typeface="Rockwell"/>
                        <a:cs typeface="Rockwell"/>
                        <a:sym typeface="Rockwell"/>
                      </a:endParaRPr>
                    </a:p>
                  </a:txBody>
                  <a:tcPr marT="0" marB="0" marR="35850" marL="35850"/>
                </a:tc>
                <a:tc>
                  <a:txBody>
                    <a:bodyPr/>
                    <a:lstStyle/>
                    <a:p>
                      <a:pPr indent="-228600" lvl="0" marL="228600" marR="0" rtl="0" algn="l">
                        <a:lnSpc>
                          <a:spcPct val="115000"/>
                        </a:lnSpc>
                        <a:spcBef>
                          <a:spcPts val="0"/>
                        </a:spcBef>
                        <a:spcAft>
                          <a:spcPts val="0"/>
                        </a:spcAft>
                        <a:buClr>
                          <a:schemeClr val="dk1"/>
                        </a:buClr>
                        <a:buSzPts val="1400"/>
                        <a:buFont typeface="Rockwell"/>
                        <a:buAutoNum type="alphaUcPeriod" startAt="6"/>
                      </a:pPr>
                      <a:r>
                        <a:rPr b="1" lang="en-US" sz="1400" u="none" cap="none" strike="noStrike">
                          <a:solidFill>
                            <a:schemeClr val="dk1"/>
                          </a:solidFill>
                          <a:latin typeface="Rockwell"/>
                          <a:ea typeface="Rockwell"/>
                          <a:cs typeface="Rockwell"/>
                          <a:sym typeface="Rockwell"/>
                        </a:rPr>
                        <a:t>endothermic reaction with a 1 step mechanism.</a:t>
                      </a:r>
                      <a:endParaRPr b="1" sz="1400" u="none" cap="none" strike="noStrike">
                        <a:solidFill>
                          <a:schemeClr val="dk1"/>
                        </a:solidFill>
                        <a:latin typeface="Rockwell"/>
                        <a:ea typeface="Rockwell"/>
                        <a:cs typeface="Rockwell"/>
                        <a:sym typeface="Rockwell"/>
                      </a:endParaRPr>
                    </a:p>
                  </a:txBody>
                  <a:tcPr marT="0" marB="0" marR="35850" marL="35850"/>
                </a:tc>
              </a:tr>
            </a:tbl>
          </a:graphicData>
        </a:graphic>
      </p:graphicFrame>
      <p:sp>
        <p:nvSpPr>
          <p:cNvPr id="1557" name="Google Shape;1557;p126"/>
          <p:cNvSpPr/>
          <p:nvPr/>
        </p:nvSpPr>
        <p:spPr>
          <a:xfrm>
            <a:off x="147782" y="6488668"/>
            <a:ext cx="85992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4.7  Cont.                                </a:t>
            </a:r>
            <a:r>
              <a:rPr b="0" i="0" lang="en-US" sz="1100" u="none" cap="none" strike="noStrike">
                <a:solidFill>
                  <a:schemeClr val="dk1"/>
                </a:solidFill>
                <a:latin typeface="Rockwell"/>
                <a:ea typeface="Rockwell"/>
                <a:cs typeface="Rockwell"/>
                <a:sym typeface="Rockwell"/>
              </a:rPr>
              <a:t>Dena K. Leggett, PhD Advanced Chemistry Teacher Allen High School Copyright 2015     </a:t>
            </a:r>
            <a:endParaRPr b="0" i="0" sz="1100" u="none" cap="none" strike="noStrike">
              <a:solidFill>
                <a:schemeClr val="dk1"/>
              </a:solidFill>
              <a:latin typeface="Rockwell"/>
              <a:ea typeface="Rockwell"/>
              <a:cs typeface="Rockwell"/>
              <a:sym typeface="Rockwell"/>
            </a:endParaRPr>
          </a:p>
        </p:txBody>
      </p:sp>
      <p:sp>
        <p:nvSpPr>
          <p:cNvPr id="1558" name="Google Shape;1558;p126"/>
          <p:cNvSpPr txBox="1"/>
          <p:nvPr/>
        </p:nvSpPr>
        <p:spPr>
          <a:xfrm>
            <a:off x="822036" y="299857"/>
            <a:ext cx="6545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Reaction Mechanisms and Energy Profiles – Practice Problem</a:t>
            </a:r>
            <a:endParaRPr b="0" i="0" sz="1800" u="none" cap="none" strike="noStrike">
              <a:solidFill>
                <a:schemeClr val="dk1"/>
              </a:solidFill>
              <a:latin typeface="Rockwell"/>
              <a:ea typeface="Rockwell"/>
              <a:cs typeface="Rockwell"/>
              <a:sym typeface="Rockwell"/>
            </a:endParaRPr>
          </a:p>
        </p:txBody>
      </p:sp>
      <p:sp>
        <p:nvSpPr>
          <p:cNvPr id="1559" name="Google Shape;1559;p126"/>
          <p:cNvSpPr/>
          <p:nvPr/>
        </p:nvSpPr>
        <p:spPr>
          <a:xfrm>
            <a:off x="1549978" y="3967019"/>
            <a:ext cx="666750" cy="623504"/>
          </a:xfrm>
          <a:custGeom>
            <a:rect b="b" l="l" r="r" t="t"/>
            <a:pathLst>
              <a:path extrusionOk="0" h="623504" w="666750">
                <a:moveTo>
                  <a:pt x="0" y="581865"/>
                </a:moveTo>
                <a:cubicBezTo>
                  <a:pt x="56356" y="620758"/>
                  <a:pt x="112713" y="659652"/>
                  <a:pt x="161925" y="562815"/>
                </a:cubicBezTo>
                <a:cubicBezTo>
                  <a:pt x="211137" y="465978"/>
                  <a:pt x="255588" y="23065"/>
                  <a:pt x="295275" y="840"/>
                </a:cubicBezTo>
                <a:cubicBezTo>
                  <a:pt x="334962" y="-21385"/>
                  <a:pt x="363538" y="404065"/>
                  <a:pt x="400050" y="429465"/>
                </a:cubicBezTo>
                <a:cubicBezTo>
                  <a:pt x="436562" y="454865"/>
                  <a:pt x="481013" y="143715"/>
                  <a:pt x="514350" y="153240"/>
                </a:cubicBezTo>
                <a:cubicBezTo>
                  <a:pt x="547688" y="162765"/>
                  <a:pt x="574675" y="424703"/>
                  <a:pt x="600075" y="486615"/>
                </a:cubicBezTo>
                <a:cubicBezTo>
                  <a:pt x="625475" y="548527"/>
                  <a:pt x="654050" y="518365"/>
                  <a:pt x="666750" y="524715"/>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60" name="Google Shape;1560;p126"/>
          <p:cNvSpPr/>
          <p:nvPr/>
        </p:nvSpPr>
        <p:spPr>
          <a:xfrm>
            <a:off x="3774586" y="3648432"/>
            <a:ext cx="914400" cy="1102544"/>
          </a:xfrm>
          <a:custGeom>
            <a:rect b="b" l="l" r="r" t="t"/>
            <a:pathLst>
              <a:path extrusionOk="0" h="1102544" w="914400">
                <a:moveTo>
                  <a:pt x="0" y="515544"/>
                </a:moveTo>
                <a:cubicBezTo>
                  <a:pt x="76994" y="522688"/>
                  <a:pt x="153988" y="529832"/>
                  <a:pt x="209550" y="467919"/>
                </a:cubicBezTo>
                <a:cubicBezTo>
                  <a:pt x="265113" y="406006"/>
                  <a:pt x="292100" y="88506"/>
                  <a:pt x="333375" y="144069"/>
                </a:cubicBezTo>
                <a:cubicBezTo>
                  <a:pt x="374650" y="199631"/>
                  <a:pt x="409575" y="825107"/>
                  <a:pt x="457200" y="801294"/>
                </a:cubicBezTo>
                <a:cubicBezTo>
                  <a:pt x="504825" y="777482"/>
                  <a:pt x="566738" y="-35318"/>
                  <a:pt x="619125" y="1194"/>
                </a:cubicBezTo>
                <a:cubicBezTo>
                  <a:pt x="671512" y="37706"/>
                  <a:pt x="722313" y="847332"/>
                  <a:pt x="771525" y="1020369"/>
                </a:cubicBezTo>
                <a:cubicBezTo>
                  <a:pt x="820738" y="1193407"/>
                  <a:pt x="914400" y="1039419"/>
                  <a:pt x="914400" y="1039419"/>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61" name="Google Shape;1561;p126"/>
          <p:cNvSpPr/>
          <p:nvPr/>
        </p:nvSpPr>
        <p:spPr>
          <a:xfrm>
            <a:off x="6337444" y="3877310"/>
            <a:ext cx="647700" cy="810014"/>
          </a:xfrm>
          <a:custGeom>
            <a:rect b="b" l="l" r="r" t="t"/>
            <a:pathLst>
              <a:path extrusionOk="0" h="810014" w="647700">
                <a:moveTo>
                  <a:pt x="0" y="781896"/>
                </a:moveTo>
                <a:cubicBezTo>
                  <a:pt x="68262" y="813646"/>
                  <a:pt x="136525" y="845396"/>
                  <a:pt x="200025" y="715221"/>
                </a:cubicBezTo>
                <a:cubicBezTo>
                  <a:pt x="263525" y="585046"/>
                  <a:pt x="325438" y="24658"/>
                  <a:pt x="381000" y="846"/>
                </a:cubicBezTo>
                <a:cubicBezTo>
                  <a:pt x="436562" y="-22966"/>
                  <a:pt x="488950" y="462809"/>
                  <a:pt x="533400" y="572346"/>
                </a:cubicBezTo>
                <a:cubicBezTo>
                  <a:pt x="577850" y="681883"/>
                  <a:pt x="628650" y="646959"/>
                  <a:pt x="647700" y="658071"/>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62" name="Google Shape;1562;p126"/>
          <p:cNvSpPr/>
          <p:nvPr/>
        </p:nvSpPr>
        <p:spPr>
          <a:xfrm>
            <a:off x="6337444" y="5269519"/>
            <a:ext cx="904875" cy="857519"/>
          </a:xfrm>
          <a:custGeom>
            <a:rect b="b" l="l" r="r" t="t"/>
            <a:pathLst>
              <a:path extrusionOk="0" h="857519" w="904875">
                <a:moveTo>
                  <a:pt x="0" y="562244"/>
                </a:moveTo>
                <a:cubicBezTo>
                  <a:pt x="73819" y="594787"/>
                  <a:pt x="147638" y="627331"/>
                  <a:pt x="209550" y="533669"/>
                </a:cubicBezTo>
                <a:cubicBezTo>
                  <a:pt x="271462" y="440007"/>
                  <a:pt x="320675" y="12969"/>
                  <a:pt x="371475" y="269"/>
                </a:cubicBezTo>
                <a:cubicBezTo>
                  <a:pt x="422275" y="-12431"/>
                  <a:pt x="465138" y="427307"/>
                  <a:pt x="514350" y="457469"/>
                </a:cubicBezTo>
                <a:cubicBezTo>
                  <a:pt x="563562" y="487631"/>
                  <a:pt x="625475" y="127269"/>
                  <a:pt x="666750" y="181244"/>
                </a:cubicBezTo>
                <a:cubicBezTo>
                  <a:pt x="708025" y="235219"/>
                  <a:pt x="722313" y="668607"/>
                  <a:pt x="762000" y="781319"/>
                </a:cubicBezTo>
                <a:cubicBezTo>
                  <a:pt x="801688" y="894032"/>
                  <a:pt x="882650" y="840057"/>
                  <a:pt x="904875" y="857519"/>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63" name="Google Shape;1563;p126"/>
          <p:cNvSpPr/>
          <p:nvPr/>
        </p:nvSpPr>
        <p:spPr>
          <a:xfrm>
            <a:off x="1661103" y="5160241"/>
            <a:ext cx="704850" cy="978695"/>
          </a:xfrm>
          <a:custGeom>
            <a:rect b="b" l="l" r="r" t="t"/>
            <a:pathLst>
              <a:path extrusionOk="0" h="978695" w="704850">
                <a:moveTo>
                  <a:pt x="0" y="530329"/>
                </a:moveTo>
                <a:cubicBezTo>
                  <a:pt x="57944" y="535885"/>
                  <a:pt x="115888" y="541441"/>
                  <a:pt x="171450" y="454129"/>
                </a:cubicBezTo>
                <a:cubicBezTo>
                  <a:pt x="227012" y="366817"/>
                  <a:pt x="274638" y="-57046"/>
                  <a:pt x="333375" y="6454"/>
                </a:cubicBezTo>
                <a:cubicBezTo>
                  <a:pt x="392113" y="69954"/>
                  <a:pt x="461963" y="673204"/>
                  <a:pt x="523875" y="835129"/>
                </a:cubicBezTo>
                <a:cubicBezTo>
                  <a:pt x="585788" y="997054"/>
                  <a:pt x="704850" y="978004"/>
                  <a:pt x="704850" y="978004"/>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64" name="Google Shape;1564;p126"/>
          <p:cNvSpPr/>
          <p:nvPr/>
        </p:nvSpPr>
        <p:spPr>
          <a:xfrm>
            <a:off x="3846023" y="5176174"/>
            <a:ext cx="771525" cy="951127"/>
          </a:xfrm>
          <a:custGeom>
            <a:rect b="b" l="l" r="r" t="t"/>
            <a:pathLst>
              <a:path extrusionOk="0" h="951127" w="771525">
                <a:moveTo>
                  <a:pt x="0" y="944418"/>
                </a:moveTo>
                <a:cubicBezTo>
                  <a:pt x="69850" y="954737"/>
                  <a:pt x="139700" y="965056"/>
                  <a:pt x="190500" y="877743"/>
                </a:cubicBezTo>
                <a:cubicBezTo>
                  <a:pt x="241300" y="790430"/>
                  <a:pt x="268288" y="425305"/>
                  <a:pt x="304800" y="420543"/>
                </a:cubicBezTo>
                <a:cubicBezTo>
                  <a:pt x="341313" y="415780"/>
                  <a:pt x="368300" y="919018"/>
                  <a:pt x="409575" y="849168"/>
                </a:cubicBezTo>
                <a:cubicBezTo>
                  <a:pt x="450850" y="779318"/>
                  <a:pt x="512763" y="34780"/>
                  <a:pt x="552450" y="1443"/>
                </a:cubicBezTo>
                <a:cubicBezTo>
                  <a:pt x="592137" y="-31894"/>
                  <a:pt x="611188" y="522143"/>
                  <a:pt x="647700" y="649143"/>
                </a:cubicBezTo>
                <a:cubicBezTo>
                  <a:pt x="684213" y="776143"/>
                  <a:pt x="750888" y="747568"/>
                  <a:pt x="771525" y="763443"/>
                </a:cubicBezTo>
              </a:path>
            </a:pathLst>
          </a:custGeom>
          <a:noFill/>
          <a:ln cap="flat" cmpd="sng" w="25400">
            <a:solidFill>
              <a:srgbClr val="4A254A"/>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
        <p:nvSpPr>
          <p:cNvPr id="1565" name="Google Shape;1565;p126"/>
          <p:cNvSpPr txBox="1"/>
          <p:nvPr/>
        </p:nvSpPr>
        <p:spPr>
          <a:xfrm>
            <a:off x="5685006" y="5548291"/>
            <a:ext cx="33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A</a:t>
            </a:r>
            <a:endParaRPr b="0" i="0" sz="1800" u="none" cap="none" strike="noStrike">
              <a:solidFill>
                <a:srgbClr val="FF0000"/>
              </a:solidFill>
              <a:latin typeface="Rockwell"/>
              <a:ea typeface="Rockwell"/>
              <a:cs typeface="Rockwell"/>
              <a:sym typeface="Rockwell"/>
            </a:endParaRPr>
          </a:p>
        </p:txBody>
      </p:sp>
      <p:sp>
        <p:nvSpPr>
          <p:cNvPr id="1566" name="Google Shape;1566;p126"/>
          <p:cNvSpPr txBox="1"/>
          <p:nvPr/>
        </p:nvSpPr>
        <p:spPr>
          <a:xfrm>
            <a:off x="5667128" y="4167844"/>
            <a:ext cx="32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F</a:t>
            </a:r>
            <a:endParaRPr b="0" i="0" sz="1800" u="none" cap="none" strike="noStrike">
              <a:solidFill>
                <a:srgbClr val="FF0000"/>
              </a:solidFill>
              <a:latin typeface="Rockwell"/>
              <a:ea typeface="Rockwell"/>
              <a:cs typeface="Rockwell"/>
              <a:sym typeface="Rockwell"/>
            </a:endParaRPr>
          </a:p>
        </p:txBody>
      </p:sp>
      <p:sp>
        <p:nvSpPr>
          <p:cNvPr id="1567" name="Google Shape;1567;p126"/>
          <p:cNvSpPr txBox="1"/>
          <p:nvPr/>
        </p:nvSpPr>
        <p:spPr>
          <a:xfrm>
            <a:off x="3076208" y="5507913"/>
            <a:ext cx="33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B</a:t>
            </a:r>
            <a:endParaRPr b="0" i="0" sz="1400" u="none" cap="none" strike="noStrike">
              <a:solidFill>
                <a:srgbClr val="000000"/>
              </a:solidFill>
              <a:latin typeface="Arial"/>
              <a:ea typeface="Arial"/>
              <a:cs typeface="Arial"/>
              <a:sym typeface="Arial"/>
            </a:endParaRPr>
          </a:p>
        </p:txBody>
      </p:sp>
      <p:sp>
        <p:nvSpPr>
          <p:cNvPr id="1568" name="Google Shape;1568;p126"/>
          <p:cNvSpPr txBox="1"/>
          <p:nvPr/>
        </p:nvSpPr>
        <p:spPr>
          <a:xfrm>
            <a:off x="3085040" y="4137589"/>
            <a:ext cx="351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C</a:t>
            </a:r>
            <a:endParaRPr b="0" i="0" sz="1800" u="none" cap="none" strike="noStrike">
              <a:solidFill>
                <a:srgbClr val="FF0000"/>
              </a:solidFill>
              <a:latin typeface="Rockwell"/>
              <a:ea typeface="Rockwell"/>
              <a:cs typeface="Rockwell"/>
              <a:sym typeface="Rockwell"/>
            </a:endParaRPr>
          </a:p>
        </p:txBody>
      </p:sp>
      <p:sp>
        <p:nvSpPr>
          <p:cNvPr id="1569" name="Google Shape;1569;p126"/>
          <p:cNvSpPr txBox="1"/>
          <p:nvPr/>
        </p:nvSpPr>
        <p:spPr>
          <a:xfrm>
            <a:off x="939219" y="4116856"/>
            <a:ext cx="3513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D</a:t>
            </a:r>
            <a:endParaRPr b="0" i="0" sz="1400" u="none" cap="none" strike="noStrike">
              <a:solidFill>
                <a:srgbClr val="000000"/>
              </a:solidFill>
              <a:latin typeface="Arial"/>
              <a:ea typeface="Arial"/>
              <a:cs typeface="Arial"/>
              <a:sym typeface="Arial"/>
            </a:endParaRPr>
          </a:p>
        </p:txBody>
      </p:sp>
      <p:sp>
        <p:nvSpPr>
          <p:cNvPr id="1570" name="Google Shape;1570;p126"/>
          <p:cNvSpPr txBox="1"/>
          <p:nvPr/>
        </p:nvSpPr>
        <p:spPr>
          <a:xfrm>
            <a:off x="933186" y="5486400"/>
            <a:ext cx="338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FF0000"/>
                </a:solidFill>
                <a:latin typeface="Rockwell"/>
                <a:ea typeface="Rockwell"/>
                <a:cs typeface="Rockwell"/>
                <a:sym typeface="Rockwell"/>
              </a:rPr>
              <a:t>E</a:t>
            </a:r>
            <a:endParaRPr b="0" i="0" sz="1400" u="none" cap="none" strike="noStrike">
              <a:solidFill>
                <a:srgbClr val="000000"/>
              </a:solidFill>
              <a:latin typeface="Arial"/>
              <a:ea typeface="Arial"/>
              <a:cs typeface="Arial"/>
              <a:sym typeface="Arial"/>
            </a:endParaRPr>
          </a:p>
        </p:txBody>
      </p:sp>
      <p:grpSp>
        <p:nvGrpSpPr>
          <p:cNvPr id="1571" name="Google Shape;1571;p126"/>
          <p:cNvGrpSpPr/>
          <p:nvPr/>
        </p:nvGrpSpPr>
        <p:grpSpPr>
          <a:xfrm>
            <a:off x="1228250" y="3898896"/>
            <a:ext cx="1373319" cy="1185000"/>
            <a:chOff x="788063" y="1986036"/>
            <a:chExt cx="1373319" cy="1185000"/>
          </a:xfrm>
        </p:grpSpPr>
        <p:cxnSp>
          <p:nvCxnSpPr>
            <p:cNvPr id="1572" name="Google Shape;1572;p126"/>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573" name="Google Shape;1573;p126"/>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574" name="Google Shape;1574;p126"/>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575" name="Google Shape;1575;p126"/>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576" name="Google Shape;1576;p126"/>
          <p:cNvGrpSpPr/>
          <p:nvPr/>
        </p:nvGrpSpPr>
        <p:grpSpPr>
          <a:xfrm>
            <a:off x="3414252" y="3877383"/>
            <a:ext cx="1373319" cy="1185000"/>
            <a:chOff x="788063" y="1986036"/>
            <a:chExt cx="1373319" cy="1185000"/>
          </a:xfrm>
        </p:grpSpPr>
        <p:cxnSp>
          <p:nvCxnSpPr>
            <p:cNvPr id="1577" name="Google Shape;1577;p126"/>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578" name="Google Shape;1578;p126"/>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579" name="Google Shape;1579;p126"/>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580" name="Google Shape;1580;p126"/>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581" name="Google Shape;1581;p126"/>
          <p:cNvGrpSpPr/>
          <p:nvPr/>
        </p:nvGrpSpPr>
        <p:grpSpPr>
          <a:xfrm>
            <a:off x="6023561" y="3846234"/>
            <a:ext cx="1373319" cy="1185000"/>
            <a:chOff x="788063" y="1986036"/>
            <a:chExt cx="1373319" cy="1185000"/>
          </a:xfrm>
        </p:grpSpPr>
        <p:cxnSp>
          <p:nvCxnSpPr>
            <p:cNvPr id="1582" name="Google Shape;1582;p126"/>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583" name="Google Shape;1583;p126"/>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584" name="Google Shape;1584;p126"/>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585" name="Google Shape;1585;p126"/>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586" name="Google Shape;1586;p126"/>
          <p:cNvGrpSpPr/>
          <p:nvPr/>
        </p:nvGrpSpPr>
        <p:grpSpPr>
          <a:xfrm>
            <a:off x="1259771" y="5263246"/>
            <a:ext cx="1373319" cy="1185000"/>
            <a:chOff x="788063" y="1986036"/>
            <a:chExt cx="1373319" cy="1185000"/>
          </a:xfrm>
        </p:grpSpPr>
        <p:cxnSp>
          <p:nvCxnSpPr>
            <p:cNvPr id="1587" name="Google Shape;1587;p126"/>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588" name="Google Shape;1588;p126"/>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589" name="Google Shape;1589;p126"/>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590" name="Google Shape;1590;p126"/>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591" name="Google Shape;1591;p126"/>
          <p:cNvGrpSpPr/>
          <p:nvPr/>
        </p:nvGrpSpPr>
        <p:grpSpPr>
          <a:xfrm>
            <a:off x="3414763" y="5263246"/>
            <a:ext cx="1373319" cy="1185000"/>
            <a:chOff x="788063" y="1986036"/>
            <a:chExt cx="1373319" cy="1185000"/>
          </a:xfrm>
        </p:grpSpPr>
        <p:cxnSp>
          <p:nvCxnSpPr>
            <p:cNvPr id="1592" name="Google Shape;1592;p126"/>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593" name="Google Shape;1593;p126"/>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594" name="Google Shape;1594;p126"/>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595" name="Google Shape;1595;p126"/>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grpSp>
        <p:nvGrpSpPr>
          <p:cNvPr id="1596" name="Google Shape;1596;p126"/>
          <p:cNvGrpSpPr/>
          <p:nvPr/>
        </p:nvGrpSpPr>
        <p:grpSpPr>
          <a:xfrm>
            <a:off x="6023561" y="5303624"/>
            <a:ext cx="1373319" cy="1185000"/>
            <a:chOff x="788063" y="1986036"/>
            <a:chExt cx="1373319" cy="1185000"/>
          </a:xfrm>
        </p:grpSpPr>
        <p:cxnSp>
          <p:nvCxnSpPr>
            <p:cNvPr id="1597" name="Google Shape;1597;p126"/>
            <p:cNvCxnSpPr/>
            <p:nvPr/>
          </p:nvCxnSpPr>
          <p:spPr>
            <a:xfrm flipH="1" rot="10800000">
              <a:off x="1062182" y="2946336"/>
              <a:ext cx="1099200" cy="9300"/>
            </a:xfrm>
            <a:prstGeom prst="straightConnector1">
              <a:avLst/>
            </a:prstGeom>
            <a:noFill/>
            <a:ln cap="flat" cmpd="sng" w="25400">
              <a:solidFill>
                <a:schemeClr val="accent1"/>
              </a:solidFill>
              <a:prstDash val="solid"/>
              <a:round/>
              <a:headEnd len="sm" w="sm" type="none"/>
              <a:tailEnd len="med" w="med" type="stealth"/>
            </a:ln>
          </p:spPr>
        </p:cxnSp>
        <p:cxnSp>
          <p:nvCxnSpPr>
            <p:cNvPr id="1598" name="Google Shape;1598;p126"/>
            <p:cNvCxnSpPr/>
            <p:nvPr/>
          </p:nvCxnSpPr>
          <p:spPr>
            <a:xfrm rot="10800000">
              <a:off x="1062182" y="1986036"/>
              <a:ext cx="0" cy="969600"/>
            </a:xfrm>
            <a:prstGeom prst="straightConnector1">
              <a:avLst/>
            </a:prstGeom>
            <a:noFill/>
            <a:ln cap="flat" cmpd="sng" w="25400">
              <a:solidFill>
                <a:schemeClr val="accent1"/>
              </a:solidFill>
              <a:prstDash val="solid"/>
              <a:round/>
              <a:headEnd len="sm" w="sm" type="none"/>
              <a:tailEnd len="med" w="med" type="stealth"/>
            </a:ln>
          </p:spPr>
        </p:cxnSp>
        <p:sp>
          <p:nvSpPr>
            <p:cNvPr id="1599" name="Google Shape;1599;p126"/>
            <p:cNvSpPr txBox="1"/>
            <p:nvPr/>
          </p:nvSpPr>
          <p:spPr>
            <a:xfrm>
              <a:off x="1003506" y="2955636"/>
              <a:ext cx="10053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Reaction pathway</a:t>
              </a:r>
              <a:endParaRPr b="0" i="0" sz="800" u="none" cap="none" strike="noStrike">
                <a:solidFill>
                  <a:schemeClr val="dk1"/>
                </a:solidFill>
                <a:latin typeface="Rockwell"/>
                <a:ea typeface="Rockwell"/>
                <a:cs typeface="Rockwell"/>
                <a:sym typeface="Rockwell"/>
              </a:endParaRPr>
            </a:p>
          </p:txBody>
        </p:sp>
        <p:sp>
          <p:nvSpPr>
            <p:cNvPr id="1600" name="Google Shape;1600;p126"/>
            <p:cNvSpPr txBox="1"/>
            <p:nvPr/>
          </p:nvSpPr>
          <p:spPr>
            <a:xfrm rot="-5400000">
              <a:off x="424313" y="2492329"/>
              <a:ext cx="942900" cy="215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800"/>
                <a:buFont typeface="Arial"/>
                <a:buNone/>
              </a:pPr>
              <a:r>
                <a:rPr b="0" i="0" lang="en-US" sz="800" u="none" cap="none" strike="noStrike">
                  <a:solidFill>
                    <a:schemeClr val="dk1"/>
                  </a:solidFill>
                  <a:latin typeface="Rockwell"/>
                  <a:ea typeface="Rockwell"/>
                  <a:cs typeface="Rockwell"/>
                  <a:sym typeface="Rockwell"/>
                </a:rPr>
                <a:t>Potential Energy</a:t>
              </a:r>
              <a:endParaRPr b="0" i="0" sz="800" u="none" cap="none" strike="noStrike">
                <a:solidFill>
                  <a:schemeClr val="dk1"/>
                </a:solidFill>
                <a:latin typeface="Rockwell"/>
                <a:ea typeface="Rockwell"/>
                <a:cs typeface="Rockwell"/>
                <a:sym typeface="Rockwell"/>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9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7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6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4" name="Shape 1604"/>
        <p:cNvGrpSpPr/>
        <p:nvPr/>
      </p:nvGrpSpPr>
      <p:grpSpPr>
        <a:xfrm>
          <a:off x="0" y="0"/>
          <a:ext cx="0" cy="0"/>
          <a:chOff x="0" y="0"/>
          <a:chExt cx="0" cy="0"/>
        </a:xfrm>
      </p:grpSpPr>
      <p:sp>
        <p:nvSpPr>
          <p:cNvPr id="1605" name="Google Shape;1605;p127"/>
          <p:cNvSpPr txBox="1"/>
          <p:nvPr>
            <p:ph type="title"/>
          </p:nvPr>
        </p:nvSpPr>
        <p:spPr>
          <a:xfrm>
            <a:off x="498475" y="163263"/>
            <a:ext cx="6253200" cy="6114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Catalysts</a:t>
            </a:r>
            <a:endParaRPr/>
          </a:p>
        </p:txBody>
      </p:sp>
      <p:sp>
        <p:nvSpPr>
          <p:cNvPr id="1606" name="Google Shape;1606;p127"/>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607" name="Google Shape;1607;p127"/>
          <p:cNvSpPr txBox="1"/>
          <p:nvPr/>
        </p:nvSpPr>
        <p:spPr>
          <a:xfrm>
            <a:off x="-1" y="6319374"/>
            <a:ext cx="9144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4.8 The student can translate among reaction energy profile representations, particulate representations, and symbolic representations (chemical equations) of a chemical reaction occurring in the presence and absence of a catalyst.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608" name="Google Shape;1608;p12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609" name="Google Shape;1609;p12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C:\Users\Bonnie Buchak\Documents\Radnor15\3 AP Chemistry\REVIEW PP Project\5519202549bf9.png" id="1610" name="Google Shape;1610;p127"/>
          <p:cNvPicPr preferRelativeResize="0"/>
          <p:nvPr/>
        </p:nvPicPr>
        <p:blipFill rotWithShape="1">
          <a:blip r:embed="rId5">
            <a:alphaModFix/>
          </a:blip>
          <a:srcRect b="0" l="0" r="0" t="0"/>
          <a:stretch/>
        </p:blipFill>
        <p:spPr>
          <a:xfrm>
            <a:off x="461792" y="3606881"/>
            <a:ext cx="3726996" cy="2476649"/>
          </a:xfrm>
          <a:prstGeom prst="rect">
            <a:avLst/>
          </a:prstGeom>
          <a:noFill/>
          <a:ln cap="flat" cmpd="sng" w="9525">
            <a:solidFill>
              <a:schemeClr val="accent1"/>
            </a:solidFill>
            <a:prstDash val="solid"/>
            <a:round/>
            <a:headEnd len="sm" w="sm" type="none"/>
            <a:tailEnd len="sm" w="sm" type="none"/>
          </a:ln>
        </p:spPr>
      </p:pic>
      <p:sp>
        <p:nvSpPr>
          <p:cNvPr id="1611" name="Google Shape;1611;p127"/>
          <p:cNvSpPr txBox="1"/>
          <p:nvPr/>
        </p:nvSpPr>
        <p:spPr>
          <a:xfrm>
            <a:off x="1515851" y="6034848"/>
            <a:ext cx="1473600" cy="276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Iron based catalyst</a:t>
            </a:r>
            <a:endParaRPr b="0" i="0" sz="1200" u="none" cap="none" strike="noStrike">
              <a:solidFill>
                <a:schemeClr val="dk1"/>
              </a:solidFill>
              <a:latin typeface="Rockwell"/>
              <a:ea typeface="Rockwell"/>
              <a:cs typeface="Rockwell"/>
              <a:sym typeface="Rockwell"/>
            </a:endParaRPr>
          </a:p>
        </p:txBody>
      </p:sp>
      <p:sp>
        <p:nvSpPr>
          <p:cNvPr id="1612" name="Google Shape;1612;p127"/>
          <p:cNvSpPr txBox="1"/>
          <p:nvPr/>
        </p:nvSpPr>
        <p:spPr>
          <a:xfrm>
            <a:off x="661767" y="774514"/>
            <a:ext cx="7196100" cy="1323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600"/>
              <a:buFont typeface="Rockwell"/>
              <a:buAutoNum type="alphaLcPeriod"/>
            </a:pPr>
            <a:r>
              <a:rPr b="0" i="0" lang="en-US" sz="1600" u="none" cap="none" strike="noStrike">
                <a:solidFill>
                  <a:schemeClr val="dk1"/>
                </a:solidFill>
                <a:latin typeface="Rockwell"/>
                <a:ea typeface="Rockwell"/>
                <a:cs typeface="Rockwell"/>
                <a:sym typeface="Rockwell"/>
              </a:rPr>
              <a:t>A catalyst can stabilize a transition state, lowering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the activation energy.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ckwell"/>
              <a:ea typeface="Rockwell"/>
              <a:cs typeface="Rockwell"/>
              <a:sym typeface="Rockwell"/>
            </a:endParaRPr>
          </a:p>
          <a:p>
            <a:pPr indent="-342900" lvl="0" marL="342900" marR="0" rtl="0" algn="l">
              <a:lnSpc>
                <a:spcPct val="100000"/>
              </a:lnSpc>
              <a:spcBef>
                <a:spcPts val="0"/>
              </a:spcBef>
              <a:spcAft>
                <a:spcPts val="0"/>
              </a:spcAft>
              <a:buClr>
                <a:schemeClr val="dk1"/>
              </a:buClr>
              <a:buSzPts val="1600"/>
              <a:buFont typeface="Rockwell"/>
              <a:buAutoNum type="alphaLcPeriod" startAt="2"/>
            </a:pPr>
            <a:r>
              <a:rPr b="0" i="0" lang="en-US" sz="1600" u="none" cap="none" strike="noStrike">
                <a:solidFill>
                  <a:schemeClr val="dk1"/>
                </a:solidFill>
                <a:latin typeface="Rockwell"/>
                <a:ea typeface="Rockwell"/>
                <a:cs typeface="Rockwell"/>
                <a:sym typeface="Rockwell"/>
              </a:rPr>
              <a:t>A catalyst can participate in the formation of a new reaction intermediate,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      providing a new reaction pathway.</a:t>
            </a:r>
            <a:endParaRPr b="0" i="0" sz="1400" u="none" cap="none" strike="noStrike">
              <a:solidFill>
                <a:srgbClr val="000000"/>
              </a:solidFill>
              <a:latin typeface="Arial"/>
              <a:ea typeface="Arial"/>
              <a:cs typeface="Arial"/>
              <a:sym typeface="Arial"/>
            </a:endParaRPr>
          </a:p>
        </p:txBody>
      </p:sp>
      <p:sp>
        <p:nvSpPr>
          <p:cNvPr id="1613" name="Google Shape;1613;p127"/>
          <p:cNvSpPr txBox="1"/>
          <p:nvPr/>
        </p:nvSpPr>
        <p:spPr>
          <a:xfrm>
            <a:off x="447819" y="2201827"/>
            <a:ext cx="8248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The rate of the Haber process for the synthesis of ammonia is increased</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by the use of a heterogeneous catalyst which provides a lower energy pathway.</a:t>
            </a:r>
            <a:endParaRPr b="0" i="0" sz="1800" u="none" cap="none" strike="noStrike">
              <a:solidFill>
                <a:schemeClr val="dk1"/>
              </a:solidFill>
              <a:latin typeface="Rockwell"/>
              <a:ea typeface="Rockwell"/>
              <a:cs typeface="Rockwell"/>
              <a:sym typeface="Rockwell"/>
            </a:endParaRPr>
          </a:p>
        </p:txBody>
      </p:sp>
      <p:pic>
        <p:nvPicPr>
          <p:cNvPr descr="C:\Users\Bonnie Buchak\Documents\Radnor15\3 AP Chemistry\REVIEW PP Project\5519202549bf8.png" id="1614" name="Google Shape;1614;p127"/>
          <p:cNvPicPr preferRelativeResize="0"/>
          <p:nvPr/>
        </p:nvPicPr>
        <p:blipFill rotWithShape="1">
          <a:blip r:embed="rId6">
            <a:alphaModFix/>
          </a:blip>
          <a:srcRect b="0" l="0" r="0" t="0"/>
          <a:stretch/>
        </p:blipFill>
        <p:spPr>
          <a:xfrm>
            <a:off x="4674393" y="3606881"/>
            <a:ext cx="3488508" cy="2519479"/>
          </a:xfrm>
          <a:prstGeom prst="rect">
            <a:avLst/>
          </a:prstGeom>
          <a:noFill/>
          <a:ln cap="flat" cmpd="sng" w="9525">
            <a:solidFill>
              <a:schemeClr val="accent1"/>
            </a:solidFill>
            <a:prstDash val="solid"/>
            <a:round/>
            <a:headEnd len="sm" w="sm" type="none"/>
            <a:tailEnd len="sm" w="sm" type="none"/>
          </a:ln>
        </p:spPr>
      </p:pic>
      <p:pic>
        <p:nvPicPr>
          <p:cNvPr descr="C:\Users\Bonnie Buchak\Documents\Radnor15\3 AP Chemistry\REVIEW PP Project\image006.jpg" id="1615" name="Google Shape;1615;p127"/>
          <p:cNvPicPr preferRelativeResize="0"/>
          <p:nvPr/>
        </p:nvPicPr>
        <p:blipFill rotWithShape="1">
          <a:blip r:embed="rId7">
            <a:alphaModFix/>
          </a:blip>
          <a:srcRect b="0" l="0" r="0" t="0"/>
          <a:stretch/>
        </p:blipFill>
        <p:spPr>
          <a:xfrm>
            <a:off x="5883593" y="250242"/>
            <a:ext cx="1736379" cy="1287592"/>
          </a:xfrm>
          <a:prstGeom prst="rect">
            <a:avLst/>
          </a:prstGeom>
          <a:noFill/>
          <a:ln>
            <a:noFill/>
          </a:ln>
        </p:spPr>
      </p:pic>
      <p:sp>
        <p:nvSpPr>
          <p:cNvPr id="1616" name="Google Shape;1616;p127"/>
          <p:cNvSpPr txBox="1"/>
          <p:nvPr/>
        </p:nvSpPr>
        <p:spPr>
          <a:xfrm>
            <a:off x="1210554" y="3212645"/>
            <a:ext cx="5949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N</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(g)  + 2H</a:t>
            </a:r>
            <a:r>
              <a:rPr b="0" baseline="-25000" i="0" lang="en-US" sz="1800" u="none" cap="none" strike="noStrike">
                <a:solidFill>
                  <a:schemeClr val="dk1"/>
                </a:solidFill>
                <a:latin typeface="Rockwell"/>
                <a:ea typeface="Rockwell"/>
                <a:cs typeface="Rockwell"/>
                <a:sym typeface="Rockwell"/>
              </a:rPr>
              <a:t>2</a:t>
            </a:r>
            <a:r>
              <a:rPr b="0" i="0" lang="en-US" sz="1800" u="none" cap="none" strike="noStrike">
                <a:solidFill>
                  <a:schemeClr val="dk1"/>
                </a:solidFill>
                <a:latin typeface="Rockwell"/>
                <a:ea typeface="Rockwell"/>
                <a:cs typeface="Rockwell"/>
                <a:sym typeface="Rockwell"/>
              </a:rPr>
              <a:t> (g) 🡪 iron-based catalyst + 2NH</a:t>
            </a:r>
            <a:r>
              <a:rPr b="0" baseline="-25000" i="0" lang="en-US" sz="1800" u="none" cap="none" strike="noStrike">
                <a:solidFill>
                  <a:schemeClr val="dk1"/>
                </a:solidFill>
                <a:latin typeface="Rockwell"/>
                <a:ea typeface="Rockwell"/>
                <a:cs typeface="Rockwell"/>
                <a:sym typeface="Rockwell"/>
              </a:rPr>
              <a:t>3 </a:t>
            </a:r>
            <a:r>
              <a:rPr b="0" i="0" lang="en-US" sz="1800" u="none" cap="none" strike="noStrike">
                <a:solidFill>
                  <a:schemeClr val="dk1"/>
                </a:solidFill>
                <a:latin typeface="Rockwell"/>
                <a:ea typeface="Rockwell"/>
                <a:cs typeface="Rockwell"/>
                <a:sym typeface="Rockwell"/>
              </a:rPr>
              <a:t>(g)</a:t>
            </a:r>
            <a:endParaRPr b="0" i="0" sz="1800" u="none" cap="none" strike="noStrike">
              <a:solidFill>
                <a:schemeClr val="dk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1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0" name="Shape 1620"/>
        <p:cNvGrpSpPr/>
        <p:nvPr/>
      </p:nvGrpSpPr>
      <p:grpSpPr>
        <a:xfrm>
          <a:off x="0" y="0"/>
          <a:ext cx="0" cy="0"/>
          <a:chOff x="0" y="0"/>
          <a:chExt cx="0" cy="0"/>
        </a:xfrm>
      </p:grpSpPr>
      <p:sp>
        <p:nvSpPr>
          <p:cNvPr id="1621" name="Google Shape;1621;p128"/>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622" name="Google Shape;1622;p128"/>
          <p:cNvSpPr txBox="1"/>
          <p:nvPr/>
        </p:nvSpPr>
        <p:spPr>
          <a:xfrm>
            <a:off x="0" y="6245483"/>
            <a:ext cx="9144000" cy="7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chemeClr val="dk1"/>
                </a:solidFill>
                <a:latin typeface="Rockwell"/>
                <a:ea typeface="Rockwell"/>
                <a:cs typeface="Rockwell"/>
                <a:sym typeface="Rockwell"/>
              </a:rPr>
              <a:t>LO 4.9 The student is able to explain changes in reaction rates arising from the use of acid-base catalysts, surface catalysts, or enzyme catalysts, including selecting appropriate mechanisms with or without the catalyst present.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623" name="Google Shape;1623;p128"/>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624" name="Google Shape;1624;p128"/>
          <p:cNvSpPr txBox="1"/>
          <p:nvPr>
            <p:ph type="title"/>
          </p:nvPr>
        </p:nvSpPr>
        <p:spPr>
          <a:xfrm>
            <a:off x="498475" y="163513"/>
            <a:ext cx="7556400" cy="6585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Catalysts</a:t>
            </a:r>
            <a:endParaRPr/>
          </a:p>
        </p:txBody>
      </p:sp>
      <p:sp>
        <p:nvSpPr>
          <p:cNvPr id="1625" name="Google Shape;1625;p128"/>
          <p:cNvSpPr txBox="1"/>
          <p:nvPr/>
        </p:nvSpPr>
        <p:spPr>
          <a:xfrm>
            <a:off x="330168" y="1054140"/>
            <a:ext cx="7640100" cy="646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1800"/>
              <a:buFont typeface="Rockwell"/>
              <a:buAutoNum type="alphaLcPeriod"/>
            </a:pPr>
            <a:r>
              <a:rPr b="0" i="0" lang="en-US" sz="1800" u="none" cap="none" strike="noStrike">
                <a:solidFill>
                  <a:schemeClr val="dk1"/>
                </a:solidFill>
                <a:latin typeface="Rockwell"/>
                <a:ea typeface="Rockwell"/>
                <a:cs typeface="Rockwell"/>
                <a:sym typeface="Rockwell"/>
              </a:rPr>
              <a:t>In acid-base catalysis, a reactant either gains or loses a proton,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changing the rate of the reaction.</a:t>
            </a:r>
            <a:endParaRPr b="0" i="0" sz="1800" u="none" cap="none" strike="noStrike">
              <a:solidFill>
                <a:schemeClr val="dk1"/>
              </a:solidFill>
              <a:latin typeface="Rockwell"/>
              <a:ea typeface="Rockwell"/>
              <a:cs typeface="Rockwell"/>
              <a:sym typeface="Rockwell"/>
            </a:endParaRPr>
          </a:p>
        </p:txBody>
      </p:sp>
      <p:sp>
        <p:nvSpPr>
          <p:cNvPr id="1626" name="Google Shape;1626;p128"/>
          <p:cNvSpPr txBox="1"/>
          <p:nvPr/>
        </p:nvSpPr>
        <p:spPr>
          <a:xfrm>
            <a:off x="336101" y="1774405"/>
            <a:ext cx="76401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b.  In surface catalysis, either a new reaction intermediate is formed or the probability of successful collisions is increased.</a:t>
            </a:r>
            <a:endParaRPr b="0" i="0" sz="1800" u="none" cap="none" strike="noStrike">
              <a:solidFill>
                <a:schemeClr val="dk1"/>
              </a:solidFill>
              <a:latin typeface="Rockwell"/>
              <a:ea typeface="Rockwell"/>
              <a:cs typeface="Rockwell"/>
              <a:sym typeface="Rockwell"/>
            </a:endParaRPr>
          </a:p>
        </p:txBody>
      </p:sp>
      <p:sp>
        <p:nvSpPr>
          <p:cNvPr id="1627" name="Google Shape;1627;p128"/>
          <p:cNvSpPr txBox="1"/>
          <p:nvPr/>
        </p:nvSpPr>
        <p:spPr>
          <a:xfrm>
            <a:off x="336101" y="2530764"/>
            <a:ext cx="81615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  In Enzyme catalysis enzymes bind to reactants in a way that lowers the activation energy.  Other enzymes react to form new reaction intermediates.</a:t>
            </a:r>
            <a:endParaRPr b="0" i="0" sz="1800" u="none" cap="none" strike="noStrike">
              <a:solidFill>
                <a:schemeClr val="dk1"/>
              </a:solidFill>
              <a:latin typeface="Rockwell"/>
              <a:ea typeface="Rockwell"/>
              <a:cs typeface="Rockwell"/>
              <a:sym typeface="Rockwell"/>
            </a:endParaRPr>
          </a:p>
        </p:txBody>
      </p:sp>
      <p:pic>
        <p:nvPicPr>
          <p:cNvPr descr="14_20" id="1628" name="Google Shape;1628;p128"/>
          <p:cNvPicPr preferRelativeResize="0"/>
          <p:nvPr/>
        </p:nvPicPr>
        <p:blipFill rotWithShape="1">
          <a:blip r:embed="rId4">
            <a:alphaModFix/>
          </a:blip>
          <a:srcRect b="4860" l="0" r="0" t="0"/>
          <a:stretch/>
        </p:blipFill>
        <p:spPr>
          <a:xfrm>
            <a:off x="3278621" y="3430094"/>
            <a:ext cx="4267200" cy="2692399"/>
          </a:xfrm>
          <a:prstGeom prst="rect">
            <a:avLst/>
          </a:prstGeom>
          <a:noFill/>
          <a:ln>
            <a:noFill/>
          </a:ln>
        </p:spPr>
      </p:pic>
      <p:sp>
        <p:nvSpPr>
          <p:cNvPr id="1629" name="Google Shape;1629;p128"/>
          <p:cNvSpPr txBox="1"/>
          <p:nvPr/>
        </p:nvSpPr>
        <p:spPr>
          <a:xfrm>
            <a:off x="295564" y="4304144"/>
            <a:ext cx="2787900" cy="58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Homogeneous catalysis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of the decomposition of H</a:t>
            </a:r>
            <a:r>
              <a:rPr b="0" i="0" lang="en-US" sz="800" u="none" cap="none" strike="noStrike">
                <a:solidFill>
                  <a:schemeClr val="dk1"/>
                </a:solidFill>
                <a:latin typeface="Rockwell"/>
                <a:ea typeface="Rockwell"/>
                <a:cs typeface="Rockwell"/>
                <a:sym typeface="Rockwell"/>
              </a:rPr>
              <a:t>2</a:t>
            </a:r>
            <a:r>
              <a:rPr b="0" i="0" lang="en-US" sz="1600" u="none" cap="none" strike="noStrike">
                <a:solidFill>
                  <a:schemeClr val="dk1"/>
                </a:solidFill>
                <a:latin typeface="Rockwell"/>
                <a:ea typeface="Rockwell"/>
                <a:cs typeface="Rockwell"/>
                <a:sym typeface="Rockwell"/>
              </a:rPr>
              <a:t>O</a:t>
            </a:r>
            <a:r>
              <a:rPr b="0" i="0" lang="en-US" sz="800" u="none" cap="none" strike="noStrike">
                <a:solidFill>
                  <a:schemeClr val="dk1"/>
                </a:solidFill>
                <a:latin typeface="Rockwell"/>
                <a:ea typeface="Rockwell"/>
                <a:cs typeface="Rockwell"/>
                <a:sym typeface="Rockwell"/>
              </a:rPr>
              <a:t>2</a:t>
            </a:r>
            <a:endParaRPr b="0" i="0" sz="800" u="none" cap="none" strike="noStrike">
              <a:solidFill>
                <a:schemeClr val="dk1"/>
              </a:solidFill>
              <a:latin typeface="Rockwell"/>
              <a:ea typeface="Rockwell"/>
              <a:cs typeface="Rockwell"/>
              <a:sym typeface="Rockwell"/>
            </a:endParaRPr>
          </a:p>
        </p:txBody>
      </p:sp>
      <p:sp>
        <p:nvSpPr>
          <p:cNvPr id="1630" name="Google Shape;1630;p128"/>
          <p:cNvSpPr txBox="1"/>
          <p:nvPr/>
        </p:nvSpPr>
        <p:spPr>
          <a:xfrm>
            <a:off x="8139889"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sp>
        <p:nvSpPr>
          <p:cNvPr id="1631" name="Google Shape;1631;p128"/>
          <p:cNvSpPr/>
          <p:nvPr/>
        </p:nvSpPr>
        <p:spPr>
          <a:xfrm>
            <a:off x="2622839" y="179876"/>
            <a:ext cx="5126400" cy="646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catalysts provide alternative mechanisms with lower activation energy</a:t>
            </a:r>
            <a:endParaRPr b="0" i="0" sz="1800" u="none" cap="none" strike="noStrike">
              <a:solidFill>
                <a:schemeClr val="dk1"/>
              </a:solidFill>
              <a:latin typeface="Rockwell"/>
              <a:ea typeface="Rockwell"/>
              <a:cs typeface="Rockwell"/>
              <a:sym typeface="Rockwel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5" name="Shape 1635"/>
        <p:cNvGrpSpPr/>
        <p:nvPr/>
      </p:nvGrpSpPr>
      <p:grpSpPr>
        <a:xfrm>
          <a:off x="0" y="0"/>
          <a:ext cx="0" cy="0"/>
          <a:chOff x="0" y="0"/>
          <a:chExt cx="0" cy="0"/>
        </a:xfrm>
      </p:grpSpPr>
      <p:sp>
        <p:nvSpPr>
          <p:cNvPr id="1636" name="Google Shape;1636;p129"/>
          <p:cNvSpPr txBox="1"/>
          <p:nvPr>
            <p:ph type="title"/>
          </p:nvPr>
        </p:nvSpPr>
        <p:spPr>
          <a:xfrm>
            <a:off x="498474" y="3316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B0F0"/>
              </a:buClr>
              <a:buSzPts val="3600"/>
              <a:buFont typeface="Rockwell"/>
              <a:buNone/>
            </a:pPr>
            <a:r>
              <a:rPr lang="en-US">
                <a:solidFill>
                  <a:srgbClr val="00B0F0"/>
                </a:solidFill>
              </a:rPr>
              <a:t>Kinetics; Collision Theory Factors</a:t>
            </a:r>
            <a:endParaRPr>
              <a:solidFill>
                <a:srgbClr val="00B0F0"/>
              </a:solidFill>
            </a:endParaRPr>
          </a:p>
        </p:txBody>
      </p:sp>
      <p:sp>
        <p:nvSpPr>
          <p:cNvPr id="1637" name="Google Shape;1637;p129"/>
          <p:cNvSpPr txBox="1"/>
          <p:nvPr>
            <p:ph idx="1" type="body"/>
          </p:nvPr>
        </p:nvSpPr>
        <p:spPr>
          <a:xfrm>
            <a:off x="498518" y="1101687"/>
            <a:ext cx="3657600" cy="48267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148"/>
              <a:buChar char="■"/>
            </a:pPr>
            <a:r>
              <a:rPr lang="en-US" sz="1530"/>
              <a:t>Using Spectrometry:</a:t>
            </a:r>
            <a:endParaRPr/>
          </a:p>
          <a:p>
            <a:pPr indent="-155733" lvl="0" marL="228600" rtl="0" algn="l">
              <a:lnSpc>
                <a:spcPct val="80000"/>
              </a:lnSpc>
              <a:spcBef>
                <a:spcPts val="2000"/>
              </a:spcBef>
              <a:spcAft>
                <a:spcPts val="0"/>
              </a:spcAft>
              <a:buSzPts val="1148"/>
              <a:buNone/>
            </a:pPr>
            <a:r>
              <a:t/>
            </a:r>
            <a:endParaRPr sz="1530"/>
          </a:p>
          <a:p>
            <a:pPr indent="-155733" lvl="0" marL="228600" rtl="0" algn="l">
              <a:lnSpc>
                <a:spcPct val="80000"/>
              </a:lnSpc>
              <a:spcBef>
                <a:spcPts val="2000"/>
              </a:spcBef>
              <a:spcAft>
                <a:spcPts val="0"/>
              </a:spcAft>
              <a:buSzPts val="1148"/>
              <a:buNone/>
            </a:pPr>
            <a:r>
              <a:t/>
            </a:r>
            <a:endParaRPr sz="1530"/>
          </a:p>
          <a:p>
            <a:pPr indent="-155733" lvl="0" marL="228600" rtl="0" algn="l">
              <a:lnSpc>
                <a:spcPct val="80000"/>
              </a:lnSpc>
              <a:spcBef>
                <a:spcPts val="2000"/>
              </a:spcBef>
              <a:spcAft>
                <a:spcPts val="0"/>
              </a:spcAft>
              <a:buSzPts val="1148"/>
              <a:buNone/>
            </a:pPr>
            <a:r>
              <a:t/>
            </a:r>
            <a:endParaRPr sz="1530"/>
          </a:p>
          <a:p>
            <a:pPr indent="-228600" lvl="0" marL="228600" rtl="0" algn="l">
              <a:lnSpc>
                <a:spcPct val="80000"/>
              </a:lnSpc>
              <a:spcBef>
                <a:spcPts val="2000"/>
              </a:spcBef>
              <a:spcAft>
                <a:spcPts val="0"/>
              </a:spcAft>
              <a:buSzPts val="1148"/>
              <a:buChar char="■"/>
            </a:pPr>
            <a:r>
              <a:rPr lang="en-US" sz="1530"/>
              <a:t>Data:</a:t>
            </a:r>
            <a:endParaRPr/>
          </a:p>
          <a:p>
            <a:pPr indent="-155733" lvl="0" marL="228600" rtl="0" algn="l">
              <a:lnSpc>
                <a:spcPct val="80000"/>
              </a:lnSpc>
              <a:spcBef>
                <a:spcPts val="2000"/>
              </a:spcBef>
              <a:spcAft>
                <a:spcPts val="0"/>
              </a:spcAft>
              <a:buSzPts val="1148"/>
              <a:buNone/>
            </a:pPr>
            <a:r>
              <a:t/>
            </a:r>
            <a:endParaRPr sz="1530"/>
          </a:p>
          <a:p>
            <a:pPr indent="-155733" lvl="0" marL="228600" rtl="0" algn="l">
              <a:lnSpc>
                <a:spcPct val="80000"/>
              </a:lnSpc>
              <a:spcBef>
                <a:spcPts val="2000"/>
              </a:spcBef>
              <a:spcAft>
                <a:spcPts val="0"/>
              </a:spcAft>
              <a:buSzPts val="1148"/>
              <a:buNone/>
            </a:pPr>
            <a:r>
              <a:t/>
            </a:r>
            <a:endParaRPr sz="1530"/>
          </a:p>
          <a:p>
            <a:pPr indent="-228600" lvl="0" marL="228600" rtl="0" algn="l">
              <a:lnSpc>
                <a:spcPct val="80000"/>
              </a:lnSpc>
              <a:spcBef>
                <a:spcPts val="2000"/>
              </a:spcBef>
              <a:spcAft>
                <a:spcPts val="0"/>
              </a:spcAft>
              <a:buSzPts val="1148"/>
              <a:buNone/>
            </a:pPr>
            <a:r>
              <a:t/>
            </a:r>
            <a:endParaRPr sz="1530"/>
          </a:p>
          <a:p>
            <a:pPr indent="-228600" lvl="1" marL="457200" rtl="0" algn="l">
              <a:lnSpc>
                <a:spcPct val="80000"/>
              </a:lnSpc>
              <a:spcBef>
                <a:spcPts val="600"/>
              </a:spcBef>
              <a:spcAft>
                <a:spcPts val="0"/>
              </a:spcAft>
              <a:buSzPts val="1148"/>
              <a:buChar char="■"/>
            </a:pPr>
            <a:r>
              <a:rPr lang="en-US" sz="1530"/>
              <a:t>Analysis </a:t>
            </a:r>
            <a:endParaRPr/>
          </a:p>
          <a:p>
            <a:pPr indent="-228600" lvl="2" marL="685800" rtl="0" algn="l">
              <a:lnSpc>
                <a:spcPct val="80000"/>
              </a:lnSpc>
              <a:spcBef>
                <a:spcPts val="600"/>
              </a:spcBef>
              <a:spcAft>
                <a:spcPts val="0"/>
              </a:spcAft>
              <a:buSzPts val="1148"/>
              <a:buChar char="■"/>
            </a:pPr>
            <a:r>
              <a:rPr lang="en-US" sz="1530"/>
              <a:t>rate law from straight-line graph</a:t>
            </a:r>
            <a:endParaRPr/>
          </a:p>
          <a:p>
            <a:pPr indent="-228600" lvl="2" marL="685800" rtl="0" algn="l">
              <a:lnSpc>
                <a:spcPct val="80000"/>
              </a:lnSpc>
              <a:spcBef>
                <a:spcPts val="600"/>
              </a:spcBef>
              <a:spcAft>
                <a:spcPts val="0"/>
              </a:spcAft>
              <a:buSzPts val="1148"/>
              <a:buChar char="■"/>
            </a:pPr>
            <a:r>
              <a:rPr lang="en-US" sz="1530"/>
              <a:t>k from integrated rate law</a:t>
            </a:r>
            <a:endParaRPr/>
          </a:p>
          <a:p>
            <a:pPr indent="-228600" lvl="2" marL="685800" rtl="0" algn="l">
              <a:lnSpc>
                <a:spcPct val="80000"/>
              </a:lnSpc>
              <a:spcBef>
                <a:spcPts val="600"/>
              </a:spcBef>
              <a:spcAft>
                <a:spcPts val="0"/>
              </a:spcAft>
              <a:buSzPts val="1148"/>
              <a:buChar char="■"/>
            </a:pPr>
            <a:r>
              <a:rPr lang="en-US" sz="1530"/>
              <a:t>E</a:t>
            </a:r>
            <a:r>
              <a:rPr baseline="-25000" lang="en-US" sz="1530"/>
              <a:t>a</a:t>
            </a:r>
            <a:r>
              <a:rPr lang="en-US" sz="1530"/>
              <a:t> from Arrhenius Equation</a:t>
            </a:r>
            <a:endParaRPr/>
          </a:p>
          <a:p>
            <a:pPr indent="-155733" lvl="0" marL="228600" rtl="0" algn="l">
              <a:lnSpc>
                <a:spcPct val="80000"/>
              </a:lnSpc>
              <a:spcBef>
                <a:spcPts val="2000"/>
              </a:spcBef>
              <a:spcAft>
                <a:spcPts val="0"/>
              </a:spcAft>
              <a:buSzPts val="1148"/>
              <a:buNone/>
            </a:pPr>
            <a:r>
              <a:t/>
            </a:r>
            <a:endParaRPr sz="1530"/>
          </a:p>
        </p:txBody>
      </p:sp>
      <p:sp>
        <p:nvSpPr>
          <p:cNvPr id="1638" name="Google Shape;1638;p129"/>
          <p:cNvSpPr txBox="1"/>
          <p:nvPr>
            <p:ph idx="2" type="body"/>
          </p:nvPr>
        </p:nvSpPr>
        <p:spPr>
          <a:xfrm>
            <a:off x="4399878" y="1101687"/>
            <a:ext cx="3801900" cy="41403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Clock Reactions</a:t>
            </a:r>
            <a:endParaRPr/>
          </a:p>
          <a:p>
            <a:pPr indent="-228600" lvl="1" marL="457200" rtl="0" algn="l">
              <a:lnSpc>
                <a:spcPct val="100000"/>
              </a:lnSpc>
              <a:spcBef>
                <a:spcPts val="600"/>
              </a:spcBef>
              <a:spcAft>
                <a:spcPts val="0"/>
              </a:spcAft>
              <a:buSzPts val="1350"/>
              <a:buChar char="■"/>
            </a:pPr>
            <a:r>
              <a:rPr lang="en-US"/>
              <a:t>Reactions that have a delayed physical change due to mechanism which only has a later step show color change</a:t>
            </a:r>
            <a:endParaRPr/>
          </a:p>
          <a:p>
            <a:pPr indent="-228600" lvl="1" marL="457200" rtl="0" algn="l">
              <a:lnSpc>
                <a:spcPct val="100000"/>
              </a:lnSpc>
              <a:spcBef>
                <a:spcPts val="600"/>
              </a:spcBef>
              <a:spcAft>
                <a:spcPts val="0"/>
              </a:spcAft>
              <a:buSzPts val="1350"/>
              <a:buChar char="■"/>
            </a:pPr>
            <a:r>
              <a:rPr lang="en-US"/>
              <a:t>Concentration vs. time data can be gathered </a:t>
            </a:r>
            <a:endParaRPr/>
          </a:p>
          <a:p>
            <a:pPr indent="-228600" lvl="2" marL="685800" rtl="0" algn="l">
              <a:lnSpc>
                <a:spcPct val="100000"/>
              </a:lnSpc>
              <a:spcBef>
                <a:spcPts val="600"/>
              </a:spcBef>
              <a:spcAft>
                <a:spcPts val="0"/>
              </a:spcAft>
              <a:buSzPts val="1050"/>
              <a:buChar char="■"/>
            </a:pPr>
            <a:r>
              <a:rPr lang="en-US" sz="1400"/>
              <a:t>It is important that there is a relatively low [S</a:t>
            </a:r>
            <a:r>
              <a:rPr baseline="-25000" lang="en-US" sz="1400"/>
              <a:t>2</a:t>
            </a:r>
            <a:r>
              <a:rPr lang="en-US" sz="1400"/>
              <a:t>O</a:t>
            </a:r>
            <a:r>
              <a:rPr baseline="-25000" lang="en-US" sz="1400"/>
              <a:t>3</a:t>
            </a:r>
            <a:r>
              <a:rPr baseline="30000" lang="en-US" sz="1400"/>
              <a:t>-</a:t>
            </a:r>
            <a:r>
              <a:rPr lang="en-US" sz="1400"/>
              <a:t>] so that the I</a:t>
            </a:r>
            <a:r>
              <a:rPr baseline="-25000" lang="en-US" sz="1400"/>
              <a:t>3</a:t>
            </a:r>
            <a:r>
              <a:rPr baseline="30000" lang="en-US" sz="1400"/>
              <a:t>-</a:t>
            </a:r>
            <a:r>
              <a:rPr lang="en-US" sz="1400"/>
              <a:t> will accumulate and show the color change</a:t>
            </a:r>
            <a:endParaRPr/>
          </a:p>
        </p:txBody>
      </p:sp>
      <p:sp>
        <p:nvSpPr>
          <p:cNvPr id="1639" name="Google Shape;1639;p129"/>
          <p:cNvSpPr txBox="1"/>
          <p:nvPr/>
        </p:nvSpPr>
        <p:spPr>
          <a:xfrm>
            <a:off x="7935598" y="-32652"/>
            <a:ext cx="1141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 1</a:t>
            </a:r>
            <a:endParaRPr b="0" i="0" sz="1800" u="none" cap="none" strike="noStrike">
              <a:solidFill>
                <a:schemeClr val="dk1"/>
              </a:solidFill>
              <a:latin typeface="Rockwell"/>
              <a:ea typeface="Rockwell"/>
              <a:cs typeface="Rockwell"/>
              <a:sym typeface="Rockwell"/>
            </a:endParaRPr>
          </a:p>
        </p:txBody>
      </p:sp>
      <p:sp>
        <p:nvSpPr>
          <p:cNvPr id="1640" name="Google Shape;1640;p129"/>
          <p:cNvSpPr txBox="1"/>
          <p:nvPr/>
        </p:nvSpPr>
        <p:spPr>
          <a:xfrm>
            <a:off x="7084707" y="-33051"/>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641" name="Google Shape;1641;p129"/>
          <p:cNvSpPr txBox="1"/>
          <p:nvPr/>
        </p:nvSpPr>
        <p:spPr>
          <a:xfrm>
            <a:off x="5431625" y="-22034"/>
            <a:ext cx="16641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Virtual Lab 2</a:t>
            </a:r>
            <a:endParaRPr b="0" i="0" sz="1800" u="none" cap="none" strike="noStrike">
              <a:solidFill>
                <a:schemeClr val="dk1"/>
              </a:solidFill>
              <a:latin typeface="Rockwell"/>
              <a:ea typeface="Rockwell"/>
              <a:cs typeface="Rockwell"/>
              <a:sym typeface="Rockwell"/>
            </a:endParaRPr>
          </a:p>
        </p:txBody>
      </p:sp>
      <p:pic>
        <p:nvPicPr>
          <p:cNvPr descr="http://docott.com/files.142/labs.exams/crystal.violet.pics/rxn.gif" id="1642" name="Google Shape;1642;p129"/>
          <p:cNvPicPr preferRelativeResize="0"/>
          <p:nvPr/>
        </p:nvPicPr>
        <p:blipFill rotWithShape="1">
          <a:blip r:embed="rId6">
            <a:alphaModFix/>
          </a:blip>
          <a:srcRect b="0" l="0" r="0" t="0"/>
          <a:stretch/>
        </p:blipFill>
        <p:spPr>
          <a:xfrm>
            <a:off x="155574" y="1390885"/>
            <a:ext cx="3749039" cy="346168"/>
          </a:xfrm>
          <a:prstGeom prst="rect">
            <a:avLst/>
          </a:prstGeom>
          <a:noFill/>
          <a:ln>
            <a:noFill/>
          </a:ln>
        </p:spPr>
      </p:pic>
      <p:pic>
        <p:nvPicPr>
          <p:cNvPr descr="http://www.harpercollege.edu/tm-ps/chm/100/dgodambe/thedisk/kinetic/1a.jpg" id="1643" name="Google Shape;1643;p129"/>
          <p:cNvPicPr preferRelativeResize="0"/>
          <p:nvPr/>
        </p:nvPicPr>
        <p:blipFill rotWithShape="1">
          <a:blip r:embed="rId7">
            <a:alphaModFix/>
          </a:blip>
          <a:srcRect b="0" l="0" r="0" t="0"/>
          <a:stretch/>
        </p:blipFill>
        <p:spPr>
          <a:xfrm>
            <a:off x="665110" y="1784122"/>
            <a:ext cx="2849271" cy="877207"/>
          </a:xfrm>
          <a:prstGeom prst="rect">
            <a:avLst/>
          </a:prstGeom>
          <a:noFill/>
          <a:ln>
            <a:noFill/>
          </a:ln>
        </p:spPr>
      </p:pic>
      <p:sp>
        <p:nvSpPr>
          <p:cNvPr id="1644" name="Google Shape;1644;p129"/>
          <p:cNvSpPr txBox="1"/>
          <p:nvPr/>
        </p:nvSpPr>
        <p:spPr>
          <a:xfrm>
            <a:off x="-66006" y="2440991"/>
            <a:ext cx="859500" cy="292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chemeClr val="dk1"/>
                </a:solidFill>
                <a:latin typeface="Rockwell"/>
                <a:ea typeface="Rockwell"/>
                <a:cs typeface="Rockwell"/>
                <a:sym typeface="Rockwell"/>
              </a:rPr>
              <a:t>Time (s)</a:t>
            </a:r>
            <a:endParaRPr b="1" i="0" sz="1300" u="none" cap="none" strike="noStrike">
              <a:solidFill>
                <a:schemeClr val="dk1"/>
              </a:solidFill>
              <a:latin typeface="Rockwell"/>
              <a:ea typeface="Rockwell"/>
              <a:cs typeface="Rockwell"/>
              <a:sym typeface="Rockwell"/>
            </a:endParaRPr>
          </a:p>
        </p:txBody>
      </p:sp>
      <p:grpSp>
        <p:nvGrpSpPr>
          <p:cNvPr id="1645" name="Google Shape;1645;p129"/>
          <p:cNvGrpSpPr/>
          <p:nvPr/>
        </p:nvGrpSpPr>
        <p:grpSpPr>
          <a:xfrm>
            <a:off x="-10292" y="3106757"/>
            <a:ext cx="4538950" cy="1344061"/>
            <a:chOff x="-10292" y="3040655"/>
            <a:chExt cx="4538950" cy="1344061"/>
          </a:xfrm>
        </p:grpSpPr>
        <p:pic>
          <p:nvPicPr>
            <p:cNvPr descr="http://webpages.sou.edu/~chapman/Ch206/kineticszero.gif" id="1646" name="Google Shape;1646;p129"/>
            <p:cNvPicPr preferRelativeResize="0"/>
            <p:nvPr/>
          </p:nvPicPr>
          <p:blipFill rotWithShape="1">
            <a:blip r:embed="rId8">
              <a:alphaModFix/>
            </a:blip>
            <a:srcRect b="0" l="0" r="0" t="0"/>
            <a:stretch/>
          </p:blipFill>
          <p:spPr>
            <a:xfrm>
              <a:off x="-10292" y="3040656"/>
              <a:ext cx="1585283" cy="1344060"/>
            </a:xfrm>
            <a:prstGeom prst="rect">
              <a:avLst/>
            </a:prstGeom>
            <a:noFill/>
            <a:ln>
              <a:noFill/>
            </a:ln>
          </p:spPr>
        </p:pic>
        <p:pic>
          <p:nvPicPr>
            <p:cNvPr descr="http://webpages.sou.edu/~chapman/Ch206/kineticsfirst.gif" id="1647" name="Google Shape;1647;p129"/>
            <p:cNvPicPr preferRelativeResize="0"/>
            <p:nvPr/>
          </p:nvPicPr>
          <p:blipFill rotWithShape="1">
            <a:blip r:embed="rId9">
              <a:alphaModFix/>
            </a:blip>
            <a:srcRect b="0" l="0" r="0" t="0"/>
            <a:stretch/>
          </p:blipFill>
          <p:spPr>
            <a:xfrm>
              <a:off x="1534569" y="3040655"/>
              <a:ext cx="1533731" cy="1344060"/>
            </a:xfrm>
            <a:prstGeom prst="rect">
              <a:avLst/>
            </a:prstGeom>
            <a:noFill/>
            <a:ln>
              <a:noFill/>
            </a:ln>
          </p:spPr>
        </p:pic>
        <p:pic>
          <p:nvPicPr>
            <p:cNvPr descr="http://webpages.sou.edu/~chapman/Ch206/kineticsecond.gif" id="1648" name="Google Shape;1648;p129"/>
            <p:cNvPicPr preferRelativeResize="0"/>
            <p:nvPr/>
          </p:nvPicPr>
          <p:blipFill rotWithShape="1">
            <a:blip r:embed="rId10">
              <a:alphaModFix/>
            </a:blip>
            <a:srcRect b="0" l="0" r="0" t="0"/>
            <a:stretch/>
          </p:blipFill>
          <p:spPr>
            <a:xfrm>
              <a:off x="3068301" y="3040656"/>
              <a:ext cx="1460357" cy="1344060"/>
            </a:xfrm>
            <a:prstGeom prst="rect">
              <a:avLst/>
            </a:prstGeom>
            <a:noFill/>
            <a:ln>
              <a:noFill/>
            </a:ln>
          </p:spPr>
        </p:pic>
      </p:grpSp>
      <p:sp>
        <p:nvSpPr>
          <p:cNvPr id="1649" name="Google Shape;1649;p129"/>
          <p:cNvSpPr txBox="1"/>
          <p:nvPr/>
        </p:nvSpPr>
        <p:spPr>
          <a:xfrm>
            <a:off x="4399878" y="5928287"/>
            <a:ext cx="4747500" cy="923400"/>
          </a:xfrm>
          <a:prstGeom prst="rect">
            <a:avLst/>
          </a:prstGeom>
          <a:solidFill>
            <a:schemeClr val="accent3"/>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Learning Objectives</a:t>
            </a:r>
            <a:r>
              <a:rPr b="0" i="0" lang="en-US" sz="9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4.2: The student is able to analyze concentration vs. time data to determine the rate law for a zeroth-, first-, or second-order reaction.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LO 4.3: The student is able to connect the half-life of a reaction to the rate constant of a first-order reaction and justify the use of this relation in terms of the reaction being a first-order reaction. </a:t>
            </a:r>
            <a:endParaRPr b="0" i="0" sz="900" u="sng" cap="none" strike="noStrike">
              <a:solidFill>
                <a:schemeClr val="dk1"/>
              </a:solidFill>
              <a:latin typeface="Rockwell"/>
              <a:ea typeface="Rockwell"/>
              <a:cs typeface="Rockwell"/>
              <a:sym typeface="Rockwell"/>
            </a:endParaRPr>
          </a:p>
        </p:txBody>
      </p:sp>
      <p:sp>
        <p:nvSpPr>
          <p:cNvPr id="1650" name="Google Shape;1650;p129"/>
          <p:cNvSpPr txBox="1"/>
          <p:nvPr/>
        </p:nvSpPr>
        <p:spPr>
          <a:xfrm>
            <a:off x="0" y="5928288"/>
            <a:ext cx="4399800" cy="923400"/>
          </a:xfrm>
          <a:prstGeom prst="rect">
            <a:avLst/>
          </a:prstGeom>
          <a:solidFill>
            <a:schemeClr val="accent6"/>
          </a:solidFill>
          <a:ln>
            <a:noFill/>
          </a:ln>
        </p:spPr>
        <p:txBody>
          <a:bodyPr anchorCtr="0" anchor="t" bIns="45700" lIns="91425" spcFirstLastPara="1" rIns="91425" wrap="square" tIns="45700">
            <a:noAutofit/>
          </a:bodyPr>
          <a:lstStyle/>
          <a:p>
            <a:pPr indent="0" lvl="1" marL="0" marR="0" rtl="0" algn="l">
              <a:lnSpc>
                <a:spcPct val="100000"/>
              </a:lnSpc>
              <a:spcBef>
                <a:spcPts val="0"/>
              </a:spcBef>
              <a:spcAft>
                <a:spcPts val="0"/>
              </a:spcAft>
              <a:buClr>
                <a:srgbClr val="000000"/>
              </a:buClr>
              <a:buSzPts val="900"/>
              <a:buFont typeface="Arial"/>
              <a:buNone/>
            </a:pPr>
            <a:r>
              <a:rPr b="0" i="0" lang="en-US" sz="900" u="sng" cap="none" strike="noStrike">
                <a:solidFill>
                  <a:schemeClr val="dk1"/>
                </a:solidFill>
                <a:latin typeface="Rockwell"/>
                <a:ea typeface="Rockwell"/>
                <a:cs typeface="Rockwell"/>
                <a:sym typeface="Rockwell"/>
              </a:rPr>
              <a:t>Science Practices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2.1 The student can </a:t>
            </a:r>
            <a:r>
              <a:rPr b="0" i="1" lang="en-US" sz="900" u="none" cap="none" strike="noStrike">
                <a:solidFill>
                  <a:schemeClr val="dk1"/>
                </a:solidFill>
                <a:latin typeface="Rockwell"/>
                <a:ea typeface="Rockwell"/>
                <a:cs typeface="Rockwell"/>
                <a:sym typeface="Rockwell"/>
              </a:rPr>
              <a:t>justify the selection of a mathematical routine </a:t>
            </a:r>
            <a:r>
              <a:rPr b="0" i="0" lang="en-US" sz="900" u="none" cap="none" strike="noStrike">
                <a:solidFill>
                  <a:schemeClr val="dk1"/>
                </a:solidFill>
                <a:latin typeface="Rockwell"/>
                <a:ea typeface="Rockwell"/>
                <a:cs typeface="Rockwell"/>
                <a:sym typeface="Rockwell"/>
              </a:rPr>
              <a:t>to solve problems.</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2.2 The student can </a:t>
            </a:r>
            <a:r>
              <a:rPr b="0" i="1" lang="en-US" sz="900" u="none" cap="none" strike="noStrike">
                <a:solidFill>
                  <a:schemeClr val="dk1"/>
                </a:solidFill>
                <a:latin typeface="Rockwell"/>
                <a:ea typeface="Rockwell"/>
                <a:cs typeface="Rockwell"/>
                <a:sym typeface="Rockwell"/>
              </a:rPr>
              <a:t>apply mathematical routines </a:t>
            </a:r>
            <a:r>
              <a:rPr b="0" i="0" lang="en-US" sz="900" u="none" cap="none" strike="noStrike">
                <a:solidFill>
                  <a:schemeClr val="dk1"/>
                </a:solidFill>
                <a:latin typeface="Rockwell"/>
                <a:ea typeface="Rockwell"/>
                <a:cs typeface="Rockwell"/>
                <a:sym typeface="Rockwell"/>
              </a:rPr>
              <a:t>to quantities that describe natural phenomena.</a:t>
            </a:r>
            <a:endParaRPr b="0" i="0" sz="1400" u="none" cap="none" strike="noStrike">
              <a:solidFill>
                <a:srgbClr val="000000"/>
              </a:solidFill>
              <a:latin typeface="Arial"/>
              <a:ea typeface="Arial"/>
              <a:cs typeface="Arial"/>
              <a:sym typeface="Arial"/>
            </a:endParaRPr>
          </a:p>
          <a:p>
            <a:pPr indent="0" lvl="1" marL="0" marR="0" rtl="0" algn="l">
              <a:lnSpc>
                <a:spcPct val="100000"/>
              </a:lnSpc>
              <a:spcBef>
                <a:spcPts val="0"/>
              </a:spcBef>
              <a:spcAft>
                <a:spcPts val="0"/>
              </a:spcAft>
              <a:buClr>
                <a:srgbClr val="000000"/>
              </a:buClr>
              <a:buSzPts val="900"/>
              <a:buFont typeface="Arial"/>
              <a:buNone/>
            </a:pPr>
            <a:r>
              <a:rPr b="0" i="0" lang="en-US" sz="900" u="none" cap="none" strike="noStrike">
                <a:solidFill>
                  <a:schemeClr val="dk1"/>
                </a:solidFill>
                <a:latin typeface="Rockwell"/>
                <a:ea typeface="Rockwell"/>
                <a:cs typeface="Rockwell"/>
                <a:sym typeface="Rockwell"/>
              </a:rPr>
              <a:t>5.1 The student can </a:t>
            </a:r>
            <a:r>
              <a:rPr b="0" i="1" lang="en-US" sz="900" u="none" cap="none" strike="noStrike">
                <a:solidFill>
                  <a:schemeClr val="dk1"/>
                </a:solidFill>
                <a:latin typeface="Rockwell"/>
                <a:ea typeface="Rockwell"/>
                <a:cs typeface="Rockwell"/>
                <a:sym typeface="Rockwell"/>
              </a:rPr>
              <a:t>analyze data </a:t>
            </a:r>
            <a:r>
              <a:rPr b="0" i="0" lang="en-US" sz="900" u="none" cap="none" strike="noStrike">
                <a:solidFill>
                  <a:schemeClr val="dk1"/>
                </a:solidFill>
                <a:latin typeface="Rockwell"/>
                <a:ea typeface="Rockwell"/>
                <a:cs typeface="Rockwell"/>
                <a:sym typeface="Rockwell"/>
              </a:rPr>
              <a:t>to identify patterns or relationships.</a:t>
            </a:r>
            <a:endParaRPr b="0" i="0" sz="900" u="sng" cap="none" strike="noStrike">
              <a:solidFill>
                <a:schemeClr val="dk1"/>
              </a:solidFill>
              <a:latin typeface="Rockwell"/>
              <a:ea typeface="Rockwell"/>
              <a:cs typeface="Rockwell"/>
              <a:sym typeface="Rockwell"/>
            </a:endParaRPr>
          </a:p>
        </p:txBody>
      </p:sp>
      <p:pic>
        <p:nvPicPr>
          <p:cNvPr descr="http://2.bp.blogspot.com/-j8EwqHPyVms/TebknGrgvYI/AAAAAAAAJZ0/RwKLBkV1MFk/s1600/iodine+clock.jpg" id="1651" name="Google Shape;1651;p129"/>
          <p:cNvPicPr preferRelativeResize="0"/>
          <p:nvPr/>
        </p:nvPicPr>
        <p:blipFill rotWithShape="1">
          <a:blip r:embed="rId11">
            <a:alphaModFix/>
          </a:blip>
          <a:srcRect b="0" l="0" r="0" t="0"/>
          <a:stretch/>
        </p:blipFill>
        <p:spPr>
          <a:xfrm>
            <a:off x="4814374" y="4136955"/>
            <a:ext cx="3878444" cy="1216217"/>
          </a:xfrm>
          <a:prstGeom prst="rect">
            <a:avLst/>
          </a:prstGeom>
          <a:noFill/>
          <a:ln>
            <a:noFill/>
          </a:ln>
        </p:spPr>
      </p:pic>
      <p:sp>
        <p:nvSpPr>
          <p:cNvPr id="1652" name="Google Shape;1652;p129"/>
          <p:cNvSpPr txBox="1"/>
          <p:nvPr/>
        </p:nvSpPr>
        <p:spPr>
          <a:xfrm>
            <a:off x="3880693" y="-22034"/>
            <a:ext cx="1551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12"/>
              </a:rPr>
              <a:t>Virtual Lab 1</a:t>
            </a:r>
            <a:endParaRPr b="0" i="0" sz="1800" u="none" cap="none" strike="noStrike">
              <a:solidFill>
                <a:schemeClr val="dk1"/>
              </a:solidFill>
              <a:latin typeface="Rockwell"/>
              <a:ea typeface="Rockwell"/>
              <a:cs typeface="Rockwell"/>
              <a:sym typeface="Rockwell"/>
            </a:endParaRPr>
          </a:p>
        </p:txBody>
      </p:sp>
      <p:graphicFrame>
        <p:nvGraphicFramePr>
          <p:cNvPr id="1653" name="Google Shape;1653;p129"/>
          <p:cNvGraphicFramePr/>
          <p:nvPr/>
        </p:nvGraphicFramePr>
        <p:xfrm>
          <a:off x="0" y="3040655"/>
          <a:ext cx="3000000" cy="3000000"/>
        </p:xfrm>
        <a:graphic>
          <a:graphicData uri="http://schemas.openxmlformats.org/drawingml/2006/table">
            <a:tbl>
              <a:tblPr bandRow="1" firstRow="1">
                <a:noFill/>
                <a:tableStyleId>{87A11DEB-E3CD-4118-B5E7-ECB436E71137}</a:tableStyleId>
              </a:tblPr>
              <a:tblGrid>
                <a:gridCol w="1524000"/>
                <a:gridCol w="1524000"/>
                <a:gridCol w="1524000"/>
              </a:tblGrid>
              <a:tr h="182875">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Zero Order Plot</a:t>
                      </a:r>
                      <a:endParaRPr sz="105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1</a:t>
                      </a:r>
                      <a:r>
                        <a:rPr baseline="30000" lang="en-US" sz="1050" u="none" cap="none" strike="noStrike"/>
                        <a:t>st</a:t>
                      </a:r>
                      <a:r>
                        <a:rPr lang="en-US" sz="1050" u="none" cap="none" strike="noStrike"/>
                        <a:t> Order Plot</a:t>
                      </a:r>
                      <a:endParaRPr sz="1050" u="none" cap="none" strike="noStrike"/>
                    </a:p>
                  </a:txBody>
                  <a:tcPr marT="45725" marB="45725" marR="91450" marL="91450"/>
                </a:tc>
                <a:tc>
                  <a:txBody>
                    <a:bodyPr/>
                    <a:lstStyle/>
                    <a:p>
                      <a:pPr indent="0" lvl="0" marL="0" marR="0" rtl="0" algn="l">
                        <a:lnSpc>
                          <a:spcPct val="100000"/>
                        </a:lnSpc>
                        <a:spcBef>
                          <a:spcPts val="0"/>
                        </a:spcBef>
                        <a:spcAft>
                          <a:spcPts val="0"/>
                        </a:spcAft>
                        <a:buClr>
                          <a:srgbClr val="000000"/>
                        </a:buClr>
                        <a:buSzPts val="1050"/>
                        <a:buFont typeface="Arial"/>
                        <a:buNone/>
                      </a:pPr>
                      <a:r>
                        <a:rPr lang="en-US" sz="1050" u="none" cap="none" strike="noStrike"/>
                        <a:t>2</a:t>
                      </a:r>
                      <a:r>
                        <a:rPr baseline="30000" lang="en-US" sz="1050" u="none" cap="none" strike="noStrike"/>
                        <a:t>nd</a:t>
                      </a:r>
                      <a:r>
                        <a:rPr lang="en-US" sz="1050" u="none" cap="none" strike="noStrike"/>
                        <a:t> Order Plot</a:t>
                      </a:r>
                      <a:endParaRPr sz="1050" u="none" cap="none" strike="noStrike"/>
                    </a:p>
                  </a:txBody>
                  <a:tcPr marT="45725" marB="45725" marR="91450" marL="91450"/>
                </a:tc>
              </a:tr>
            </a:tbl>
          </a:graphicData>
        </a:graphic>
      </p:graphicFrame>
      <p:grpSp>
        <p:nvGrpSpPr>
          <p:cNvPr id="1654" name="Google Shape;1654;p129"/>
          <p:cNvGrpSpPr/>
          <p:nvPr/>
        </p:nvGrpSpPr>
        <p:grpSpPr>
          <a:xfrm>
            <a:off x="4814375" y="4858789"/>
            <a:ext cx="3788538" cy="1053193"/>
            <a:chOff x="4814375" y="4324205"/>
            <a:chExt cx="3788538" cy="1053193"/>
          </a:xfrm>
        </p:grpSpPr>
        <p:sp>
          <p:nvSpPr>
            <p:cNvPr id="1655" name="Google Shape;1655;p129"/>
            <p:cNvSpPr txBox="1"/>
            <p:nvPr/>
          </p:nvSpPr>
          <p:spPr>
            <a:xfrm>
              <a:off x="5305013" y="5008098"/>
              <a:ext cx="3297900" cy="369300"/>
            </a:xfrm>
            <a:prstGeom prst="rect">
              <a:avLst/>
            </a:prstGeom>
            <a:solidFill>
              <a:srgbClr val="00206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Blue in the presence of starch</a:t>
              </a:r>
              <a:endParaRPr b="0" i="0" sz="1800" u="none" cap="none" strike="noStrike">
                <a:solidFill>
                  <a:schemeClr val="lt1"/>
                </a:solidFill>
                <a:latin typeface="Rockwell"/>
                <a:ea typeface="Rockwell"/>
                <a:cs typeface="Rockwell"/>
                <a:sym typeface="Rockwell"/>
              </a:endParaRPr>
            </a:p>
          </p:txBody>
        </p:sp>
        <p:sp>
          <p:nvSpPr>
            <p:cNvPr id="1656" name="Google Shape;1656;p129"/>
            <p:cNvSpPr/>
            <p:nvPr/>
          </p:nvSpPr>
          <p:spPr>
            <a:xfrm>
              <a:off x="4814375" y="4450817"/>
              <a:ext cx="404700" cy="791100"/>
            </a:xfrm>
            <a:prstGeom prst="curvedRightArrow">
              <a:avLst>
                <a:gd fmla="val 25000" name="adj1"/>
                <a:gd fmla="val 50000" name="adj2"/>
                <a:gd fmla="val 25000" name="adj3"/>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p:txBody>
        </p:sp>
        <p:sp>
          <p:nvSpPr>
            <p:cNvPr id="1657" name="Google Shape;1657;p129"/>
            <p:cNvSpPr/>
            <p:nvPr/>
          </p:nvSpPr>
          <p:spPr>
            <a:xfrm>
              <a:off x="5219115" y="4324205"/>
              <a:ext cx="562800" cy="317400"/>
            </a:xfrm>
            <a:prstGeom prst="ellipse">
              <a:avLst/>
            </a:prstGeom>
            <a:noFill/>
            <a:ln cap="flat" cmpd="sng" w="38100">
              <a:solidFill>
                <a:srgbClr val="00206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grpSp>
      <p:grpSp>
        <p:nvGrpSpPr>
          <p:cNvPr id="1658" name="Google Shape;1658;p129"/>
          <p:cNvGrpSpPr/>
          <p:nvPr/>
        </p:nvGrpSpPr>
        <p:grpSpPr>
          <a:xfrm>
            <a:off x="4528657" y="3292114"/>
            <a:ext cx="4548600" cy="2619900"/>
            <a:chOff x="4595500" y="3292115"/>
            <a:chExt cx="4548600" cy="2619900"/>
          </a:xfrm>
        </p:grpSpPr>
        <p:sp>
          <p:nvSpPr>
            <p:cNvPr id="1659" name="Google Shape;1659;p129"/>
            <p:cNvSpPr/>
            <p:nvPr/>
          </p:nvSpPr>
          <p:spPr>
            <a:xfrm>
              <a:off x="4595500" y="3292115"/>
              <a:ext cx="4548600" cy="2619900"/>
            </a:xfrm>
            <a:prstGeom prst="rect">
              <a:avLst/>
            </a:prstGeom>
            <a:solidFill>
              <a:schemeClr val="lt1"/>
            </a:solidFill>
            <a:ln>
              <a:noFill/>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descr="http://interchemnet.um.maine.edu/data/images/iodine_graphic_rxn.jpg" id="1660" name="Google Shape;1660;p129"/>
            <p:cNvPicPr preferRelativeResize="0"/>
            <p:nvPr/>
          </p:nvPicPr>
          <p:blipFill rotWithShape="1">
            <a:blip r:embed="rId13">
              <a:alphaModFix/>
            </a:blip>
            <a:srcRect b="0" l="0" r="0" t="0"/>
            <a:stretch/>
          </p:blipFill>
          <p:spPr>
            <a:xfrm>
              <a:off x="4595500" y="3349942"/>
              <a:ext cx="4548500" cy="2305284"/>
            </a:xfrm>
            <a:prstGeom prst="rect">
              <a:avLst/>
            </a:prstGeom>
            <a:noFill/>
            <a:ln>
              <a:noFill/>
            </a:ln>
          </p:spPr>
        </p:pic>
      </p:grpSp>
      <p:sp>
        <p:nvSpPr>
          <p:cNvPr id="1661" name="Google Shape;1661;p129"/>
          <p:cNvSpPr/>
          <p:nvPr/>
        </p:nvSpPr>
        <p:spPr>
          <a:xfrm>
            <a:off x="-10292" y="928054"/>
            <a:ext cx="9039600" cy="5000100"/>
          </a:xfrm>
          <a:prstGeom prst="rect">
            <a:avLst/>
          </a:prstGeom>
          <a:gradFill>
            <a:gsLst>
              <a:gs pos="0">
                <a:srgbClr val="4A174B"/>
              </a:gs>
              <a:gs pos="100000">
                <a:srgbClr val="AD90AE"/>
              </a:gs>
            </a:gsLst>
            <a:lin ang="5400012" scaled="0"/>
          </a:gradFill>
          <a:ln cap="flat" cmpd="sng" w="12700">
            <a:solidFill>
              <a:srgbClr val="642F64"/>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pic>
        <p:nvPicPr>
          <p:cNvPr id="1662" name="Google Shape;1662;p129"/>
          <p:cNvPicPr preferRelativeResize="0"/>
          <p:nvPr/>
        </p:nvPicPr>
        <p:blipFill rotWithShape="1">
          <a:blip r:embed="rId14">
            <a:alphaModFix/>
          </a:blip>
          <a:srcRect b="39537" l="26967" r="35330" t="27513"/>
          <a:stretch/>
        </p:blipFill>
        <p:spPr>
          <a:xfrm>
            <a:off x="175778" y="1071074"/>
            <a:ext cx="7564792" cy="3716899"/>
          </a:xfrm>
          <a:prstGeom prst="rect">
            <a:avLst/>
          </a:prstGeom>
          <a:noFill/>
          <a:ln>
            <a:noFill/>
          </a:ln>
        </p:spPr>
      </p:pic>
      <p:sp>
        <p:nvSpPr>
          <p:cNvPr id="1663" name="Google Shape;1663;p129"/>
          <p:cNvSpPr/>
          <p:nvPr/>
        </p:nvSpPr>
        <p:spPr>
          <a:xfrm>
            <a:off x="488226" y="3929294"/>
            <a:ext cx="6936000" cy="838800"/>
          </a:xfrm>
          <a:prstGeom prst="roundRect">
            <a:avLst>
              <a:gd fmla="val 16667" name="adj"/>
            </a:avLst>
          </a:prstGeom>
          <a:gradFill>
            <a:gsLst>
              <a:gs pos="0">
                <a:schemeClr val="dk1"/>
              </a:gs>
              <a:gs pos="100000">
                <a:srgbClr val="949494"/>
              </a:gs>
            </a:gsLst>
            <a:lin ang="5400012" scaled="0"/>
          </a:gradFill>
          <a:ln cap="flat" cmpd="sng" w="12700">
            <a:solidFill>
              <a:schemeClr val="dk1"/>
            </a:solidFill>
            <a:prstDash val="solid"/>
            <a:round/>
            <a:headEnd len="sm" w="sm" type="none"/>
            <a:tailEnd len="sm" w="sm" type="none"/>
          </a:ln>
          <a:effectLst>
            <a:outerShdw blurRad="63500" rotWithShape="0" dir="5400000" dist="25400">
              <a:srgbClr val="808080">
                <a:alpha val="7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658"/>
                                        </p:tgtEl>
                                      </p:cBhvr>
                                    </p:animEffect>
                                    <p:set>
                                      <p:cBhvr>
                                        <p:cTn dur="1" fill="hold">
                                          <p:stCondLst>
                                            <p:cond delay="2000"/>
                                          </p:stCondLst>
                                        </p:cTn>
                                        <p:tgtEl>
                                          <p:spTgt spid="1658"/>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166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68" name="Shape 1668"/>
        <p:cNvGrpSpPr/>
        <p:nvPr/>
      </p:nvGrpSpPr>
      <p:grpSpPr>
        <a:xfrm>
          <a:off x="0" y="0"/>
          <a:ext cx="0" cy="0"/>
          <a:chOff x="0" y="0"/>
          <a:chExt cx="0" cy="0"/>
        </a:xfrm>
      </p:grpSpPr>
      <p:sp>
        <p:nvSpPr>
          <p:cNvPr id="1669" name="Google Shape;1669;p130"/>
          <p:cNvSpPr txBox="1"/>
          <p:nvPr>
            <p:ph type="title"/>
          </p:nvPr>
        </p:nvSpPr>
        <p:spPr>
          <a:xfrm>
            <a:off x="498474" y="484094"/>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800"/>
              <a:buNone/>
            </a:pPr>
            <a:r>
              <a:t/>
            </a:r>
            <a:endParaRPr/>
          </a:p>
        </p:txBody>
      </p:sp>
      <p:pic>
        <p:nvPicPr>
          <p:cNvPr id="1670" name="Google Shape;1670;p130"/>
          <p:cNvPicPr preferRelativeResize="0"/>
          <p:nvPr/>
        </p:nvPicPr>
        <p:blipFill rotWithShape="1">
          <a:blip r:embed="rId3">
            <a:alphaModFix/>
          </a:blip>
          <a:srcRect b="0" l="0" r="0" t="0"/>
          <a:stretch/>
        </p:blipFill>
        <p:spPr>
          <a:xfrm>
            <a:off x="332924" y="167250"/>
            <a:ext cx="7776824" cy="66200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5" name="Shape 1675"/>
        <p:cNvGrpSpPr/>
        <p:nvPr/>
      </p:nvGrpSpPr>
      <p:grpSpPr>
        <a:xfrm>
          <a:off x="0" y="0"/>
          <a:ext cx="0" cy="0"/>
          <a:chOff x="0" y="0"/>
          <a:chExt cx="0" cy="0"/>
        </a:xfrm>
      </p:grpSpPr>
      <p:pic>
        <p:nvPicPr>
          <p:cNvPr id="1676" name="Google Shape;1676;p131"/>
          <p:cNvPicPr preferRelativeResize="0"/>
          <p:nvPr/>
        </p:nvPicPr>
        <p:blipFill rotWithShape="1">
          <a:blip r:embed="rId3">
            <a:alphaModFix/>
          </a:blip>
          <a:srcRect b="0" l="0" r="0" t="0"/>
          <a:stretch/>
        </p:blipFill>
        <p:spPr>
          <a:xfrm>
            <a:off x="152400" y="545975"/>
            <a:ext cx="8935500" cy="60190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3" name="Shape 513"/>
        <p:cNvGrpSpPr/>
        <p:nvPr/>
      </p:nvGrpSpPr>
      <p:grpSpPr>
        <a:xfrm>
          <a:off x="0" y="0"/>
          <a:ext cx="0" cy="0"/>
          <a:chOff x="0" y="0"/>
          <a:chExt cx="0" cy="0"/>
        </a:xfrm>
      </p:grpSpPr>
      <p:sp>
        <p:nvSpPr>
          <p:cNvPr id="514" name="Google Shape;514;p51"/>
          <p:cNvSpPr txBox="1"/>
          <p:nvPr>
            <p:ph type="title"/>
          </p:nvPr>
        </p:nvSpPr>
        <p:spPr>
          <a:xfrm>
            <a:off x="498474" y="163261"/>
            <a:ext cx="7556313" cy="1149861"/>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Electronic Structure of the Atom: Electron Configurations</a:t>
            </a:r>
            <a:endParaRPr/>
          </a:p>
        </p:txBody>
      </p:sp>
      <p:pic>
        <p:nvPicPr>
          <p:cNvPr descr="Electron Config 1-11.png" id="515" name="Google Shape;515;p51"/>
          <p:cNvPicPr preferRelativeResize="0"/>
          <p:nvPr>
            <p:ph idx="1" type="body"/>
          </p:nvPr>
        </p:nvPicPr>
        <p:blipFill rotWithShape="1">
          <a:blip r:embed="rId3">
            <a:alphaModFix/>
          </a:blip>
          <a:srcRect b="-643" l="0" r="0" t="-1596"/>
          <a:stretch/>
        </p:blipFill>
        <p:spPr>
          <a:xfrm>
            <a:off x="280988" y="1470526"/>
            <a:ext cx="3875087" cy="3449206"/>
          </a:xfrm>
          <a:prstGeom prst="rect">
            <a:avLst/>
          </a:prstGeom>
          <a:noFill/>
          <a:ln>
            <a:noFill/>
          </a:ln>
        </p:spPr>
      </p:pic>
      <p:sp>
        <p:nvSpPr>
          <p:cNvPr id="516" name="Google Shape;516;p51"/>
          <p:cNvSpPr txBox="1"/>
          <p:nvPr>
            <p:ph idx="2" type="body"/>
          </p:nvPr>
        </p:nvSpPr>
        <p:spPr>
          <a:xfrm>
            <a:off x="4399878" y="1470526"/>
            <a:ext cx="3959646" cy="4959685"/>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Electrons in occupy orbitals whose energy level depends on the nuclear charge and average distance to the nucleus</a:t>
            </a:r>
            <a:endParaRPr/>
          </a:p>
          <a:p>
            <a:pPr indent="-228600" lvl="0" marL="228600" rtl="0" algn="l">
              <a:lnSpc>
                <a:spcPct val="100000"/>
              </a:lnSpc>
              <a:spcBef>
                <a:spcPts val="0"/>
              </a:spcBef>
              <a:spcAft>
                <a:spcPts val="0"/>
              </a:spcAft>
              <a:buSzPts val="1350"/>
              <a:buChar char="■"/>
            </a:pPr>
            <a:r>
              <a:rPr lang="en-US"/>
              <a:t>Electron configurations &amp; orbital diagrams indicate the arrangement of electrons with the lowest energy (most stable):</a:t>
            </a:r>
            <a:endParaRPr/>
          </a:p>
          <a:p>
            <a:pPr indent="-228600" lvl="1" marL="457200" rtl="0" algn="l">
              <a:lnSpc>
                <a:spcPct val="100000"/>
              </a:lnSpc>
              <a:spcBef>
                <a:spcPts val="0"/>
              </a:spcBef>
              <a:spcAft>
                <a:spcPts val="0"/>
              </a:spcAft>
              <a:buSzPts val="1350"/>
              <a:buChar char="■"/>
            </a:pPr>
            <a:r>
              <a:rPr lang="en-US"/>
              <a:t>Electrons occupy lowest available energy levels</a:t>
            </a:r>
            <a:endParaRPr/>
          </a:p>
          <a:p>
            <a:pPr indent="-228600" lvl="1" marL="457200" rtl="0" algn="l">
              <a:lnSpc>
                <a:spcPct val="100000"/>
              </a:lnSpc>
              <a:spcBef>
                <a:spcPts val="0"/>
              </a:spcBef>
              <a:spcAft>
                <a:spcPts val="0"/>
              </a:spcAft>
              <a:buSzPts val="1350"/>
              <a:buChar char="■"/>
            </a:pPr>
            <a:r>
              <a:rPr lang="en-US"/>
              <a:t>A maximum of two electrons may occupy an energy level</a:t>
            </a:r>
            <a:endParaRPr/>
          </a:p>
          <a:p>
            <a:pPr indent="-228600" lvl="2" marL="685800" rtl="0" algn="l">
              <a:lnSpc>
                <a:spcPct val="100000"/>
              </a:lnSpc>
              <a:spcBef>
                <a:spcPts val="0"/>
              </a:spcBef>
              <a:spcAft>
                <a:spcPts val="0"/>
              </a:spcAft>
              <a:buSzPts val="1350"/>
              <a:buChar char="■"/>
            </a:pPr>
            <a:r>
              <a:rPr lang="en-US"/>
              <a:t>Each must have opposite spin (±½)</a:t>
            </a:r>
            <a:endParaRPr/>
          </a:p>
          <a:p>
            <a:pPr indent="-228600" lvl="1" marL="457200" rtl="0" algn="l">
              <a:lnSpc>
                <a:spcPct val="100000"/>
              </a:lnSpc>
              <a:spcBef>
                <a:spcPts val="0"/>
              </a:spcBef>
              <a:spcAft>
                <a:spcPts val="0"/>
              </a:spcAft>
              <a:buSzPts val="1350"/>
              <a:buChar char="■"/>
            </a:pPr>
            <a:r>
              <a:rPr lang="en-US"/>
              <a:t>In orbitals of equal energy, electrons maximize parallel unpaired spins</a:t>
            </a:r>
            <a:endParaRPr/>
          </a:p>
        </p:txBody>
      </p:sp>
      <p:sp>
        <p:nvSpPr>
          <p:cNvPr id="517" name="Google Shape;517;p51"/>
          <p:cNvSpPr/>
          <p:nvPr/>
        </p:nvSpPr>
        <p:spPr>
          <a:xfrm>
            <a:off x="376638" y="1313123"/>
            <a:ext cx="7558960" cy="774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518" name="Google Shape;518;p51"/>
          <p:cNvSpPr txBox="1"/>
          <p:nvPr/>
        </p:nvSpPr>
        <p:spPr>
          <a:xfrm>
            <a:off x="0" y="6220618"/>
            <a:ext cx="9144000" cy="64633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1.5:  The student is able to explain the distribution of electrons in an atom or ion based upon data.																</a:t>
            </a:r>
            <a:endParaRPr b="0" i="0" sz="1800" u="none" cap="none" strike="noStrike">
              <a:solidFill>
                <a:schemeClr val="dk1"/>
              </a:solidFill>
              <a:latin typeface="Rockwell"/>
              <a:ea typeface="Rockwell"/>
              <a:cs typeface="Rockwell"/>
              <a:sym typeface="Rockwell"/>
            </a:endParaRPr>
          </a:p>
        </p:txBody>
      </p:sp>
      <p:sp>
        <p:nvSpPr>
          <p:cNvPr id="519" name="Google Shape;519;p51"/>
          <p:cNvSpPr txBox="1"/>
          <p:nvPr/>
        </p:nvSpPr>
        <p:spPr>
          <a:xfrm>
            <a:off x="8097582" y="-32652"/>
            <a:ext cx="97957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520" name="Google Shape;520;p51"/>
          <p:cNvSpPr txBox="1"/>
          <p:nvPr/>
        </p:nvSpPr>
        <p:spPr>
          <a:xfrm>
            <a:off x="8157538" y="1816854"/>
            <a:ext cx="894959"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descr="Si Electron Config Question.png" id="521" name="Google Shape;521;p51"/>
          <p:cNvPicPr preferRelativeResize="0"/>
          <p:nvPr/>
        </p:nvPicPr>
        <p:blipFill rotWithShape="1">
          <a:blip r:embed="rId6">
            <a:alphaModFix/>
          </a:blip>
          <a:srcRect b="0" l="0" r="0" t="0"/>
          <a:stretch/>
        </p:blipFill>
        <p:spPr>
          <a:xfrm>
            <a:off x="889000" y="1066800"/>
            <a:ext cx="7345782" cy="4721852"/>
          </a:xfrm>
          <a:prstGeom prst="rect">
            <a:avLst/>
          </a:prstGeom>
          <a:solidFill>
            <a:srgbClr val="000000"/>
          </a:solidFill>
          <a:ln cap="sq" cmpd="sng" w="444500">
            <a:solidFill>
              <a:srgbClr val="000000"/>
            </a:solidFill>
            <a:prstDash val="solid"/>
            <a:miter lim="800000"/>
            <a:headEnd len="sm" w="sm" type="none"/>
            <a:tailEnd len="sm" w="sm" type="none"/>
          </a:ln>
          <a:effectLst>
            <a:outerShdw blurRad="254000" rotWithShape="0" algn="bl" dir="2700000" dist="190500" sy="90000">
              <a:srgbClr val="000000">
                <a:alpha val="40000"/>
              </a:srgbClr>
            </a:outerShdw>
          </a:effectLst>
        </p:spPr>
      </p:pic>
      <p:sp>
        <p:nvSpPr>
          <p:cNvPr id="522" name="Google Shape;522;p51"/>
          <p:cNvSpPr/>
          <p:nvPr/>
        </p:nvSpPr>
        <p:spPr>
          <a:xfrm>
            <a:off x="889000" y="4675909"/>
            <a:ext cx="7361570" cy="1112743"/>
          </a:xfrm>
          <a:prstGeom prst="roundRect">
            <a:avLst>
              <a:gd fmla="val 16667" name="adj"/>
            </a:avLst>
          </a:prstGeom>
          <a:gradFill>
            <a:gsLst>
              <a:gs pos="0">
                <a:schemeClr val="dk1"/>
              </a:gs>
              <a:gs pos="100000">
                <a:srgbClr val="949494"/>
              </a:gs>
            </a:gsLst>
            <a:lin ang="540000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0" i="0" lang="en-US" sz="1800" u="none" cap="none" strike="noStrike">
                <a:solidFill>
                  <a:schemeClr val="lt1"/>
                </a:solidFill>
                <a:latin typeface="Rockwell"/>
                <a:ea typeface="Rockwell"/>
                <a:cs typeface="Rockwell"/>
                <a:sym typeface="Rockwell"/>
              </a:rPr>
              <a:t>Click reveals answer and explanation.</a:t>
            </a:r>
            <a:endParaRPr b="0" i="0" sz="1800" u="none" cap="none" strike="noStrike">
              <a:solidFill>
                <a:schemeClr val="lt1"/>
              </a:solidFill>
              <a:latin typeface="Rockwell"/>
              <a:ea typeface="Rockwell"/>
              <a:cs typeface="Rockwell"/>
              <a:sym typeface="Rockwe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1"/>
                                        </p:tgtEl>
                                        <p:attrNameLst>
                                          <p:attrName>style.visibility</p:attrName>
                                        </p:attrNameLst>
                                      </p:cBhvr>
                                      <p:to>
                                        <p:strVal val="visible"/>
                                      </p:to>
                                    </p:set>
                                    <p:animEffect filter="fade" transition="in">
                                      <p:cBhvr>
                                        <p:cTn dur="500"/>
                                        <p:tgtEl>
                                          <p:spTgt spid="521"/>
                                        </p:tgtEl>
                                      </p:cBhvr>
                                    </p:animEffect>
                                  </p:childTnLst>
                                </p:cTn>
                              </p:par>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500"/>
                                        <p:tgtEl>
                                          <p:spTgt spid="5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522"/>
                                        </p:tgtEl>
                                      </p:cBhvr>
                                    </p:animEffect>
                                    <p:set>
                                      <p:cBhvr>
                                        <p:cTn dur="1" fill="hold">
                                          <p:stCondLst>
                                            <p:cond delay="2000"/>
                                          </p:stCondLst>
                                        </p:cTn>
                                        <p:tgtEl>
                                          <p:spTgt spid="52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1" name="Shape 1681"/>
        <p:cNvGrpSpPr/>
        <p:nvPr/>
      </p:nvGrpSpPr>
      <p:grpSpPr>
        <a:xfrm>
          <a:off x="0" y="0"/>
          <a:ext cx="0" cy="0"/>
          <a:chOff x="0" y="0"/>
          <a:chExt cx="0" cy="0"/>
        </a:xfrm>
      </p:grpSpPr>
      <p:pic>
        <p:nvPicPr>
          <p:cNvPr id="1682" name="Google Shape;1682;p132"/>
          <p:cNvPicPr preferRelativeResize="0"/>
          <p:nvPr/>
        </p:nvPicPr>
        <p:blipFill rotWithShape="1">
          <a:blip r:embed="rId3">
            <a:alphaModFix/>
          </a:blip>
          <a:srcRect b="0" l="0" r="0" t="54687"/>
          <a:stretch/>
        </p:blipFill>
        <p:spPr>
          <a:xfrm>
            <a:off x="152400" y="1597975"/>
            <a:ext cx="8313851" cy="4612325"/>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87" name="Shape 1687"/>
        <p:cNvGrpSpPr/>
        <p:nvPr/>
      </p:nvGrpSpPr>
      <p:grpSpPr>
        <a:xfrm>
          <a:off x="0" y="0"/>
          <a:ext cx="0" cy="0"/>
          <a:chOff x="0" y="0"/>
          <a:chExt cx="0" cy="0"/>
        </a:xfrm>
      </p:grpSpPr>
      <p:pic>
        <p:nvPicPr>
          <p:cNvPr id="1688" name="Google Shape;1688;p133"/>
          <p:cNvPicPr preferRelativeResize="0"/>
          <p:nvPr/>
        </p:nvPicPr>
        <p:blipFill rotWithShape="1">
          <a:blip r:embed="rId3">
            <a:alphaModFix/>
          </a:blip>
          <a:srcRect b="0" l="0" r="0" t="0"/>
          <a:stretch/>
        </p:blipFill>
        <p:spPr>
          <a:xfrm>
            <a:off x="2001688" y="579000"/>
            <a:ext cx="2808737" cy="578900"/>
          </a:xfrm>
          <a:prstGeom prst="rect">
            <a:avLst/>
          </a:prstGeom>
          <a:noFill/>
          <a:ln>
            <a:noFill/>
          </a:ln>
        </p:spPr>
      </p:pic>
      <p:pic>
        <p:nvPicPr>
          <p:cNvPr id="1689" name="Google Shape;1689;p133"/>
          <p:cNvPicPr preferRelativeResize="0"/>
          <p:nvPr/>
        </p:nvPicPr>
        <p:blipFill rotWithShape="1">
          <a:blip r:embed="rId4">
            <a:alphaModFix/>
          </a:blip>
          <a:srcRect b="0" l="0" r="0" t="0"/>
          <a:stretch/>
        </p:blipFill>
        <p:spPr>
          <a:xfrm>
            <a:off x="3292325" y="4192063"/>
            <a:ext cx="3038475" cy="1543050"/>
          </a:xfrm>
          <a:prstGeom prst="rect">
            <a:avLst/>
          </a:prstGeom>
          <a:noFill/>
          <a:ln>
            <a:noFill/>
          </a:ln>
        </p:spPr>
      </p:pic>
      <p:pic>
        <p:nvPicPr>
          <p:cNvPr id="1690" name="Google Shape;1690;p133"/>
          <p:cNvPicPr preferRelativeResize="0"/>
          <p:nvPr/>
        </p:nvPicPr>
        <p:blipFill rotWithShape="1">
          <a:blip r:embed="rId5">
            <a:alphaModFix/>
          </a:blip>
          <a:srcRect b="0" l="0" r="0" t="0"/>
          <a:stretch/>
        </p:blipFill>
        <p:spPr>
          <a:xfrm>
            <a:off x="6162675" y="4081250"/>
            <a:ext cx="2981325" cy="1543050"/>
          </a:xfrm>
          <a:prstGeom prst="rect">
            <a:avLst/>
          </a:prstGeom>
          <a:noFill/>
          <a:ln>
            <a:noFill/>
          </a:ln>
        </p:spPr>
      </p:pic>
      <p:pic>
        <p:nvPicPr>
          <p:cNvPr id="1691" name="Google Shape;1691;p133"/>
          <p:cNvPicPr preferRelativeResize="0"/>
          <p:nvPr/>
        </p:nvPicPr>
        <p:blipFill rotWithShape="1">
          <a:blip r:embed="rId6">
            <a:alphaModFix/>
          </a:blip>
          <a:srcRect b="0" l="0" r="0" t="0"/>
          <a:stretch/>
        </p:blipFill>
        <p:spPr>
          <a:xfrm>
            <a:off x="346225" y="4187300"/>
            <a:ext cx="2847975" cy="1552575"/>
          </a:xfrm>
          <a:prstGeom prst="rect">
            <a:avLst/>
          </a:prstGeom>
          <a:noFill/>
          <a:ln>
            <a:noFill/>
          </a:ln>
        </p:spPr>
      </p:pic>
      <p:pic>
        <p:nvPicPr>
          <p:cNvPr id="1692" name="Google Shape;1692;p133"/>
          <p:cNvPicPr preferRelativeResize="0"/>
          <p:nvPr/>
        </p:nvPicPr>
        <p:blipFill rotWithShape="1">
          <a:blip r:embed="rId7">
            <a:alphaModFix/>
          </a:blip>
          <a:srcRect b="0" l="0" r="0" t="0"/>
          <a:stretch/>
        </p:blipFill>
        <p:spPr>
          <a:xfrm>
            <a:off x="4946325" y="3743325"/>
            <a:ext cx="333375" cy="190500"/>
          </a:xfrm>
          <a:prstGeom prst="rect">
            <a:avLst/>
          </a:prstGeom>
          <a:noFill/>
          <a:ln>
            <a:noFill/>
          </a:ln>
        </p:spPr>
      </p:pic>
      <p:pic>
        <p:nvPicPr>
          <p:cNvPr id="1693" name="Google Shape;1693;p133"/>
          <p:cNvPicPr preferRelativeResize="0"/>
          <p:nvPr/>
        </p:nvPicPr>
        <p:blipFill rotWithShape="1">
          <a:blip r:embed="rId7">
            <a:alphaModFix/>
          </a:blip>
          <a:srcRect b="0" l="0" r="0" t="0"/>
          <a:stretch/>
        </p:blipFill>
        <p:spPr>
          <a:xfrm>
            <a:off x="152400" y="152400"/>
            <a:ext cx="333375" cy="190500"/>
          </a:xfrm>
          <a:prstGeom prst="rect">
            <a:avLst/>
          </a:prstGeom>
          <a:noFill/>
          <a:ln>
            <a:noFill/>
          </a:ln>
        </p:spPr>
      </p:pic>
      <p:sp>
        <p:nvSpPr>
          <p:cNvPr id="1694" name="Google Shape;1694;p133"/>
          <p:cNvSpPr txBox="1"/>
          <p:nvPr/>
        </p:nvSpPr>
        <p:spPr>
          <a:xfrm>
            <a:off x="346225" y="914400"/>
            <a:ext cx="7630500" cy="300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1A1718"/>
              </a:solidFill>
              <a:latin typeface="Times New Roman"/>
              <a:ea typeface="Times New Roman"/>
              <a:cs typeface="Times New Roman"/>
              <a:sym typeface="Times New Roman"/>
            </a:endParaRPr>
          </a:p>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1A171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A1718"/>
                </a:solidFill>
                <a:latin typeface="Times New Roman"/>
                <a:ea typeface="Times New Roman"/>
                <a:cs typeface="Times New Roman"/>
                <a:sym typeface="Times New Roman"/>
              </a:rPr>
              <a:t>At high temperatures the compound  (1,3-butadiene) reacts according to the equation above. The rate of the reaction was studied at 625 K in a rigid reaction vessel. Two different trials, each with a different starting concentration, were carried out. The data were plotted in three different ways, as shown below.</a:t>
            </a:r>
            <a:endParaRPr b="0" i="0" sz="1800" u="none" cap="none" strike="noStrike">
              <a:solidFill>
                <a:srgbClr val="1A171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A1718"/>
                </a:solidFill>
                <a:latin typeface="Times New Roman"/>
                <a:ea typeface="Times New Roman"/>
                <a:cs typeface="Times New Roman"/>
                <a:sym typeface="Times New Roman"/>
              </a:rPr>
              <a:t>       </a:t>
            </a:r>
            <a:endParaRPr b="0" i="0" sz="1800" u="none" cap="none" strike="noStrike">
              <a:solidFill>
                <a:srgbClr val="1A171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A1718"/>
                </a:solidFill>
                <a:latin typeface="Times New Roman"/>
                <a:ea typeface="Times New Roman"/>
                <a:cs typeface="Times New Roman"/>
                <a:sym typeface="Times New Roman"/>
              </a:rPr>
              <a:t>(a) For trial 1, calculate the initial pressure, in atm, in the vessel at 625 K. Assume that initially all the gas present in the vessel is  .</a:t>
            </a:r>
            <a:endParaRPr b="0" i="0" sz="1800" u="none" cap="none" strike="noStrike">
              <a:solidFill>
                <a:srgbClr val="1A171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A1718"/>
                </a:solidFill>
                <a:latin typeface="Times New Roman"/>
                <a:ea typeface="Times New Roman"/>
                <a:cs typeface="Times New Roman"/>
                <a:sym typeface="Times New Roman"/>
              </a:rPr>
              <a:t>(b) Use the data plotted in the graphs to determine the order of the reaction with respect to  .</a:t>
            </a:r>
            <a:endParaRPr b="0" i="0" sz="1800" u="none" cap="none" strike="noStrike">
              <a:solidFill>
                <a:srgbClr val="1A1718"/>
              </a:solidFill>
              <a:latin typeface="Times New Roman"/>
              <a:ea typeface="Times New Roman"/>
              <a:cs typeface="Times New Roman"/>
              <a:sym typeface="Times New Roman"/>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A1718"/>
                </a:solidFill>
                <a:latin typeface="Times New Roman"/>
                <a:ea typeface="Times New Roman"/>
                <a:cs typeface="Times New Roman"/>
                <a:sym typeface="Times New Roman"/>
              </a:rPr>
              <a:t>(c) The initial rate of the reaction in trial 1 is 0.0010 mol/(Ls). Calculate the rate constant, k, for the reaction at 625 K.</a:t>
            </a:r>
            <a:endParaRPr b="0" i="0" sz="1800" u="none" cap="none" strike="noStrike">
              <a:solidFill>
                <a:srgbClr val="000000"/>
              </a:solidFill>
              <a:latin typeface="Times New Roman"/>
              <a:ea typeface="Times New Roman"/>
              <a:cs typeface="Times New Roman"/>
              <a:sym typeface="Times New Roman"/>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98" name="Shape 1698"/>
        <p:cNvGrpSpPr/>
        <p:nvPr/>
      </p:nvGrpSpPr>
      <p:grpSpPr>
        <a:xfrm>
          <a:off x="0" y="0"/>
          <a:ext cx="0" cy="0"/>
          <a:chOff x="0" y="0"/>
          <a:chExt cx="0" cy="0"/>
        </a:xfrm>
      </p:grpSpPr>
      <p:sp>
        <p:nvSpPr>
          <p:cNvPr id="1699" name="Google Shape;1699;p134"/>
          <p:cNvSpPr txBox="1"/>
          <p:nvPr>
            <p:ph type="title"/>
          </p:nvPr>
        </p:nvSpPr>
        <p:spPr>
          <a:xfrm>
            <a:off x="1296768" y="4207042"/>
            <a:ext cx="5638800" cy="13620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lt1"/>
              </a:buClr>
              <a:buSzPts val="4000"/>
              <a:buFont typeface="Rockwell"/>
              <a:buNone/>
            </a:pPr>
            <a:r>
              <a:rPr lang="en-US" sz="4000"/>
              <a:t>Big Idea #5</a:t>
            </a:r>
            <a:endParaRPr sz="4000"/>
          </a:p>
        </p:txBody>
      </p:sp>
      <p:sp>
        <p:nvSpPr>
          <p:cNvPr id="1700" name="Google Shape;1700;p134"/>
          <p:cNvSpPr txBox="1"/>
          <p:nvPr>
            <p:ph idx="1" type="body"/>
          </p:nvPr>
        </p:nvSpPr>
        <p:spPr>
          <a:xfrm>
            <a:off x="1844852" y="5371181"/>
            <a:ext cx="6219300" cy="15003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3750"/>
              <a:buNone/>
            </a:pPr>
            <a:r>
              <a:rPr lang="en-US" sz="5000"/>
              <a:t>Thermochemistry</a:t>
            </a:r>
            <a:endParaRPr sz="5000"/>
          </a:p>
        </p:txBody>
      </p:sp>
      <p:pic>
        <p:nvPicPr>
          <p:cNvPr id="1701" name="Google Shape;1701;p134"/>
          <p:cNvPicPr preferRelativeResize="0"/>
          <p:nvPr/>
        </p:nvPicPr>
        <p:blipFill rotWithShape="1">
          <a:blip r:embed="rId3">
            <a:alphaModFix/>
          </a:blip>
          <a:srcRect b="16125" l="14810" r="16176" t="14303"/>
          <a:stretch/>
        </p:blipFill>
        <p:spPr>
          <a:xfrm>
            <a:off x="1823874" y="332142"/>
            <a:ext cx="6535680" cy="4357918"/>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05" name="Shape 1705"/>
        <p:cNvGrpSpPr/>
        <p:nvPr/>
      </p:nvGrpSpPr>
      <p:grpSpPr>
        <a:xfrm>
          <a:off x="0" y="0"/>
          <a:ext cx="0" cy="0"/>
          <a:chOff x="0" y="0"/>
          <a:chExt cx="0" cy="0"/>
        </a:xfrm>
      </p:grpSpPr>
      <p:sp>
        <p:nvSpPr>
          <p:cNvPr id="1706" name="Google Shape;1706;p135"/>
          <p:cNvSpPr txBox="1"/>
          <p:nvPr>
            <p:ph type="title"/>
          </p:nvPr>
        </p:nvSpPr>
        <p:spPr>
          <a:xfrm>
            <a:off x="498474" y="189998"/>
            <a:ext cx="7556400" cy="7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Thermodynamic vocabulary</a:t>
            </a:r>
            <a:endParaRPr/>
          </a:p>
        </p:txBody>
      </p:sp>
      <p:sp>
        <p:nvSpPr>
          <p:cNvPr id="1707" name="Google Shape;1707;p135">
            <a:hlinkClick r:id="rId3"/>
          </p:cNvPr>
          <p:cNvSpPr txBox="1"/>
          <p:nvPr/>
        </p:nvSpPr>
        <p:spPr>
          <a:xfrm>
            <a:off x="8054787" y="-38248"/>
            <a:ext cx="11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Source</a:t>
            </a:r>
            <a:endParaRPr b="0" i="0" sz="1800" u="none" cap="none" strike="noStrike">
              <a:solidFill>
                <a:schemeClr val="dk1"/>
              </a:solidFill>
              <a:latin typeface="Rockwell"/>
              <a:ea typeface="Rockwell"/>
              <a:cs typeface="Rockwell"/>
              <a:sym typeface="Rockwell"/>
            </a:endParaRPr>
          </a:p>
        </p:txBody>
      </p:sp>
      <p:sp>
        <p:nvSpPr>
          <p:cNvPr id="1708" name="Google Shape;1708;p135"/>
          <p:cNvSpPr txBox="1"/>
          <p:nvPr/>
        </p:nvSpPr>
        <p:spPr>
          <a:xfrm>
            <a:off x="41640" y="6053007"/>
            <a:ext cx="9144000" cy="800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709" name="Google Shape;1709;p135"/>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descr="http://2.bp.blogspot.com/-wWKwgwWDdW0/To1lf5CNtzI/AAAAAAAAADQ/JPadVSgYs7Q/s1600/thermodynamic_system.jpg" id="1710" name="Google Shape;1710;p135"/>
          <p:cNvPicPr preferRelativeResize="0"/>
          <p:nvPr>
            <p:ph idx="1" type="body"/>
          </p:nvPr>
        </p:nvPicPr>
        <p:blipFill rotWithShape="1">
          <a:blip r:embed="rId6">
            <a:alphaModFix/>
          </a:blip>
          <a:srcRect b="0" l="0" r="0" t="0"/>
          <a:stretch/>
        </p:blipFill>
        <p:spPr>
          <a:xfrm>
            <a:off x="1643961" y="3176268"/>
            <a:ext cx="5634000" cy="2940900"/>
          </a:xfrm>
          <a:prstGeom prst="rect">
            <a:avLst/>
          </a:prstGeom>
          <a:noFill/>
          <a:ln cap="flat" cmpd="sng" w="38100">
            <a:solidFill>
              <a:srgbClr val="000000"/>
            </a:solidFill>
            <a:prstDash val="solid"/>
            <a:miter lim="800000"/>
            <a:headEnd len="sm" w="sm" type="none"/>
            <a:tailEnd len="sm" w="sm" type="none"/>
          </a:ln>
        </p:spPr>
      </p:pic>
      <p:sp>
        <p:nvSpPr>
          <p:cNvPr id="1711" name="Google Shape;1711;p135"/>
          <p:cNvSpPr txBox="1"/>
          <p:nvPr>
            <p:ph idx="1" type="body"/>
          </p:nvPr>
        </p:nvSpPr>
        <p:spPr>
          <a:xfrm>
            <a:off x="150125" y="820672"/>
            <a:ext cx="8927100" cy="30882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b="1" lang="en-US"/>
              <a:t>Universe</a:t>
            </a:r>
            <a:r>
              <a:rPr lang="en-US"/>
              <a:t>: The sum of the system and surroundings </a:t>
            </a:r>
            <a:endParaRPr/>
          </a:p>
          <a:p>
            <a:pPr indent="-228600" lvl="0" marL="228600" rtl="0" algn="l">
              <a:lnSpc>
                <a:spcPct val="100000"/>
              </a:lnSpc>
              <a:spcBef>
                <a:spcPts val="600"/>
              </a:spcBef>
              <a:spcAft>
                <a:spcPts val="0"/>
              </a:spcAft>
              <a:buSzPts val="1350"/>
              <a:buChar char="■"/>
            </a:pPr>
            <a:r>
              <a:rPr b="1" lang="en-US"/>
              <a:t>System</a:t>
            </a:r>
            <a:r>
              <a:rPr lang="en-US"/>
              <a:t>: The species we want to study</a:t>
            </a:r>
            <a:endParaRPr/>
          </a:p>
          <a:p>
            <a:pPr indent="-228600" lvl="0" marL="228600" rtl="0" algn="l">
              <a:lnSpc>
                <a:spcPct val="100000"/>
              </a:lnSpc>
              <a:spcBef>
                <a:spcPts val="600"/>
              </a:spcBef>
              <a:spcAft>
                <a:spcPts val="0"/>
              </a:spcAft>
              <a:buSzPts val="1350"/>
              <a:buChar char="■"/>
            </a:pPr>
            <a:r>
              <a:rPr b="1" lang="en-US"/>
              <a:t>Surroundings</a:t>
            </a:r>
            <a:r>
              <a:rPr lang="en-US"/>
              <a:t>: the environment outside the system </a:t>
            </a:r>
            <a:endParaRPr/>
          </a:p>
          <a:p>
            <a:pPr indent="-228600" lvl="0" marL="228600" rtl="0" algn="l">
              <a:lnSpc>
                <a:spcPct val="100000"/>
              </a:lnSpc>
              <a:spcBef>
                <a:spcPts val="600"/>
              </a:spcBef>
              <a:spcAft>
                <a:spcPts val="0"/>
              </a:spcAft>
              <a:buSzPts val="1350"/>
              <a:buChar char="■"/>
            </a:pPr>
            <a:r>
              <a:rPr b="1" lang="en-US"/>
              <a:t>Endothermic:</a:t>
            </a:r>
            <a:r>
              <a:rPr lang="en-US"/>
              <a:t> Heat flows to the system from the surroundings (surroundings temperature drops-i.e. beaker feels cold)</a:t>
            </a:r>
            <a:endParaRPr/>
          </a:p>
          <a:p>
            <a:pPr indent="-228600" lvl="0" marL="228600" rtl="0" algn="l">
              <a:lnSpc>
                <a:spcPct val="100000"/>
              </a:lnSpc>
              <a:spcBef>
                <a:spcPts val="600"/>
              </a:spcBef>
              <a:spcAft>
                <a:spcPts val="0"/>
              </a:spcAft>
              <a:buSzPts val="1350"/>
              <a:buChar char="■"/>
            </a:pPr>
            <a:r>
              <a:rPr b="1" lang="en-US"/>
              <a:t>Exothermic</a:t>
            </a:r>
            <a:r>
              <a:rPr lang="en-US"/>
              <a:t>: Heat flows from the system to the surroundings. (surroundings temperature rises-i.e. beaker feels hot) </a:t>
            </a:r>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5" name="Shape 1715"/>
        <p:cNvGrpSpPr/>
        <p:nvPr/>
      </p:nvGrpSpPr>
      <p:grpSpPr>
        <a:xfrm>
          <a:off x="0" y="0"/>
          <a:ext cx="0" cy="0"/>
          <a:chOff x="0" y="0"/>
          <a:chExt cx="0" cy="0"/>
        </a:xfrm>
      </p:grpSpPr>
      <p:sp>
        <p:nvSpPr>
          <p:cNvPr id="1716" name="Google Shape;1716;p136"/>
          <p:cNvSpPr txBox="1"/>
          <p:nvPr>
            <p:ph type="title"/>
          </p:nvPr>
        </p:nvSpPr>
        <p:spPr>
          <a:xfrm>
            <a:off x="498474" y="189998"/>
            <a:ext cx="7556400" cy="72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Heat Transfer </a:t>
            </a:r>
            <a:endParaRPr/>
          </a:p>
        </p:txBody>
      </p:sp>
      <p:sp>
        <p:nvSpPr>
          <p:cNvPr id="1717" name="Google Shape;1717;p136"/>
          <p:cNvSpPr txBox="1"/>
          <p:nvPr>
            <p:ph idx="1" type="body"/>
          </p:nvPr>
        </p:nvSpPr>
        <p:spPr>
          <a:xfrm>
            <a:off x="396412" y="910469"/>
            <a:ext cx="7273500" cy="50835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SzPts val="1526"/>
              <a:buChar char="■"/>
            </a:pPr>
            <a:r>
              <a:rPr lang="en-US" sz="2035"/>
              <a:t>Kinetic energy transferred between particles of varying temperature is heat energy.</a:t>
            </a:r>
            <a:endParaRPr/>
          </a:p>
          <a:p>
            <a:pPr indent="-228600" lvl="0" marL="228600" rtl="0" algn="l">
              <a:lnSpc>
                <a:spcPct val="80000"/>
              </a:lnSpc>
              <a:spcBef>
                <a:spcPts val="2000"/>
              </a:spcBef>
              <a:spcAft>
                <a:spcPts val="0"/>
              </a:spcAft>
              <a:buSzPts val="1526"/>
              <a:buChar char="■"/>
            </a:pPr>
            <a:r>
              <a:rPr lang="en-US" sz="2035"/>
              <a:t>Heat flows from particles of higher energy (hot) to those of lower energy (cold) when particles collide.</a:t>
            </a:r>
            <a:endParaRPr/>
          </a:p>
          <a:p>
            <a:pPr indent="-228600" lvl="0" marL="228600" rtl="0" algn="l">
              <a:lnSpc>
                <a:spcPct val="80000"/>
              </a:lnSpc>
              <a:spcBef>
                <a:spcPts val="2000"/>
              </a:spcBef>
              <a:spcAft>
                <a:spcPts val="0"/>
              </a:spcAft>
              <a:buSzPts val="1526"/>
              <a:buChar char="■"/>
            </a:pPr>
            <a:r>
              <a:rPr lang="en-US" sz="2035"/>
              <a:t>When the temperature of both particles are equal the substances are in thermal equilibrium.</a:t>
            </a:r>
            <a:endParaRPr/>
          </a:p>
          <a:p>
            <a:pPr indent="-228600" lvl="0" marL="228600" rtl="0" algn="l">
              <a:lnSpc>
                <a:spcPct val="80000"/>
              </a:lnSpc>
              <a:spcBef>
                <a:spcPts val="2000"/>
              </a:spcBef>
              <a:spcAft>
                <a:spcPts val="0"/>
              </a:spcAft>
              <a:buSzPts val="1526"/>
              <a:buChar char="■"/>
            </a:pPr>
            <a:r>
              <a:rPr lang="en-US" sz="2035"/>
              <a:t>Not all particles will absorb or                                                release the same amount of heat                                                  per gram.</a:t>
            </a:r>
            <a:endParaRPr/>
          </a:p>
          <a:p>
            <a:pPr indent="-228600" lvl="0" marL="228600" rtl="0" algn="l">
              <a:lnSpc>
                <a:spcPct val="80000"/>
              </a:lnSpc>
              <a:spcBef>
                <a:spcPts val="2000"/>
              </a:spcBef>
              <a:spcAft>
                <a:spcPts val="0"/>
              </a:spcAft>
              <a:buSzPts val="1526"/>
              <a:buChar char="■"/>
            </a:pPr>
            <a:r>
              <a:rPr lang="en-US" sz="2035"/>
              <a:t>Specific Heat Capacity is a                                                       measure of the amount of heat                                                       energy in Joules that is absorbed                                                 to raise the temperature of 1 gram                                                 of a substance by 1 degree Kelvin.</a:t>
            </a:r>
            <a:endParaRPr/>
          </a:p>
          <a:p>
            <a:pPr indent="-228600" lvl="0" marL="228600" rtl="0" algn="l">
              <a:lnSpc>
                <a:spcPct val="80000"/>
              </a:lnSpc>
              <a:spcBef>
                <a:spcPts val="2000"/>
              </a:spcBef>
              <a:spcAft>
                <a:spcPts val="0"/>
              </a:spcAft>
              <a:buSzPts val="1526"/>
              <a:buChar char="■"/>
            </a:pPr>
            <a:r>
              <a:rPr lang="en-US" sz="2035"/>
              <a:t>Heat transfer can be measured q=mc</a:t>
            </a:r>
            <a:r>
              <a:rPr baseline="-25000" lang="en-US" sz="2035"/>
              <a:t>p</a:t>
            </a:r>
            <a:r>
              <a:rPr lang="en-US" sz="2035"/>
              <a:t>∆T</a:t>
            </a:r>
            <a:endParaRPr sz="2035"/>
          </a:p>
          <a:p>
            <a:pPr indent="-149303" lvl="0" marL="228600" rtl="0" algn="l">
              <a:lnSpc>
                <a:spcPct val="80000"/>
              </a:lnSpc>
              <a:spcBef>
                <a:spcPts val="2000"/>
              </a:spcBef>
              <a:spcAft>
                <a:spcPts val="0"/>
              </a:spcAft>
              <a:buSzPts val="1249"/>
              <a:buNone/>
            </a:pPr>
            <a:r>
              <a:t/>
            </a:r>
            <a:endParaRPr sz="1665"/>
          </a:p>
          <a:p>
            <a:pPr indent="-149303" lvl="0" marL="228600" rtl="0" algn="l">
              <a:lnSpc>
                <a:spcPct val="80000"/>
              </a:lnSpc>
              <a:spcBef>
                <a:spcPts val="2000"/>
              </a:spcBef>
              <a:spcAft>
                <a:spcPts val="0"/>
              </a:spcAft>
              <a:buSzPts val="1249"/>
              <a:buNone/>
            </a:pPr>
            <a:r>
              <a:t/>
            </a:r>
            <a:endParaRPr sz="1665"/>
          </a:p>
        </p:txBody>
      </p:sp>
      <p:sp>
        <p:nvSpPr>
          <p:cNvPr id="1718" name="Google Shape;1718;p136"/>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719" name="Google Shape;1719;p136"/>
          <p:cNvSpPr txBox="1"/>
          <p:nvPr/>
        </p:nvSpPr>
        <p:spPr>
          <a:xfrm>
            <a:off x="150126" y="5993819"/>
            <a:ext cx="9144000" cy="1138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5.3: The student can generate explanations or make predictions about the transfer of thermal energy between systems based on this transfer being due to a kinetic energy transfer between systems arising from molecular collisions.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720" name="Google Shape;1720;p136"/>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id="1721" name="Google Shape;1721;p136"/>
          <p:cNvPicPr preferRelativeResize="0"/>
          <p:nvPr/>
        </p:nvPicPr>
        <p:blipFill rotWithShape="1">
          <a:blip r:embed="rId5">
            <a:alphaModFix/>
          </a:blip>
          <a:srcRect b="0" l="0" r="0" t="0"/>
          <a:stretch/>
        </p:blipFill>
        <p:spPr>
          <a:xfrm>
            <a:off x="4829175" y="3025018"/>
            <a:ext cx="4314825" cy="211455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5" name="Shape 1725"/>
        <p:cNvGrpSpPr/>
        <p:nvPr/>
      </p:nvGrpSpPr>
      <p:grpSpPr>
        <a:xfrm>
          <a:off x="0" y="0"/>
          <a:ext cx="0" cy="0"/>
          <a:chOff x="0" y="0"/>
          <a:chExt cx="0" cy="0"/>
        </a:xfrm>
      </p:grpSpPr>
      <p:sp>
        <p:nvSpPr>
          <p:cNvPr id="1726" name="Google Shape;1726;p137"/>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Conservation of Energy </a:t>
            </a:r>
            <a:endParaRPr/>
          </a:p>
        </p:txBody>
      </p:sp>
      <p:sp>
        <p:nvSpPr>
          <p:cNvPr id="1727" name="Google Shape;1727;p137"/>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728" name="Google Shape;1728;p137"/>
          <p:cNvSpPr txBox="1"/>
          <p:nvPr/>
        </p:nvSpPr>
        <p:spPr>
          <a:xfrm>
            <a:off x="0" y="5700730"/>
            <a:ext cx="9144000" cy="1200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b="0" i="0" sz="1800" u="none" cap="none" strike="noStrike">
              <a:solidFill>
                <a:schemeClr val="dk1"/>
              </a:solidFill>
              <a:latin typeface="Rockwell"/>
              <a:ea typeface="Rockwell"/>
              <a:cs typeface="Rockwell"/>
              <a:sym typeface="Rockwell"/>
            </a:endParaRPr>
          </a:p>
        </p:txBody>
      </p:sp>
      <p:sp>
        <p:nvSpPr>
          <p:cNvPr id="1729" name="Google Shape;1729;p137"/>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730" name="Google Shape;1730;p137"/>
          <p:cNvSpPr txBox="1"/>
          <p:nvPr>
            <p:ph idx="1" type="body"/>
          </p:nvPr>
        </p:nvSpPr>
        <p:spPr>
          <a:xfrm>
            <a:off x="163773" y="1009935"/>
            <a:ext cx="4527000" cy="44220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1</a:t>
            </a:r>
            <a:r>
              <a:rPr baseline="30000" lang="en-US"/>
              <a:t>st</a:t>
            </a:r>
            <a:r>
              <a:rPr lang="en-US"/>
              <a:t> Law of Thermodynamics: Energy is conserved</a:t>
            </a:r>
            <a:endParaRPr/>
          </a:p>
          <a:p>
            <a:pPr indent="-228600" lvl="0" marL="228600" rtl="0" algn="l">
              <a:lnSpc>
                <a:spcPct val="100000"/>
              </a:lnSpc>
              <a:spcBef>
                <a:spcPts val="2000"/>
              </a:spcBef>
              <a:spcAft>
                <a:spcPts val="0"/>
              </a:spcAft>
              <a:buSzPts val="1350"/>
              <a:buChar char="■"/>
            </a:pPr>
            <a:r>
              <a:rPr lang="en-US"/>
              <a:t>Temperature is a measure of the average Kinetic energy of particles in a substance</a:t>
            </a:r>
            <a:endParaRPr/>
          </a:p>
          <a:p>
            <a:pPr indent="-228600" lvl="0" marL="228600" rtl="0" algn="l">
              <a:lnSpc>
                <a:spcPct val="100000"/>
              </a:lnSpc>
              <a:spcBef>
                <a:spcPts val="2000"/>
              </a:spcBef>
              <a:spcAft>
                <a:spcPts val="0"/>
              </a:spcAft>
              <a:buSzPts val="1350"/>
              <a:buChar char="■"/>
            </a:pPr>
            <a:r>
              <a:rPr lang="en-US"/>
              <a:t>Energy can be transferred as Work or Heat</a:t>
            </a:r>
            <a:endParaRPr/>
          </a:p>
          <a:p>
            <a:pPr indent="-228600" lvl="0" marL="228600" rtl="0" algn="l">
              <a:lnSpc>
                <a:spcPct val="100000"/>
              </a:lnSpc>
              <a:spcBef>
                <a:spcPts val="2000"/>
              </a:spcBef>
              <a:spcAft>
                <a:spcPts val="0"/>
              </a:spcAft>
              <a:buSzPts val="1350"/>
              <a:buChar char="■"/>
            </a:pPr>
            <a:r>
              <a:rPr lang="en-US"/>
              <a:t>∆E = q+w </a:t>
            </a:r>
            <a:endParaRPr/>
          </a:p>
          <a:p>
            <a:pPr indent="-228600" lvl="0" marL="228600" rtl="0" algn="l">
              <a:lnSpc>
                <a:spcPct val="100000"/>
              </a:lnSpc>
              <a:spcBef>
                <a:spcPts val="2000"/>
              </a:spcBef>
              <a:spcAft>
                <a:spcPts val="0"/>
              </a:spcAft>
              <a:buSzPts val="1350"/>
              <a:buChar char="■"/>
            </a:pPr>
            <a:r>
              <a:rPr lang="en-US"/>
              <a:t>Work = -P∆V  (this is the work a gas does on the surroundings i:e the volume expanding a piston) a gas does no work in a vacuum.</a:t>
            </a:r>
            <a:endParaRPr/>
          </a:p>
          <a:p>
            <a:pPr indent="0" lvl="0" marL="0" rtl="0" algn="l">
              <a:lnSpc>
                <a:spcPct val="100000"/>
              </a:lnSpc>
              <a:spcBef>
                <a:spcPts val="2000"/>
              </a:spcBef>
              <a:spcAft>
                <a:spcPts val="0"/>
              </a:spcAft>
              <a:buSzPts val="1350"/>
              <a:buNone/>
            </a:pPr>
            <a:r>
              <a:t/>
            </a:r>
            <a:endParaRPr/>
          </a:p>
          <a:p>
            <a:pPr indent="-142875" lvl="0" marL="228600" rtl="0" algn="l">
              <a:lnSpc>
                <a:spcPct val="100000"/>
              </a:lnSpc>
              <a:spcBef>
                <a:spcPts val="2000"/>
              </a:spcBef>
              <a:spcAft>
                <a:spcPts val="0"/>
              </a:spcAft>
              <a:buSzPts val="1350"/>
              <a:buNone/>
            </a:pPr>
            <a:r>
              <a:t/>
            </a:r>
            <a:endParaRPr/>
          </a:p>
        </p:txBody>
      </p:sp>
      <p:pic>
        <p:nvPicPr>
          <p:cNvPr id="1731" name="Google Shape;1731;p137"/>
          <p:cNvPicPr preferRelativeResize="0"/>
          <p:nvPr/>
        </p:nvPicPr>
        <p:blipFill rotWithShape="1">
          <a:blip r:embed="rId5">
            <a:alphaModFix/>
          </a:blip>
          <a:srcRect b="0" l="0" r="0" t="0"/>
          <a:stretch/>
        </p:blipFill>
        <p:spPr>
          <a:xfrm>
            <a:off x="4733574" y="2593796"/>
            <a:ext cx="4410426" cy="2622006"/>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5" name="Shape 1735"/>
        <p:cNvGrpSpPr/>
        <p:nvPr/>
      </p:nvGrpSpPr>
      <p:grpSpPr>
        <a:xfrm>
          <a:off x="0" y="0"/>
          <a:ext cx="0" cy="0"/>
          <a:chOff x="0" y="0"/>
          <a:chExt cx="0" cy="0"/>
        </a:xfrm>
      </p:grpSpPr>
      <p:sp>
        <p:nvSpPr>
          <p:cNvPr id="1736" name="Google Shape;1736;p138"/>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Conservation of Energy </a:t>
            </a:r>
            <a:endParaRPr/>
          </a:p>
        </p:txBody>
      </p:sp>
      <p:sp>
        <p:nvSpPr>
          <p:cNvPr id="1737" name="Google Shape;1737;p138"/>
          <p:cNvSpPr txBox="1"/>
          <p:nvPr>
            <p:ph idx="1" type="body"/>
          </p:nvPr>
        </p:nvSpPr>
        <p:spPr>
          <a:xfrm>
            <a:off x="6003016" y="2214724"/>
            <a:ext cx="3049500" cy="24414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Expansion/Compression of a gas </a:t>
            </a:r>
            <a:endParaRPr/>
          </a:p>
          <a:p>
            <a:pPr indent="-228600" lvl="0" marL="228600" rtl="0" algn="l">
              <a:lnSpc>
                <a:spcPct val="100000"/>
              </a:lnSpc>
              <a:spcBef>
                <a:spcPts val="2000"/>
              </a:spcBef>
              <a:spcAft>
                <a:spcPts val="0"/>
              </a:spcAft>
              <a:buSzPts val="1350"/>
              <a:buChar char="■"/>
            </a:pPr>
            <a:r>
              <a:rPr lang="en-US"/>
              <a:t>Volume increases, work is done by the gas</a:t>
            </a:r>
            <a:endParaRPr/>
          </a:p>
          <a:p>
            <a:pPr indent="-228600" lvl="0" marL="228600" rtl="0" algn="l">
              <a:lnSpc>
                <a:spcPct val="100000"/>
              </a:lnSpc>
              <a:spcBef>
                <a:spcPts val="2000"/>
              </a:spcBef>
              <a:spcAft>
                <a:spcPts val="0"/>
              </a:spcAft>
              <a:buSzPts val="1350"/>
              <a:buChar char="■"/>
            </a:pPr>
            <a:r>
              <a:rPr lang="en-US"/>
              <a:t>Volume decreases, work is done on the gas</a:t>
            </a:r>
            <a:endParaRPr/>
          </a:p>
          <a:p>
            <a:pPr indent="-142875" lvl="0" marL="228600" rtl="0" algn="l">
              <a:lnSpc>
                <a:spcPct val="100000"/>
              </a:lnSpc>
              <a:spcBef>
                <a:spcPts val="2000"/>
              </a:spcBef>
              <a:spcAft>
                <a:spcPts val="0"/>
              </a:spcAft>
              <a:buSzPts val="1350"/>
              <a:buNone/>
            </a:pPr>
            <a:r>
              <a:t/>
            </a:r>
            <a:endParaRPr/>
          </a:p>
        </p:txBody>
      </p:sp>
      <p:sp>
        <p:nvSpPr>
          <p:cNvPr id="1738" name="Google Shape;1738;p138"/>
          <p:cNvSpPr txBox="1"/>
          <p:nvPr/>
        </p:nvSpPr>
        <p:spPr>
          <a:xfrm>
            <a:off x="8080111" y="-58673"/>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739" name="Google Shape;1739;p138"/>
          <p:cNvSpPr txBox="1"/>
          <p:nvPr/>
        </p:nvSpPr>
        <p:spPr>
          <a:xfrm>
            <a:off x="0" y="5581622"/>
            <a:ext cx="9144000" cy="1477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 5.4: The student is able to use conservation of energy to relate the magnitude of the energy changes occurring in two or more interacting systems, including identification of the systems, the type (heat vs. work), or the direction of the energy flow. 																								</a:t>
            </a:r>
            <a:endParaRPr b="0" i="0" sz="1800" u="none" cap="none" strike="noStrike">
              <a:solidFill>
                <a:schemeClr val="dk1"/>
              </a:solidFill>
              <a:latin typeface="Rockwell"/>
              <a:ea typeface="Rockwell"/>
              <a:cs typeface="Rockwell"/>
              <a:sym typeface="Rockwell"/>
            </a:endParaRPr>
          </a:p>
        </p:txBody>
      </p:sp>
      <p:sp>
        <p:nvSpPr>
          <p:cNvPr id="1740" name="Google Shape;1740;p138"/>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05_13_Figure_L" id="1741" name="Google Shape;1741;p138"/>
          <p:cNvPicPr preferRelativeResize="0"/>
          <p:nvPr/>
        </p:nvPicPr>
        <p:blipFill rotWithShape="1">
          <a:blip r:embed="rId5">
            <a:alphaModFix/>
          </a:blip>
          <a:srcRect b="0" l="0" r="0" t="0"/>
          <a:stretch/>
        </p:blipFill>
        <p:spPr>
          <a:xfrm>
            <a:off x="76199" y="1030431"/>
            <a:ext cx="5831747" cy="451399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5" name="Shape 1745"/>
        <p:cNvGrpSpPr/>
        <p:nvPr/>
      </p:nvGrpSpPr>
      <p:grpSpPr>
        <a:xfrm>
          <a:off x="0" y="0"/>
          <a:ext cx="0" cy="0"/>
          <a:chOff x="0" y="0"/>
          <a:chExt cx="0" cy="0"/>
        </a:xfrm>
      </p:grpSpPr>
      <p:sp>
        <p:nvSpPr>
          <p:cNvPr id="1746" name="Google Shape;1746;p139"/>
          <p:cNvSpPr txBox="1"/>
          <p:nvPr>
            <p:ph type="title"/>
          </p:nvPr>
        </p:nvSpPr>
        <p:spPr>
          <a:xfrm>
            <a:off x="498474" y="189998"/>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Energy Changes</a:t>
            </a:r>
            <a:endParaRPr/>
          </a:p>
        </p:txBody>
      </p:sp>
      <p:sp>
        <p:nvSpPr>
          <p:cNvPr id="1747" name="Google Shape;1747;p139"/>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3"/>
              </a:rPr>
              <a:t>Source</a:t>
            </a:r>
            <a:endParaRPr b="0" i="0" sz="1800" u="none" cap="none" strike="noStrike">
              <a:solidFill>
                <a:srgbClr val="000000"/>
              </a:solidFill>
              <a:latin typeface="Rockwell"/>
              <a:ea typeface="Rockwell"/>
              <a:cs typeface="Rockwell"/>
              <a:sym typeface="Rockwell"/>
            </a:endParaRPr>
          </a:p>
        </p:txBody>
      </p:sp>
      <p:sp>
        <p:nvSpPr>
          <p:cNvPr id="1748" name="Google Shape;1748;p139"/>
          <p:cNvSpPr txBox="1"/>
          <p:nvPr/>
        </p:nvSpPr>
        <p:spPr>
          <a:xfrm>
            <a:off x="0" y="6304002"/>
            <a:ext cx="9144000" cy="554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US" sz="1200" u="none" cap="none" strike="noStrike">
                <a:solidFill>
                  <a:srgbClr val="000000"/>
                </a:solidFill>
                <a:latin typeface="Rockwell"/>
                <a:ea typeface="Rockwell"/>
                <a:cs typeface="Rockwell"/>
                <a:sym typeface="Rockwell"/>
              </a:rPr>
              <a:t>LO 3.11: 	</a:t>
            </a:r>
            <a:r>
              <a:rPr b="0" i="0" lang="en-US" sz="1200" u="none" cap="none" strike="noStrike">
                <a:solidFill>
                  <a:schemeClr val="dk1"/>
                </a:solidFill>
                <a:latin typeface="Rockwell"/>
                <a:ea typeface="Rockwell"/>
                <a:cs typeface="Rockwell"/>
                <a:sym typeface="Rockwell"/>
              </a:rPr>
              <a:t>The student is able to interpret observations regarding macroscopic energy changes associated with a reaction or process to generate a relevant symbolic and/or graphical representation of the energy changes.</a:t>
            </a:r>
            <a:r>
              <a:rPr b="0" i="0" lang="en-US" sz="1800" u="none" cap="none" strike="noStrike">
                <a:solidFill>
                  <a:srgbClr val="000000"/>
                </a:solidFill>
                <a:latin typeface="Rockwell"/>
                <a:ea typeface="Rockwell"/>
                <a:cs typeface="Rockwell"/>
                <a:sym typeface="Rockwell"/>
              </a:rPr>
              <a:t>					</a:t>
            </a:r>
            <a:endParaRPr b="0" i="0" sz="1800" u="none" cap="none" strike="noStrike">
              <a:solidFill>
                <a:srgbClr val="000000"/>
              </a:solidFill>
              <a:latin typeface="Rockwell"/>
              <a:ea typeface="Rockwell"/>
              <a:cs typeface="Rockwell"/>
              <a:sym typeface="Rockwell"/>
            </a:endParaRPr>
          </a:p>
        </p:txBody>
      </p:sp>
      <p:sp>
        <p:nvSpPr>
          <p:cNvPr id="1749" name="Google Shape;1749;p139"/>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rgbClr val="000000"/>
                </a:solidFill>
                <a:latin typeface="Rockwell"/>
                <a:ea typeface="Rockwell"/>
                <a:cs typeface="Rockwell"/>
                <a:sym typeface="Rockwell"/>
                <a:hlinkClick r:id="rId4"/>
              </a:rPr>
              <a:t>Video</a:t>
            </a:r>
            <a:endParaRPr b="0" i="0" sz="1800" u="none" cap="none" strike="noStrike">
              <a:solidFill>
                <a:srgbClr val="000000"/>
              </a:solidFill>
              <a:latin typeface="Rockwell"/>
              <a:ea typeface="Rockwell"/>
              <a:cs typeface="Rockwell"/>
              <a:sym typeface="Rockwell"/>
            </a:endParaRPr>
          </a:p>
        </p:txBody>
      </p:sp>
      <p:sp>
        <p:nvSpPr>
          <p:cNvPr id="1750" name="Google Shape;1750;p139"/>
          <p:cNvSpPr/>
          <p:nvPr/>
        </p:nvSpPr>
        <p:spPr>
          <a:xfrm>
            <a:off x="249572" y="934702"/>
            <a:ext cx="7077300" cy="20622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Rockwell"/>
                <a:ea typeface="Rockwell"/>
                <a:cs typeface="Rockwell"/>
                <a:sym typeface="Rockwell"/>
              </a:rPr>
              <a:t>Chemical reactions involve the formation of new products </a:t>
            </a:r>
            <a:endParaRPr b="0" i="0" sz="1400" u="none" cap="none" strike="noStrike">
              <a:solidFill>
                <a:srgbClr val="000000"/>
              </a:solidFill>
              <a:latin typeface="Arial"/>
              <a:ea typeface="Arial"/>
              <a:cs typeface="Arial"/>
              <a:sym typeface="Arial"/>
            </a:endParaRPr>
          </a:p>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Rockwell"/>
                <a:ea typeface="Rockwell"/>
                <a:cs typeface="Rockwell"/>
                <a:sym typeface="Rockwell"/>
              </a:rPr>
              <a:t>Bonds between atoms or ions in the reactants must be BROKEN (the enthalpy of the system is increasing  … ENDOTHERMIC process)</a:t>
            </a:r>
            <a:endParaRPr b="0" i="0" sz="1600" u="none" cap="none" strike="noStrike">
              <a:solidFill>
                <a:schemeClr val="dk1"/>
              </a:solidFill>
              <a:latin typeface="Rockwell"/>
              <a:ea typeface="Rockwell"/>
              <a:cs typeface="Rockwell"/>
              <a:sym typeface="Rockwell"/>
            </a:endParaRPr>
          </a:p>
          <a:p>
            <a:pPr indent="-285750" lvl="0" marL="285750" marR="0" rtl="0" algn="l">
              <a:lnSpc>
                <a:spcPct val="100000"/>
              </a:lnSpc>
              <a:spcBef>
                <a:spcPts val="0"/>
              </a:spcBef>
              <a:spcAft>
                <a:spcPts val="0"/>
              </a:spcAft>
              <a:buClr>
                <a:schemeClr val="dk1"/>
              </a:buClr>
              <a:buSzPts val="1600"/>
              <a:buFont typeface="Noto Sans Symbols"/>
              <a:buChar char="▪"/>
            </a:pPr>
            <a:r>
              <a:rPr b="0" i="0" lang="en-US" sz="1600" u="none" cap="none" strike="noStrike">
                <a:solidFill>
                  <a:schemeClr val="dk1"/>
                </a:solidFill>
                <a:latin typeface="Rockwell"/>
                <a:ea typeface="Rockwell"/>
                <a:cs typeface="Rockwell"/>
                <a:sym typeface="Rockwell"/>
              </a:rPr>
              <a:t>Bonds are then FORMED between atoms or ions to make the producsts of the reaction. (the enthalpy of hte system is decreasing...EXOTHERMIC process) </a:t>
            </a:r>
            <a:endParaRPr b="0" i="0" sz="1400" u="none" cap="none" strike="noStrike">
              <a:solidFill>
                <a:srgbClr val="000000"/>
              </a:solidFill>
              <a:latin typeface="Arial"/>
              <a:ea typeface="Arial"/>
              <a:cs typeface="Arial"/>
              <a:sym typeface="Arial"/>
            </a:endParaRPr>
          </a:p>
          <a:p>
            <a:pPr indent="0" lvl="7" marL="320040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Rockwell"/>
              <a:ea typeface="Rockwell"/>
              <a:cs typeface="Rockwell"/>
              <a:sym typeface="Rockwell"/>
            </a:endParaRPr>
          </a:p>
          <a:p>
            <a:pPr indent="-184150" lvl="0" marL="285750" marR="0" rtl="0" algn="l">
              <a:lnSpc>
                <a:spcPct val="100000"/>
              </a:lnSpc>
              <a:spcBef>
                <a:spcPts val="0"/>
              </a:spcBef>
              <a:spcAft>
                <a:spcPts val="0"/>
              </a:spcAft>
              <a:buClr>
                <a:schemeClr val="dk1"/>
              </a:buClr>
              <a:buSzPts val="1600"/>
              <a:buFont typeface="Noto Sans Symbols"/>
              <a:buNone/>
            </a:pPr>
            <a:r>
              <a:t/>
            </a:r>
            <a:endParaRPr b="0" i="0" sz="1600" u="none" cap="none" strike="noStrike">
              <a:solidFill>
                <a:schemeClr val="dk1"/>
              </a:solidFill>
              <a:latin typeface="Rockwell"/>
              <a:ea typeface="Rockwell"/>
              <a:cs typeface="Rockwell"/>
              <a:sym typeface="Rockwell"/>
            </a:endParaRPr>
          </a:p>
        </p:txBody>
      </p:sp>
      <p:sp>
        <p:nvSpPr>
          <p:cNvPr id="1751" name="Google Shape;1751;p139"/>
          <p:cNvSpPr txBox="1"/>
          <p:nvPr/>
        </p:nvSpPr>
        <p:spPr>
          <a:xfrm>
            <a:off x="8157538" y="2186186"/>
            <a:ext cx="8364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5"/>
              </a:rPr>
              <a:t>Video</a:t>
            </a:r>
            <a:endParaRPr b="0" i="0" sz="1800" u="none" cap="none" strike="noStrike">
              <a:solidFill>
                <a:schemeClr val="dk1"/>
              </a:solidFill>
              <a:latin typeface="Rockwell"/>
              <a:ea typeface="Rockwell"/>
              <a:cs typeface="Rockwell"/>
              <a:sym typeface="Rockwell"/>
            </a:endParaRPr>
          </a:p>
        </p:txBody>
      </p:sp>
      <p:pic>
        <p:nvPicPr>
          <p:cNvPr id="1752" name="Google Shape;1752;p139"/>
          <p:cNvPicPr preferRelativeResize="0"/>
          <p:nvPr/>
        </p:nvPicPr>
        <p:blipFill rotWithShape="1">
          <a:blip r:embed="rId6">
            <a:alphaModFix/>
          </a:blip>
          <a:srcRect b="0" l="0" r="0" t="0"/>
          <a:stretch/>
        </p:blipFill>
        <p:spPr>
          <a:xfrm>
            <a:off x="982780" y="2702627"/>
            <a:ext cx="6002216" cy="3578019"/>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6" name="Shape 1756"/>
        <p:cNvGrpSpPr/>
        <p:nvPr/>
      </p:nvGrpSpPr>
      <p:grpSpPr>
        <a:xfrm>
          <a:off x="0" y="0"/>
          <a:ext cx="0" cy="0"/>
          <a:chOff x="0" y="0"/>
          <a:chExt cx="0" cy="0"/>
        </a:xfrm>
      </p:grpSpPr>
      <p:sp>
        <p:nvSpPr>
          <p:cNvPr id="1757" name="Google Shape;1757;p140"/>
          <p:cNvSpPr txBox="1"/>
          <p:nvPr>
            <p:ph type="title"/>
          </p:nvPr>
        </p:nvSpPr>
        <p:spPr>
          <a:xfrm>
            <a:off x="498474" y="4770"/>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Maxwell –Boltzmann Distributions</a:t>
            </a:r>
            <a:endParaRPr/>
          </a:p>
        </p:txBody>
      </p:sp>
      <p:sp>
        <p:nvSpPr>
          <p:cNvPr id="1758" name="Google Shape;1758;p140"/>
          <p:cNvSpPr txBox="1"/>
          <p:nvPr>
            <p:ph idx="2" type="body"/>
          </p:nvPr>
        </p:nvSpPr>
        <p:spPr>
          <a:xfrm>
            <a:off x="160840" y="777922"/>
            <a:ext cx="4877100" cy="5348700"/>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SzPts val="1148"/>
              <a:buChar char="■"/>
            </a:pPr>
            <a:r>
              <a:rPr lang="en-US" sz="1530"/>
              <a:t>Temperature is a measure of the average Kinetic Energy of a sample of substance. </a:t>
            </a:r>
            <a:endParaRPr/>
          </a:p>
          <a:p>
            <a:pPr indent="-228600" lvl="0" marL="228600" rtl="0" algn="l">
              <a:lnSpc>
                <a:spcPct val="90000"/>
              </a:lnSpc>
              <a:spcBef>
                <a:spcPts val="2000"/>
              </a:spcBef>
              <a:spcAft>
                <a:spcPts val="0"/>
              </a:spcAft>
              <a:buSzPts val="1148"/>
              <a:buChar char="■"/>
            </a:pPr>
            <a:r>
              <a:rPr lang="en-US" sz="1530"/>
              <a:t>Particles with larger mass will have a lower velocity but the same Average KE at the same Temperature.</a:t>
            </a:r>
            <a:endParaRPr/>
          </a:p>
          <a:p>
            <a:pPr indent="-228600" lvl="0" marL="228600" rtl="0" algn="l">
              <a:lnSpc>
                <a:spcPct val="90000"/>
              </a:lnSpc>
              <a:spcBef>
                <a:spcPts val="2000"/>
              </a:spcBef>
              <a:spcAft>
                <a:spcPts val="0"/>
              </a:spcAft>
              <a:buSzPts val="1148"/>
              <a:buChar char="■"/>
            </a:pPr>
            <a:r>
              <a:rPr lang="en-US" sz="1530"/>
              <a:t>Kinetic Energy is directly proportional to the temperature of particles in a substance. (if you double the Kelvin Temp you double the KE) </a:t>
            </a:r>
            <a:endParaRPr/>
          </a:p>
          <a:p>
            <a:pPr indent="-228600" lvl="0" marL="228600" rtl="0" algn="l">
              <a:lnSpc>
                <a:spcPct val="90000"/>
              </a:lnSpc>
              <a:spcBef>
                <a:spcPts val="2000"/>
              </a:spcBef>
              <a:spcAft>
                <a:spcPts val="0"/>
              </a:spcAft>
              <a:buSzPts val="1148"/>
              <a:buChar char="■"/>
            </a:pPr>
            <a:r>
              <a:rPr lang="en-US" sz="1530"/>
              <a:t>The M-B Distribution shows that the distribution of KE becomes greater at higher temperature. </a:t>
            </a:r>
            <a:endParaRPr/>
          </a:p>
          <a:p>
            <a:pPr indent="-228600" lvl="0" marL="228600" rtl="0" algn="l">
              <a:lnSpc>
                <a:spcPct val="90000"/>
              </a:lnSpc>
              <a:spcBef>
                <a:spcPts val="2000"/>
              </a:spcBef>
              <a:spcAft>
                <a:spcPts val="0"/>
              </a:spcAft>
              <a:buSzPts val="1148"/>
              <a:buChar char="■"/>
            </a:pPr>
            <a:r>
              <a:rPr lang="en-US" sz="1530"/>
              <a:t>The areas under the curve are equal and therefore the number of molecules is constant</a:t>
            </a:r>
            <a:endParaRPr/>
          </a:p>
          <a:p>
            <a:pPr indent="-228600" lvl="0" marL="228600" rtl="0" algn="l">
              <a:lnSpc>
                <a:spcPct val="90000"/>
              </a:lnSpc>
              <a:spcBef>
                <a:spcPts val="2000"/>
              </a:spcBef>
              <a:spcAft>
                <a:spcPts val="0"/>
              </a:spcAft>
              <a:buSzPts val="1148"/>
              <a:buChar char="■"/>
            </a:pPr>
            <a:r>
              <a:rPr lang="en-US" sz="1530"/>
              <a:t>Increasing Temperature (KE) increases the number of particles with the Activation Energy necessary to react. </a:t>
            </a:r>
            <a:endParaRPr/>
          </a:p>
          <a:p>
            <a:pPr indent="-228600" lvl="0" marL="228600" rtl="0" algn="l">
              <a:lnSpc>
                <a:spcPct val="90000"/>
              </a:lnSpc>
              <a:spcBef>
                <a:spcPts val="2000"/>
              </a:spcBef>
              <a:spcAft>
                <a:spcPts val="0"/>
              </a:spcAft>
              <a:buSzPts val="1148"/>
              <a:buChar char="■"/>
            </a:pPr>
            <a:r>
              <a:rPr lang="en-US" sz="1530"/>
              <a:t>Activation Energy is not changed with temperature but may be changed with a catalyst.</a:t>
            </a:r>
            <a:endParaRPr sz="1530"/>
          </a:p>
        </p:txBody>
      </p:sp>
      <p:sp>
        <p:nvSpPr>
          <p:cNvPr id="1759" name="Google Shape;1759;p140"/>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760" name="Google Shape;1760;p140"/>
          <p:cNvSpPr txBox="1"/>
          <p:nvPr/>
        </p:nvSpPr>
        <p:spPr>
          <a:xfrm>
            <a:off x="109182" y="6126511"/>
            <a:ext cx="9144000" cy="615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rPr b="0" i="0" lang="en-US" sz="1600" u="none" cap="none" strike="noStrike">
                <a:solidFill>
                  <a:schemeClr val="dk1"/>
                </a:solidFill>
                <a:latin typeface="Rockwell"/>
                <a:ea typeface="Rockwell"/>
                <a:cs typeface="Rockwell"/>
                <a:sym typeface="Rockwell"/>
              </a:rPr>
              <a:t>LO 5.2:  The student is able to relate Temp to motions of particles in particulate representations including velocity , and/ or via KE and distributions of KE of the particles. </a:t>
            </a:r>
            <a:r>
              <a:rPr b="0" i="0" lang="en-US" sz="1800" u="none" cap="none" strike="noStrike">
                <a:solidFill>
                  <a:schemeClr val="dk1"/>
                </a:solidFill>
                <a:latin typeface="Rockwell"/>
                <a:ea typeface="Rockwell"/>
                <a:cs typeface="Rockwell"/>
                <a:sym typeface="Rockwell"/>
              </a:rPr>
              <a:t>			</a:t>
            </a:r>
            <a:endParaRPr b="0" i="0" sz="1400" u="none" cap="none" strike="noStrike">
              <a:solidFill>
                <a:srgbClr val="000000"/>
              </a:solidFill>
              <a:latin typeface="Arial"/>
              <a:ea typeface="Arial"/>
              <a:cs typeface="Arial"/>
              <a:sym typeface="Arial"/>
            </a:endParaRPr>
          </a:p>
        </p:txBody>
      </p:sp>
      <p:sp>
        <p:nvSpPr>
          <p:cNvPr id="1761" name="Google Shape;1761;p140"/>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762" name="Google Shape;1762;p140"/>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pic>
        <p:nvPicPr>
          <p:cNvPr descr="Boltzmann distribution" id="1763" name="Google Shape;1763;p140"/>
          <p:cNvPicPr preferRelativeResize="0"/>
          <p:nvPr>
            <p:ph idx="1" type="body"/>
          </p:nvPr>
        </p:nvPicPr>
        <p:blipFill rotWithShape="1">
          <a:blip r:embed="rId5">
            <a:alphaModFix/>
          </a:blip>
          <a:srcRect b="0" l="0" r="0" t="0"/>
          <a:stretch/>
        </p:blipFill>
        <p:spPr>
          <a:xfrm>
            <a:off x="5037852" y="2337550"/>
            <a:ext cx="4014600" cy="31713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8" name="Shape 1768"/>
        <p:cNvGrpSpPr/>
        <p:nvPr/>
      </p:nvGrpSpPr>
      <p:grpSpPr>
        <a:xfrm>
          <a:off x="0" y="0"/>
          <a:ext cx="0" cy="0"/>
          <a:chOff x="0" y="0"/>
          <a:chExt cx="0" cy="0"/>
        </a:xfrm>
      </p:grpSpPr>
      <p:sp>
        <p:nvSpPr>
          <p:cNvPr id="1769" name="Google Shape;1769;p141"/>
          <p:cNvSpPr txBox="1"/>
          <p:nvPr>
            <p:ph type="title"/>
          </p:nvPr>
        </p:nvSpPr>
        <p:spPr>
          <a:xfrm>
            <a:off x="528316" y="118316"/>
            <a:ext cx="7556400" cy="11160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accent1"/>
              </a:buClr>
              <a:buSzPts val="3600"/>
              <a:buFont typeface="Rockwell"/>
              <a:buNone/>
            </a:pPr>
            <a:r>
              <a:rPr lang="en-US"/>
              <a:t>Bond Energy, Length &amp; Strength</a:t>
            </a:r>
            <a:endParaRPr/>
          </a:p>
        </p:txBody>
      </p:sp>
      <p:sp>
        <p:nvSpPr>
          <p:cNvPr id="1770" name="Google Shape;1770;p141"/>
          <p:cNvSpPr/>
          <p:nvPr/>
        </p:nvSpPr>
        <p:spPr>
          <a:xfrm>
            <a:off x="376638" y="1313123"/>
            <a:ext cx="7559100" cy="77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accent1"/>
              </a:buClr>
              <a:buSzPts val="1800"/>
              <a:buFont typeface="Noto Sans Symbols"/>
              <a:buNone/>
            </a:pPr>
            <a:r>
              <a:t/>
            </a:r>
            <a:endParaRPr b="0" i="0" sz="2400" u="none" cap="none" strike="noStrike">
              <a:solidFill>
                <a:schemeClr val="accent3"/>
              </a:solidFill>
              <a:latin typeface="Rockwell"/>
              <a:ea typeface="Rockwell"/>
              <a:cs typeface="Rockwell"/>
              <a:sym typeface="Rockwell"/>
            </a:endParaRPr>
          </a:p>
        </p:txBody>
      </p:sp>
      <p:sp>
        <p:nvSpPr>
          <p:cNvPr id="1771" name="Google Shape;1771;p141"/>
          <p:cNvSpPr txBox="1"/>
          <p:nvPr/>
        </p:nvSpPr>
        <p:spPr>
          <a:xfrm>
            <a:off x="0" y="6263540"/>
            <a:ext cx="9144000" cy="8895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400"/>
              <a:buFont typeface="Arial"/>
              <a:buNone/>
            </a:pPr>
            <a:r>
              <a:rPr b="0" i="0" lang="en-US" sz="1400" u="none" cap="none" strike="noStrike">
                <a:solidFill>
                  <a:schemeClr val="dk1"/>
                </a:solidFill>
                <a:latin typeface="Rockwell"/>
                <a:ea typeface="Rockwell"/>
                <a:cs typeface="Rockwell"/>
                <a:sym typeface="Rockwell"/>
              </a:rPr>
              <a:t>LO: 	5.1 The student is able to create or use graphical representations in order to connect the dependence of potential energy to the distance between atoms and factors, such as bond order and polarity, which influence the interaction strength.	</a:t>
            </a:r>
            <a:r>
              <a:rPr b="0" i="0" lang="en-US" sz="1800" u="none" cap="none" strike="noStrike">
                <a:solidFill>
                  <a:schemeClr val="dk1"/>
                </a:solidFill>
                <a:latin typeface="Rockwell"/>
                <a:ea typeface="Rockwell"/>
                <a:cs typeface="Rockwell"/>
                <a:sym typeface="Rockwell"/>
              </a:rPr>
              <a:t>																</a:t>
            </a:r>
            <a:endParaRPr b="0" i="0" sz="1800" u="none" cap="none" strike="noStrike">
              <a:solidFill>
                <a:schemeClr val="dk1"/>
              </a:solidFill>
              <a:latin typeface="Rockwell"/>
              <a:ea typeface="Rockwell"/>
              <a:cs typeface="Rockwell"/>
              <a:sym typeface="Rockwell"/>
            </a:endParaRPr>
          </a:p>
        </p:txBody>
      </p:sp>
      <p:sp>
        <p:nvSpPr>
          <p:cNvPr id="1772" name="Google Shape;1772;p141"/>
          <p:cNvSpPr txBox="1"/>
          <p:nvPr/>
        </p:nvSpPr>
        <p:spPr>
          <a:xfrm>
            <a:off x="8097582" y="-32652"/>
            <a:ext cx="9795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3"/>
              </a:rPr>
              <a:t>Source</a:t>
            </a:r>
            <a:endParaRPr b="0" i="0" sz="1800" u="none" cap="none" strike="noStrike">
              <a:solidFill>
                <a:schemeClr val="dk1"/>
              </a:solidFill>
              <a:latin typeface="Rockwell"/>
              <a:ea typeface="Rockwell"/>
              <a:cs typeface="Rockwell"/>
              <a:sym typeface="Rockwell"/>
            </a:endParaRPr>
          </a:p>
        </p:txBody>
      </p:sp>
      <p:sp>
        <p:nvSpPr>
          <p:cNvPr id="1773" name="Google Shape;1773;p141"/>
          <p:cNvSpPr txBox="1"/>
          <p:nvPr/>
        </p:nvSpPr>
        <p:spPr>
          <a:xfrm>
            <a:off x="8157538" y="1816854"/>
            <a:ext cx="894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hlinkClick r:id="rId4"/>
              </a:rPr>
              <a:t>Video</a:t>
            </a:r>
            <a:endParaRPr b="0" i="0" sz="1800" u="none" cap="none" strike="noStrike">
              <a:solidFill>
                <a:schemeClr val="dk1"/>
              </a:solidFill>
              <a:latin typeface="Rockwell"/>
              <a:ea typeface="Rockwell"/>
              <a:cs typeface="Rockwell"/>
              <a:sym typeface="Rockwell"/>
            </a:endParaRPr>
          </a:p>
        </p:txBody>
      </p:sp>
      <p:sp>
        <p:nvSpPr>
          <p:cNvPr id="1774" name="Google Shape;1774;p141"/>
          <p:cNvSpPr txBox="1"/>
          <p:nvPr>
            <p:ph idx="1" type="body"/>
          </p:nvPr>
        </p:nvSpPr>
        <p:spPr>
          <a:xfrm>
            <a:off x="154698" y="836042"/>
            <a:ext cx="8002800" cy="4925400"/>
          </a:xfrm>
          <a:prstGeom prst="rect">
            <a:avLst/>
          </a:prstGeom>
          <a:noFill/>
          <a:ln>
            <a:noFill/>
          </a:ln>
        </p:spPr>
        <p:txBody>
          <a:bodyPr anchorCtr="0" anchor="t" bIns="45700" lIns="91425" spcFirstLastPara="1" rIns="91425" wrap="square" tIns="45700">
            <a:noAutofit/>
          </a:bodyPr>
          <a:lstStyle/>
          <a:p>
            <a:pPr indent="-228600" lvl="0" marL="228600" rtl="0" algn="l">
              <a:lnSpc>
                <a:spcPct val="100000"/>
              </a:lnSpc>
              <a:spcBef>
                <a:spcPts val="0"/>
              </a:spcBef>
              <a:spcAft>
                <a:spcPts val="0"/>
              </a:spcAft>
              <a:buSzPts val="1350"/>
              <a:buChar char="■"/>
            </a:pPr>
            <a:r>
              <a:rPr lang="en-US"/>
              <a:t>Bond strength is determined by the distance between the atoms in a molecule and bond order.  Multiple bonds shorten the distance &amp; increase the force of attraction between atoms in a molecule. </a:t>
            </a:r>
            <a:endParaRPr/>
          </a:p>
          <a:p>
            <a:pPr indent="-228600" lvl="0" marL="228600" rtl="0" algn="l">
              <a:lnSpc>
                <a:spcPct val="100000"/>
              </a:lnSpc>
              <a:spcBef>
                <a:spcPts val="2000"/>
              </a:spcBef>
              <a:spcAft>
                <a:spcPts val="0"/>
              </a:spcAft>
              <a:buSzPts val="1350"/>
              <a:buChar char="■"/>
            </a:pPr>
            <a:r>
              <a:rPr lang="en-US"/>
              <a:t>Bond Energy is ENDOTHERMIC –the energy needed to break the bond.</a:t>
            </a:r>
            <a:endParaRPr/>
          </a:p>
        </p:txBody>
      </p:sp>
      <p:pic>
        <p:nvPicPr>
          <p:cNvPr id="1775" name="Google Shape;1775;p141"/>
          <p:cNvPicPr preferRelativeResize="0"/>
          <p:nvPr>
            <p:ph idx="1" type="body"/>
          </p:nvPr>
        </p:nvPicPr>
        <p:blipFill rotWithShape="1">
          <a:blip r:embed="rId5">
            <a:alphaModFix/>
          </a:blip>
          <a:srcRect b="0" l="0" r="0" t="0"/>
          <a:stretch/>
        </p:blipFill>
        <p:spPr>
          <a:xfrm>
            <a:off x="5318273" y="2629041"/>
            <a:ext cx="3825600" cy="2731800"/>
          </a:xfrm>
          <a:prstGeom prst="rect">
            <a:avLst/>
          </a:prstGeom>
          <a:noFill/>
          <a:ln>
            <a:noFill/>
          </a:ln>
        </p:spPr>
      </p:pic>
      <p:sp>
        <p:nvSpPr>
          <p:cNvPr id="1776" name="Google Shape;1776;p141"/>
          <p:cNvSpPr txBox="1"/>
          <p:nvPr/>
        </p:nvSpPr>
        <p:spPr>
          <a:xfrm>
            <a:off x="6097382" y="5507606"/>
            <a:ext cx="29550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Lowest PE =Bond Energy</a:t>
            </a:r>
            <a:endParaRPr b="0" i="0" sz="1800" u="none" cap="none" strike="noStrike">
              <a:solidFill>
                <a:schemeClr val="dk1"/>
              </a:solidFill>
              <a:latin typeface="Rockwell"/>
              <a:ea typeface="Rockwell"/>
              <a:cs typeface="Rockwell"/>
              <a:sym typeface="Rockwell"/>
            </a:endParaRPr>
          </a:p>
        </p:txBody>
      </p:sp>
      <p:sp>
        <p:nvSpPr>
          <p:cNvPr id="1777" name="Google Shape;1777;p141"/>
          <p:cNvSpPr txBox="1"/>
          <p:nvPr/>
        </p:nvSpPr>
        <p:spPr>
          <a:xfrm>
            <a:off x="3786385" y="2405071"/>
            <a:ext cx="1792200" cy="3970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sng" cap="none" strike="noStrike">
                <a:solidFill>
                  <a:schemeClr val="dk1"/>
                </a:solidFill>
                <a:latin typeface="Rockwell"/>
                <a:ea typeface="Rockwell"/>
                <a:cs typeface="Rockwell"/>
                <a:sym typeface="Rockwell"/>
              </a:rPr>
              <a:t>3 Factors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1) Size: H-Cl is smaller than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 H-Br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2) Polarity: HCl is more polar than H-C</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Rockwell"/>
              <a:ea typeface="Rockwell"/>
              <a:cs typeface="Rockwell"/>
              <a:sym typeface="Rockwell"/>
            </a:endParaRPr>
          </a:p>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Rockwell"/>
                <a:ea typeface="Rockwell"/>
                <a:cs typeface="Rockwell"/>
                <a:sym typeface="Rockwell"/>
              </a:rPr>
              <a:t>3) Bond order (length) C=C involves more e-  is shorter than C-C.</a:t>
            </a:r>
            <a:endParaRPr b="0" i="0" sz="1800" u="none" cap="none" strike="noStrike">
              <a:solidFill>
                <a:schemeClr val="dk1"/>
              </a:solidFill>
              <a:latin typeface="Rockwell"/>
              <a:ea typeface="Rockwell"/>
              <a:cs typeface="Rockwell"/>
              <a:sym typeface="Rockwell"/>
            </a:endParaRPr>
          </a:p>
        </p:txBody>
      </p:sp>
      <p:cxnSp>
        <p:nvCxnSpPr>
          <p:cNvPr id="1778" name="Google Shape;1778;p141"/>
          <p:cNvCxnSpPr>
            <a:stCxn id="1776" idx="1"/>
          </p:cNvCxnSpPr>
          <p:nvPr/>
        </p:nvCxnSpPr>
        <p:spPr>
          <a:xfrm rot="10800000">
            <a:off x="5839682" y="5151656"/>
            <a:ext cx="257700" cy="540600"/>
          </a:xfrm>
          <a:prstGeom prst="straightConnector1">
            <a:avLst/>
          </a:prstGeom>
          <a:noFill/>
          <a:ln cap="flat" cmpd="sng" w="25400">
            <a:solidFill>
              <a:schemeClr val="accent1"/>
            </a:solidFill>
            <a:prstDash val="solid"/>
            <a:round/>
            <a:headEnd len="sm" w="sm" type="none"/>
            <a:tailEnd len="med" w="med" type="stealth"/>
          </a:ln>
        </p:spPr>
      </p:cxnSp>
      <p:pic>
        <p:nvPicPr>
          <p:cNvPr descr="Screen Shot 2016-04-10 at 7.04.41 PM.png" id="1779" name="Google Shape;1779;p141"/>
          <p:cNvPicPr preferRelativeResize="0"/>
          <p:nvPr/>
        </p:nvPicPr>
        <p:blipFill rotWithShape="1">
          <a:blip r:embed="rId6">
            <a:alphaModFix/>
          </a:blip>
          <a:srcRect b="0" l="2976" r="1319" t="8634"/>
          <a:stretch/>
        </p:blipFill>
        <p:spPr>
          <a:xfrm>
            <a:off x="142247" y="2554328"/>
            <a:ext cx="3619236" cy="3499172"/>
          </a:xfrm>
          <a:prstGeom prst="rect">
            <a:avLst/>
          </a:prstGeom>
          <a:noFill/>
          <a:ln cap="flat" cmpd="sng" w="38100">
            <a:solidFill>
              <a:schemeClr val="accent1"/>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Advantage">
  <a:themeElements>
    <a:clrScheme name="Advantage">
      <a:dk1>
        <a:srgbClr val="000000"/>
      </a:dk1>
      <a:lt1>
        <a:srgbClr val="FFFFFF"/>
      </a:lt1>
      <a:dk2>
        <a:srgbClr val="2B142D"/>
      </a:dk2>
      <a:lt2>
        <a:srgbClr val="C3AFCC"/>
      </a:lt2>
      <a:accent1>
        <a:srgbClr val="663366"/>
      </a:accent1>
      <a:accent2>
        <a:srgbClr val="330F42"/>
      </a:accent2>
      <a:accent3>
        <a:srgbClr val="666699"/>
      </a:accent3>
      <a:accent4>
        <a:srgbClr val="999966"/>
      </a:accent4>
      <a:accent5>
        <a:srgbClr val="F7901E"/>
      </a:accent5>
      <a:accent6>
        <a:srgbClr val="A3A101"/>
      </a:accent6>
      <a:hlink>
        <a:srgbClr val="BC5FBC"/>
      </a:hlink>
      <a:folHlink>
        <a:srgbClr val="9775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